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99" r:id="rId5"/>
    <p:sldId id="310" r:id="rId6"/>
    <p:sldId id="324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3" r:id="rId19"/>
    <p:sldId id="285" r:id="rId20"/>
  </p:sldIdLst>
  <p:sldSz cx="18288000" cy="10287000"/>
  <p:notesSz cx="6858000" cy="9144000"/>
  <p:embeddedFontLst>
    <p:embeddedFont>
      <p:font typeface="Agrandir Wide Medium" panose="020B0604020202020204" charset="0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1 Bold" panose="020B0604020202020204" charset="0"/>
      <p:regular r:id="rId27"/>
    </p:embeddedFont>
    <p:embeddedFont>
      <p:font typeface="Lato Bold" panose="020F0502020204030203" charset="0"/>
      <p:regular r:id="rId28"/>
      <p:bold r:id="rId29"/>
    </p:embeddedFont>
    <p:embeddedFont>
      <p:font typeface="Lato Bold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A6B7A-2831-A2FB-3015-F5CA6067DF6D}" v="10" dt="2026-04-21T12:55:32.546"/>
    <p1510:client id="{F7F7AED2-77E3-5567-D434-8F6D03F3C6A2}" v="349" dt="2026-04-20T18:41:30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3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59E68-0CCE-4728-955C-B212233692F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0935A-2935-42FA-B494-3A9D5ECD5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6D2-5277-BD86-6C4A-91243E4B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90724"/>
            <a:ext cx="9722430" cy="1219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9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Beemac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E21E5-C9EF-6BD0-3748-B710C478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97" y="5676900"/>
            <a:ext cx="6035038" cy="983315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br>
              <a:rPr lang="en-US" sz="3000">
                <a:solidFill>
                  <a:schemeClr val="bg1"/>
                </a:solidFill>
              </a:rPr>
            </a:br>
            <a:r>
              <a:rPr lang="en-US" sz="3000">
                <a:solidFill>
                  <a:schemeClr val="bg1"/>
                </a:solidFill>
              </a:rPr>
              <a:t>Smart. Connected. Efficient.</a:t>
            </a:r>
            <a:br>
              <a:rPr lang="en-US" sz="3000">
                <a:solidFill>
                  <a:schemeClr val="bg1"/>
                </a:solidFill>
              </a:rPr>
            </a:b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105541-7F8F-5777-8A08-BF73D7908DDE}"/>
              </a:ext>
            </a:extLst>
          </p:cNvPr>
          <p:cNvSpPr/>
          <p:nvPr/>
        </p:nvSpPr>
        <p:spPr>
          <a:xfrm>
            <a:off x="457200" y="800100"/>
            <a:ext cx="1752600" cy="5528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93B2E-822D-7DB4-A186-4C3D2C4AC72E}"/>
              </a:ext>
            </a:extLst>
          </p:cNvPr>
          <p:cNvSpPr txBox="1"/>
          <p:nvPr/>
        </p:nvSpPr>
        <p:spPr>
          <a:xfrm>
            <a:off x="682752" y="4610405"/>
            <a:ext cx="9204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Future of Logistics is Here</a:t>
            </a:r>
            <a:endParaRPr lang="en-US" sz="4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8A0B4E-D4E8-C58C-0397-62731FCD4E79}"/>
              </a:ext>
            </a:extLst>
          </p:cNvPr>
          <p:cNvCxnSpPr>
            <a:cxnSpLocks/>
          </p:cNvCxnSpPr>
          <p:nvPr/>
        </p:nvCxnSpPr>
        <p:spPr>
          <a:xfrm>
            <a:off x="745237" y="5676900"/>
            <a:ext cx="453999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4B19979-8C1E-1F9C-B674-B1CFBE3C6327}"/>
              </a:ext>
            </a:extLst>
          </p:cNvPr>
          <p:cNvSpPr txBox="1"/>
          <p:nvPr/>
        </p:nvSpPr>
        <p:spPr>
          <a:xfrm>
            <a:off x="457200" y="7043906"/>
            <a:ext cx="6823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bg1"/>
                </a:solidFill>
              </a:rPr>
              <a:t>2026 OVERVIEW</a:t>
            </a:r>
          </a:p>
        </p:txBody>
      </p:sp>
      <p:pic>
        <p:nvPicPr>
          <p:cNvPr id="9" name="Picture 8" descr="A yellow logo with a bee on it  AI-generated content may be incorrect.">
            <a:extLst>
              <a:ext uri="{FF2B5EF4-FFF2-40B4-BE49-F238E27FC236}">
                <a16:creationId xmlns:a16="http://schemas.microsoft.com/office/drawing/2014/main" id="{7D678ECC-B5C5-537F-0381-852FED065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40" y="800100"/>
            <a:ext cx="8152439" cy="81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pattern  AI-generated content may be incorrect.">
            <a:extLst>
              <a:ext uri="{FF2B5EF4-FFF2-40B4-BE49-F238E27FC236}">
                <a16:creationId xmlns:a16="http://schemas.microsoft.com/office/drawing/2014/main" id="{06CA8AD2-44E9-5CFA-322C-BF4DD25DF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20225-DE63-790F-2A18-F8AE506A7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r="20878"/>
          <a:stretch/>
        </p:blipFill>
        <p:spPr>
          <a:xfrm>
            <a:off x="10286695" y="-16329"/>
            <a:ext cx="8001306" cy="1030332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FF274A-3D43-477E-580F-E64ED117DE83}"/>
              </a:ext>
            </a:extLst>
          </p:cNvPr>
          <p:cNvSpPr txBox="1">
            <a:spLocks/>
          </p:cNvSpPr>
          <p:nvPr/>
        </p:nvSpPr>
        <p:spPr>
          <a:xfrm>
            <a:off x="1105847" y="860512"/>
            <a:ext cx="8257028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kern="0" dirty="0">
                <a:solidFill>
                  <a:srgbClr val="D9E027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REAL-TIME VISIBILITY &amp; TRACKING</a:t>
            </a:r>
            <a:endParaRPr lang="en-US" sz="6600" dirty="0">
              <a:solidFill>
                <a:srgbClr val="D9E0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98A52D-C9CF-4219-D558-670A94B9F0E4}"/>
              </a:ext>
            </a:extLst>
          </p:cNvPr>
          <p:cNvSpPr txBox="1">
            <a:spLocks/>
          </p:cNvSpPr>
          <p:nvPr/>
        </p:nvSpPr>
        <p:spPr>
          <a:xfrm>
            <a:off x="1061143" y="861155"/>
            <a:ext cx="8257028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REAL-TIME VISIBILITY &amp; TRACKING</a:t>
            </a:r>
            <a:endParaRPr lang="en-US" sz="6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18C11-AEED-B268-F38C-2B43A5CB4B6E}"/>
              </a:ext>
            </a:extLst>
          </p:cNvPr>
          <p:cNvSpPr txBox="1">
            <a:spLocks/>
          </p:cNvSpPr>
          <p:nvPr/>
        </p:nvSpPr>
        <p:spPr>
          <a:xfrm>
            <a:off x="1061143" y="3576826"/>
            <a:ext cx="7627149" cy="565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600" b="1" kern="0">
                <a:latin typeface="Lato"/>
                <a:ea typeface="Lato"/>
                <a:cs typeface="Lato"/>
              </a:rPr>
              <a:t>-</a:t>
            </a:r>
            <a:r>
              <a:rPr lang="en-US" sz="3600" b="1" kern="0">
                <a:effectLst/>
                <a:latin typeface="Lato"/>
                <a:ea typeface="Lato"/>
                <a:cs typeface="Lato"/>
              </a:rPr>
              <a:t>Integrated tracking solutions</a:t>
            </a:r>
            <a:r>
              <a:rPr lang="en-US" sz="3600" kern="0" dirty="0">
                <a:effectLst/>
                <a:latin typeface="Lato"/>
                <a:ea typeface="Lato"/>
                <a:cs typeface="Lato"/>
              </a:rPr>
              <a:t> ensure seamless updates for customers.</a:t>
            </a:r>
            <a:endParaRPr lang="en-US" sz="3600" kern="100" dirty="0">
              <a:effectLst/>
              <a:latin typeface="Lato"/>
              <a:ea typeface="Lato"/>
              <a:cs typeface="Lato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600" b="1" kern="0" dirty="0">
                <a:latin typeface="Lato"/>
                <a:ea typeface="Lato"/>
                <a:cs typeface="Lato"/>
              </a:rPr>
              <a:t>-</a:t>
            </a:r>
            <a:r>
              <a:rPr lang="en-US" sz="3600" b="1" kern="0" dirty="0">
                <a:effectLst/>
                <a:latin typeface="Lato"/>
                <a:ea typeface="Lato"/>
                <a:cs typeface="Lato"/>
              </a:rPr>
              <a:t>Real-time data sync</a:t>
            </a:r>
            <a:r>
              <a:rPr lang="en-US" sz="3600" kern="0" dirty="0">
                <a:effectLst/>
                <a:latin typeface="Lato"/>
                <a:ea typeface="Lato"/>
                <a:cs typeface="Lato"/>
              </a:rPr>
              <a:t> across any platform (</a:t>
            </a:r>
            <a:r>
              <a:rPr lang="en-US" sz="3600" kern="0" dirty="0" err="1">
                <a:effectLst/>
                <a:latin typeface="Lato"/>
                <a:ea typeface="Lato"/>
                <a:cs typeface="Lato"/>
              </a:rPr>
              <a:t>FourKites</a:t>
            </a:r>
            <a:r>
              <a:rPr lang="en-US" sz="3600" kern="0" dirty="0">
                <a:effectLst/>
                <a:latin typeface="Lato"/>
                <a:ea typeface="Lato"/>
                <a:cs typeface="Lato"/>
              </a:rPr>
              <a:t>, P44, </a:t>
            </a:r>
            <a:r>
              <a:rPr lang="en-US" sz="3600" kern="0" dirty="0" err="1">
                <a:effectLst/>
                <a:latin typeface="Lato"/>
                <a:ea typeface="Lato"/>
                <a:cs typeface="Lato"/>
              </a:rPr>
              <a:t>MacroPoint</a:t>
            </a:r>
            <a:r>
              <a:rPr lang="en-US" sz="3600" kern="0" dirty="0">
                <a:effectLst/>
                <a:latin typeface="Lato"/>
                <a:ea typeface="Lato"/>
                <a:cs typeface="Lato"/>
              </a:rPr>
              <a:t>, etc.).</a:t>
            </a:r>
            <a:endParaRPr lang="en-US" sz="36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600" b="1" kern="0">
                <a:latin typeface="Lato"/>
                <a:ea typeface="Lato"/>
                <a:cs typeface="Lato"/>
              </a:rPr>
              <a:t>-</a:t>
            </a:r>
            <a:r>
              <a:rPr lang="en-US" sz="3600" b="1" kern="0">
                <a:effectLst/>
                <a:latin typeface="Lato"/>
                <a:ea typeface="Lato"/>
                <a:cs typeface="Lato"/>
              </a:rPr>
              <a:t>Carrier compliance monitoring</a:t>
            </a:r>
            <a:r>
              <a:rPr lang="en-US" sz="3600" kern="0" dirty="0">
                <a:effectLst/>
                <a:latin typeface="Lato"/>
                <a:ea typeface="Lato"/>
                <a:cs typeface="Lato"/>
              </a:rPr>
              <a:t> for enhanced shipment accuracy.</a:t>
            </a:r>
            <a:endParaRPr lang="en-US" sz="36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3000" dirty="0"/>
          </a:p>
        </p:txBody>
      </p:sp>
      <p:pic>
        <p:nvPicPr>
          <p:cNvPr id="3" name="Picture 2" descr="A yellow logo with a bee on it  AI-generated content may be incorrect.">
            <a:extLst>
              <a:ext uri="{FF2B5EF4-FFF2-40B4-BE49-F238E27FC236}">
                <a16:creationId xmlns:a16="http://schemas.microsoft.com/office/drawing/2014/main" id="{CDF203DB-FEF1-B33C-8950-A47AEB9D5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817" y="8532788"/>
            <a:ext cx="1372424" cy="1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2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pattern  AI-generated content may be incorrect.">
            <a:extLst>
              <a:ext uri="{FF2B5EF4-FFF2-40B4-BE49-F238E27FC236}">
                <a16:creationId xmlns:a16="http://schemas.microsoft.com/office/drawing/2014/main" id="{6F5D7361-D296-A0D7-3C24-D3E1FFBA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40DCE5-0E3A-6017-55CF-020BE68A8BA7}"/>
              </a:ext>
            </a:extLst>
          </p:cNvPr>
          <p:cNvSpPr txBox="1">
            <a:spLocks/>
          </p:cNvSpPr>
          <p:nvPr/>
        </p:nvSpPr>
        <p:spPr>
          <a:xfrm>
            <a:off x="847434" y="839785"/>
            <a:ext cx="6095999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kern="0" dirty="0">
                <a:solidFill>
                  <a:srgbClr val="D9E027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HIGHWAY - CARRIER VETTING </a:t>
            </a:r>
            <a:r>
              <a:rPr lang="en-US" sz="5400" b="1" kern="0" dirty="0">
                <a:solidFill>
                  <a:srgbClr val="D9E0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</a:t>
            </a:r>
            <a:r>
              <a:rPr lang="en-US" sz="5400" b="1" kern="0" dirty="0">
                <a:solidFill>
                  <a:srgbClr val="D9E027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SAFETY COMPLIANCE</a:t>
            </a:r>
            <a:endParaRPr lang="en-US" sz="5400" dirty="0">
              <a:solidFill>
                <a:srgbClr val="D9E0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6EF0ED-AEEE-00BE-D80E-1F81A6F8E67F}"/>
              </a:ext>
            </a:extLst>
          </p:cNvPr>
          <p:cNvSpPr txBox="1">
            <a:spLocks/>
          </p:cNvSpPr>
          <p:nvPr/>
        </p:nvSpPr>
        <p:spPr>
          <a:xfrm>
            <a:off x="816954" y="841071"/>
            <a:ext cx="6095999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HIGHWAY - CARRIER VETTING </a:t>
            </a:r>
            <a:r>
              <a:rPr lang="en-US" sz="5400" b="1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</a:t>
            </a:r>
            <a:r>
              <a:rPr lang="en-US" sz="54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SAFETY COMPLIANCE</a:t>
            </a:r>
            <a:endParaRPr lang="en-US"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9194C6-196B-97E9-157E-8C7C722DC867}"/>
              </a:ext>
            </a:extLst>
          </p:cNvPr>
          <p:cNvSpPr txBox="1">
            <a:spLocks/>
          </p:cNvSpPr>
          <p:nvPr/>
        </p:nvSpPr>
        <p:spPr>
          <a:xfrm>
            <a:off x="639771" y="3404720"/>
            <a:ext cx="6096000" cy="565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kern="0">
                <a:latin typeface="Lato"/>
                <a:ea typeface="Lato"/>
                <a:cs typeface="Lato"/>
              </a:rPr>
              <a:t>-</a:t>
            </a:r>
            <a:r>
              <a:rPr lang="en-US" sz="3000" kern="0">
                <a:effectLst/>
                <a:latin typeface="Lato"/>
                <a:ea typeface="Lato"/>
                <a:cs typeface="Lato"/>
              </a:rPr>
              <a:t>Enhanced Fraud Prevention: Highway’s Carrier 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Identity™ technology verifies carrier credentials in real-time, reducing risks like double brokering and freight fraud by ensuring only legitimate, compliant carriers are onboarded. </a:t>
            </a:r>
            <a:endParaRPr lang="en-US">
              <a:latin typeface="Lato"/>
              <a:ea typeface="Lato"/>
              <a:cs typeface="Lato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kern="0" dirty="0">
                <a:latin typeface="Lato"/>
                <a:ea typeface="Lato"/>
                <a:cs typeface="Lato"/>
              </a:rPr>
              <a:t>-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Streamlined Compliance Automation: The platform automates vetting processes, continuously monitoring carrier authority, insurance, and safety ratings, saving time and ensuring adherence to rigorous safety and compliance standards. </a:t>
            </a: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kern="0">
                <a:latin typeface="Lato"/>
                <a:ea typeface="Lato"/>
                <a:cs typeface="Lato"/>
              </a:rPr>
              <a:t>-</a:t>
            </a:r>
            <a:r>
              <a:rPr lang="en-US" sz="3000" kern="0">
                <a:effectLst/>
                <a:latin typeface="Lato"/>
                <a:ea typeface="Lato"/>
                <a:cs typeface="Lato"/>
              </a:rPr>
              <a:t>Data-Driven Carrier Selection: With access to 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fleet analytics for over 280,000 carriers and the Lane Certainty™ algorithm, Highway optimizes carrier matching for reliability and efficiency, boosting operational trust and safety. </a:t>
            </a: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endParaRPr lang="en-US"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4276B-B195-4AB4-6AA4-74DDAA9D5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256" y="0"/>
            <a:ext cx="11112877" cy="10287000"/>
          </a:xfrm>
          <a:prstGeom prst="rect">
            <a:avLst/>
          </a:prstGeom>
        </p:spPr>
      </p:pic>
      <p:pic>
        <p:nvPicPr>
          <p:cNvPr id="9" name="Picture 8" descr="A yellow logo with a bee on it  AI-generated content may be incorrect.">
            <a:extLst>
              <a:ext uri="{FF2B5EF4-FFF2-40B4-BE49-F238E27FC236}">
                <a16:creationId xmlns:a16="http://schemas.microsoft.com/office/drawing/2014/main" id="{335CA656-479D-F92F-EFE8-B0AC4F07C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1" y="8403909"/>
            <a:ext cx="1372424" cy="1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2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pattern  AI-generated content may be incorrect.">
            <a:extLst>
              <a:ext uri="{FF2B5EF4-FFF2-40B4-BE49-F238E27FC236}">
                <a16:creationId xmlns:a16="http://schemas.microsoft.com/office/drawing/2014/main" id="{BC89363D-DAB2-7C2C-03D3-AB6AA02F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  <p:pic>
        <p:nvPicPr>
          <p:cNvPr id="5" name="Picture 4" descr="A screenshot of a map  AI-generated content may be incorrect.">
            <a:extLst>
              <a:ext uri="{FF2B5EF4-FFF2-40B4-BE49-F238E27FC236}">
                <a16:creationId xmlns:a16="http://schemas.microsoft.com/office/drawing/2014/main" id="{5302A6BB-A5C0-D448-CA94-7103F631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16315"/>
          <a:stretch/>
        </p:blipFill>
        <p:spPr>
          <a:xfrm>
            <a:off x="10286695" y="-16329"/>
            <a:ext cx="8001306" cy="1030332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7BE8B4-61B5-2E0A-2CE0-E2DB51AA4850}"/>
              </a:ext>
            </a:extLst>
          </p:cNvPr>
          <p:cNvSpPr txBox="1">
            <a:spLocks/>
          </p:cNvSpPr>
          <p:nvPr/>
        </p:nvSpPr>
        <p:spPr>
          <a:xfrm>
            <a:off x="751093" y="943034"/>
            <a:ext cx="8984023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kern="0" dirty="0">
                <a:solidFill>
                  <a:srgbClr val="D9E027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AI-DRIVEN CARRIER MATCHING &amp; LOAD OPTIMIZATION</a:t>
            </a:r>
            <a:endParaRPr lang="en-US" sz="6600" dirty="0">
              <a:solidFill>
                <a:srgbClr val="D9E0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6EF0ED-AEEE-00BE-D80E-1F81A6F8E67F}"/>
              </a:ext>
            </a:extLst>
          </p:cNvPr>
          <p:cNvSpPr txBox="1">
            <a:spLocks/>
          </p:cNvSpPr>
          <p:nvPr/>
        </p:nvSpPr>
        <p:spPr>
          <a:xfrm>
            <a:off x="697007" y="943034"/>
            <a:ext cx="8984023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AI-DRIVEN CARRIER MATCHING &amp; LOAD OPTIMIZATION</a:t>
            </a:r>
            <a:endParaRPr lang="en-US" sz="6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9194C6-196B-97E9-157E-8C7C722DC867}"/>
              </a:ext>
            </a:extLst>
          </p:cNvPr>
          <p:cNvSpPr txBox="1">
            <a:spLocks/>
          </p:cNvSpPr>
          <p:nvPr/>
        </p:nvSpPr>
        <p:spPr>
          <a:xfrm>
            <a:off x="751093" y="3521726"/>
            <a:ext cx="7304299" cy="565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b="1" kern="0">
                <a:latin typeface="Lato"/>
                <a:ea typeface="Lato"/>
                <a:cs typeface="Lato"/>
              </a:rPr>
              <a:t>-</a:t>
            </a:r>
            <a:r>
              <a:rPr lang="en-US" sz="3000" b="1" kern="0">
                <a:effectLst/>
                <a:latin typeface="Lato"/>
                <a:ea typeface="Lato"/>
                <a:cs typeface="Lato"/>
              </a:rPr>
              <a:t>Parade &amp; AI algorithms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 optimize carrier selection based on historical data and capacity trends.</a:t>
            </a:r>
            <a:endParaRPr lang="en-US" sz="3000" kern="100" dirty="0">
              <a:effectLst/>
              <a:latin typeface="Lato"/>
              <a:ea typeface="Lato"/>
              <a:cs typeface="Lato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b="1" kern="0">
                <a:latin typeface="Lato"/>
                <a:ea typeface="Lato"/>
                <a:cs typeface="Lato"/>
              </a:rPr>
              <a:t>-</a:t>
            </a:r>
            <a:r>
              <a:rPr lang="en-US" sz="3000" b="1" kern="0">
                <a:effectLst/>
                <a:latin typeface="Lato"/>
                <a:ea typeface="Lato"/>
                <a:cs typeface="Lato"/>
              </a:rPr>
              <a:t>Load board integrations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 for real-time carrier availability.</a:t>
            </a:r>
            <a:endParaRPr lang="en-US" sz="30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b="1" kern="0">
                <a:latin typeface="Lato"/>
                <a:ea typeface="Lato"/>
                <a:cs typeface="Lato"/>
              </a:rPr>
              <a:t>-</a:t>
            </a:r>
            <a:r>
              <a:rPr lang="en-US" sz="3000" b="1" kern="0">
                <a:effectLst/>
                <a:latin typeface="Lato"/>
                <a:ea typeface="Lato"/>
                <a:cs typeface="Lato"/>
              </a:rPr>
              <a:t>Smart rule preferences</a:t>
            </a:r>
            <a:r>
              <a:rPr lang="en-US" sz="3000" kern="0" dirty="0">
                <a:effectLst/>
                <a:latin typeface="Lato"/>
                <a:ea typeface="Lato"/>
                <a:cs typeface="Lato"/>
              </a:rPr>
              <a:t> for customized load matching.</a:t>
            </a:r>
            <a:endParaRPr lang="en-US" sz="3000" kern="100" dirty="0">
              <a:effectLst/>
              <a:latin typeface="Lato"/>
              <a:ea typeface="Lato"/>
              <a:cs typeface="Lato"/>
            </a:endParaRPr>
          </a:p>
          <a:p>
            <a:endParaRPr lang="en-US" sz="3000" dirty="0"/>
          </a:p>
        </p:txBody>
      </p:sp>
      <p:pic>
        <p:nvPicPr>
          <p:cNvPr id="11" name="Picture 10" descr="A yellow logo with a bee on it  AI-generated content may be incorrect.">
            <a:extLst>
              <a:ext uri="{FF2B5EF4-FFF2-40B4-BE49-F238E27FC236}">
                <a16:creationId xmlns:a16="http://schemas.microsoft.com/office/drawing/2014/main" id="{9DE173DD-0EC9-1827-F9AD-B10E42B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1" y="8403909"/>
            <a:ext cx="1372424" cy="1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pattern  AI-generated content may be incorrect.">
            <a:extLst>
              <a:ext uri="{FF2B5EF4-FFF2-40B4-BE49-F238E27FC236}">
                <a16:creationId xmlns:a16="http://schemas.microsoft.com/office/drawing/2014/main" id="{099C1CB4-4442-BB97-CE7C-4F865F9C9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79511C-06E2-1086-6E13-DE526009C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r="20878"/>
          <a:stretch/>
        </p:blipFill>
        <p:spPr>
          <a:xfrm>
            <a:off x="10286695" y="-16329"/>
            <a:ext cx="8001306" cy="1030332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AED5F0-F486-6644-12E4-B694F3D48CAA}"/>
              </a:ext>
            </a:extLst>
          </p:cNvPr>
          <p:cNvSpPr txBox="1">
            <a:spLocks/>
          </p:cNvSpPr>
          <p:nvPr/>
        </p:nvSpPr>
        <p:spPr>
          <a:xfrm>
            <a:off x="1037061" y="1038351"/>
            <a:ext cx="8882728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kern="0" dirty="0">
                <a:solidFill>
                  <a:srgbClr val="D9E027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AUTOMATED REPORTING &amp; </a:t>
            </a:r>
            <a:r>
              <a:rPr lang="en-US" sz="5400" b="1" kern="0" dirty="0">
                <a:solidFill>
                  <a:srgbClr val="D9E0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VISIBILITY</a:t>
            </a:r>
            <a:endParaRPr lang="en-US" sz="5400" dirty="0">
              <a:solidFill>
                <a:srgbClr val="D9E0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09B322-BC0A-0790-B8FF-6771C543FE8E}"/>
              </a:ext>
            </a:extLst>
          </p:cNvPr>
          <p:cNvSpPr txBox="1">
            <a:spLocks/>
          </p:cNvSpPr>
          <p:nvPr/>
        </p:nvSpPr>
        <p:spPr>
          <a:xfrm>
            <a:off x="1001501" y="1032329"/>
            <a:ext cx="8882728" cy="25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AUTOMATED REPORTING &amp; </a:t>
            </a:r>
            <a:r>
              <a:rPr lang="en-US" sz="5400" b="1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VISIBILITY</a:t>
            </a:r>
            <a:endParaRPr lang="en-US"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5CABD1-68DF-3065-E775-1B9E798B479A}"/>
              </a:ext>
            </a:extLst>
          </p:cNvPr>
          <p:cNvSpPr txBox="1">
            <a:spLocks/>
          </p:cNvSpPr>
          <p:nvPr/>
        </p:nvSpPr>
        <p:spPr>
          <a:xfrm>
            <a:off x="1001500" y="3599919"/>
            <a:ext cx="7304299" cy="565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 shipment summaries</a:t>
            </a:r>
            <a:r>
              <a:rPr lang="en-US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provide direct visibility into real-time operations.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 dashboards &amp; analytics</a:t>
            </a:r>
            <a:r>
              <a:rPr lang="en-US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cost tracking and performance measurement.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b="1" kern="0" dirty="0">
                <a:effectLst/>
                <a:latin typeface="Lato"/>
                <a:ea typeface="Lato"/>
                <a:cs typeface="Lato"/>
              </a:rPr>
              <a:t>Predictive analytics</a:t>
            </a:r>
            <a:r>
              <a:rPr lang="en-US" kern="0" dirty="0">
                <a:effectLst/>
                <a:latin typeface="Lato"/>
                <a:ea typeface="Lato"/>
                <a:cs typeface="Lato"/>
              </a:rPr>
              <a:t> help anticipate market shifts and optimize </a:t>
            </a:r>
            <a:r>
              <a:rPr lang="en-US" sz="3000" kern="0" dirty="0">
                <a:solidFill>
                  <a:schemeClr val="bg1"/>
                </a:solidFill>
                <a:effectLst/>
                <a:latin typeface="Lato"/>
                <a:ea typeface="Lato"/>
                <a:cs typeface="Lato"/>
              </a:rPr>
              <a:t>pricing.</a:t>
            </a:r>
            <a:endParaRPr lang="en-US" sz="3000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3000" dirty="0"/>
          </a:p>
        </p:txBody>
      </p:sp>
      <p:pic>
        <p:nvPicPr>
          <p:cNvPr id="3" name="Picture 2" descr="A yellow logo with a bee on it  AI-generated content may be incorrect.">
            <a:extLst>
              <a:ext uri="{FF2B5EF4-FFF2-40B4-BE49-F238E27FC236}">
                <a16:creationId xmlns:a16="http://schemas.microsoft.com/office/drawing/2014/main" id="{8670474A-C3C5-0D5E-CB0D-4F63E8047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817" y="8532788"/>
            <a:ext cx="1372424" cy="1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hexagon pattern  AI-generated content may be incorrect.">
            <a:extLst>
              <a:ext uri="{FF2B5EF4-FFF2-40B4-BE49-F238E27FC236}">
                <a16:creationId xmlns:a16="http://schemas.microsoft.com/office/drawing/2014/main" id="{23C3A6FE-7FF6-2A33-C882-AFFAB3BDC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287" y="2386012"/>
            <a:ext cx="13039311" cy="102857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C5853-0B40-96BB-BACF-02726305F72F}"/>
              </a:ext>
            </a:extLst>
          </p:cNvPr>
          <p:cNvSpPr txBox="1">
            <a:spLocks/>
          </p:cNvSpPr>
          <p:nvPr/>
        </p:nvSpPr>
        <p:spPr>
          <a:xfrm>
            <a:off x="8048551" y="393082"/>
            <a:ext cx="9026343" cy="2316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>
                <a:solidFill>
                  <a:srgbClr val="D9E0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PORTAL</a:t>
            </a:r>
            <a:endParaRPr lang="en-US" sz="6600" b="1" dirty="0">
              <a:solidFill>
                <a:srgbClr val="D9E0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F97D1-CB90-B2E4-D4D1-093FAF7F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783" y="393083"/>
            <a:ext cx="9026343" cy="2316093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PORTAL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D64A189-3334-359C-81C7-EC22F828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8202"/>
          <a:stretch/>
        </p:blipFill>
        <p:spPr bwMode="auto">
          <a:xfrm>
            <a:off x="2287" y="-206889"/>
            <a:ext cx="7948728" cy="53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Content Placeholder 3081">
            <a:extLst>
              <a:ext uri="{FF2B5EF4-FFF2-40B4-BE49-F238E27FC236}">
                <a16:creationId xmlns:a16="http://schemas.microsoft.com/office/drawing/2014/main" id="{20BB8BDF-5787-6368-FBD8-A8AA6693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9783" y="2163505"/>
            <a:ext cx="9026343" cy="71237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2400" b="1" dirty="0"/>
          </a:p>
          <a:p>
            <a:pPr>
              <a:lnSpc>
                <a:spcPct val="90000"/>
              </a:lnSpc>
              <a:buNone/>
            </a:pPr>
            <a:r>
              <a:rPr lang="en-US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customers get</a:t>
            </a:r>
            <a:endParaRPr lang="en-US" sz="2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24/7 self-service access to orders, delivered &amp; in-transit shipments.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Assigned, secure logins per customer; configurable visibility.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Request quotes &amp; submit load tenders (broker/3PL deployments). Download shipment documents (PODs, BOLs, invoices) via built-in retrieval.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Visibility &amp; tracking</a:t>
            </a:r>
            <a:endParaRPr lang="en-US" sz="2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Order lists with status filters and quick search; </a:t>
            </a:r>
            <a:r>
              <a:rPr lang="en-US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 views</a:t>
            </a: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orders with plotted positions.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Filter by date range and </a:t>
            </a:r>
            <a:r>
              <a:rPr lang="en-US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export to Excel</a:t>
            </a: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analysis.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Fewer “Where’s my truck?” calls thanks to real-time status. </a:t>
            </a:r>
          </a:p>
          <a:p>
            <a:pPr>
              <a:lnSpc>
                <a:spcPct val="90000"/>
              </a:lnSpc>
              <a:buNone/>
            </a:pPr>
            <a:r>
              <a:rPr lang="en-US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Documents &amp; billing support</a:t>
            </a:r>
            <a:endParaRPr lang="en-US" sz="2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Self-serve doc download reduces email back-and-forth for billing.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(Related portal) Carriers/Drivers can upload trip docs to speed invoicing.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6" name="Picture 5" descr="A yellow logo with a bee on it  AI-generated content may be incorrect.">
            <a:extLst>
              <a:ext uri="{FF2B5EF4-FFF2-40B4-BE49-F238E27FC236}">
                <a16:creationId xmlns:a16="http://schemas.microsoft.com/office/drawing/2014/main" id="{C438A68C-994F-41EA-26C0-F5FA2AE12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817" y="8532788"/>
            <a:ext cx="1372424" cy="1312413"/>
          </a:xfrm>
          <a:prstGeom prst="rect">
            <a:avLst/>
          </a:prstGeom>
        </p:spPr>
      </p:pic>
      <p:pic>
        <p:nvPicPr>
          <p:cNvPr id="1026" name="Picture 2" descr="Transportation Management Customer &amp; Client Portal | McLeod Software">
            <a:extLst>
              <a:ext uri="{FF2B5EF4-FFF2-40B4-BE49-F238E27FC236}">
                <a16:creationId xmlns:a16="http://schemas.microsoft.com/office/drawing/2014/main" id="{9227DE85-42DA-14A9-980E-865FE06D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73" y="4772025"/>
            <a:ext cx="815058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1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hexagon pattern  AI-generated content may be incorrect.">
            <a:extLst>
              <a:ext uri="{FF2B5EF4-FFF2-40B4-BE49-F238E27FC236}">
                <a16:creationId xmlns:a16="http://schemas.microsoft.com/office/drawing/2014/main" id="{F64D7B46-CAF8-A4C9-C6B1-91C648BA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1B8CBF-D45C-9541-40F2-CA5194E0A2CB}"/>
              </a:ext>
            </a:extLst>
          </p:cNvPr>
          <p:cNvSpPr/>
          <p:nvPr/>
        </p:nvSpPr>
        <p:spPr>
          <a:xfrm>
            <a:off x="2186939" y="2639948"/>
            <a:ext cx="13914120" cy="6979920"/>
          </a:xfrm>
          <a:prstGeom prst="rect">
            <a:avLst/>
          </a:prstGeom>
          <a:solidFill>
            <a:srgbClr val="D9E027"/>
          </a:solidFill>
          <a:ln>
            <a:solidFill>
              <a:srgbClr val="D9E0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5D01E-EC86-2C13-69B7-12994ED0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98" y="965200"/>
            <a:ext cx="16816387" cy="11172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CUSTOM KPI’S/DASHBOARDS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E09327-266A-B942-DA16-1A8DA0FF9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3692" y="2834258"/>
            <a:ext cx="13520615" cy="6591299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6142F86-E02F-771A-A203-71AA99335343}"/>
              </a:ext>
            </a:extLst>
          </p:cNvPr>
          <p:cNvSpPr/>
          <p:nvPr/>
        </p:nvSpPr>
        <p:spPr>
          <a:xfrm>
            <a:off x="0" y="0"/>
            <a:ext cx="18288000" cy="2250785"/>
          </a:xfrm>
          <a:custGeom>
            <a:avLst/>
            <a:gdLst/>
            <a:ahLst/>
            <a:cxnLst/>
            <a:rect l="l" t="t" r="r" b="b"/>
            <a:pathLst>
              <a:path w="18288000" h="2250785">
                <a:moveTo>
                  <a:pt x="0" y="0"/>
                </a:moveTo>
                <a:lnTo>
                  <a:pt x="18288000" y="0"/>
                </a:lnTo>
                <a:lnTo>
                  <a:pt x="18288000" y="2250785"/>
                </a:lnTo>
                <a:lnTo>
                  <a:pt x="0" y="225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149" b="-3991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469EBA81-BE59-0C5C-4AF9-8C8405DFC4A2}"/>
              </a:ext>
            </a:extLst>
          </p:cNvPr>
          <p:cNvSpPr/>
          <p:nvPr/>
        </p:nvSpPr>
        <p:spPr>
          <a:xfrm>
            <a:off x="15820728" y="506012"/>
            <a:ext cx="1295404" cy="1238760"/>
          </a:xfrm>
          <a:custGeom>
            <a:avLst/>
            <a:gdLst/>
            <a:ahLst/>
            <a:cxnLst/>
            <a:rect l="l" t="t" r="r" b="b"/>
            <a:pathLst>
              <a:path w="1295404" h="1238760">
                <a:moveTo>
                  <a:pt x="0" y="0"/>
                </a:moveTo>
                <a:lnTo>
                  <a:pt x="1295404" y="0"/>
                </a:lnTo>
                <a:lnTo>
                  <a:pt x="1295404" y="1238761"/>
                </a:lnTo>
                <a:lnTo>
                  <a:pt x="0" y="123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9EBFD25-6C3C-48A0-6B79-ED370F768975}"/>
              </a:ext>
            </a:extLst>
          </p:cNvPr>
          <p:cNvSpPr txBox="1"/>
          <p:nvPr/>
        </p:nvSpPr>
        <p:spPr>
          <a:xfrm>
            <a:off x="1028748" y="576037"/>
            <a:ext cx="1479198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66"/>
              </a:lnSpc>
            </a:pPr>
            <a:r>
              <a:rPr lang="en-US" sz="6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CUSTOM KPI’S / DASHBOARD</a:t>
            </a:r>
          </a:p>
        </p:txBody>
      </p:sp>
    </p:spTree>
    <p:extLst>
      <p:ext uri="{BB962C8B-B14F-4D97-AF65-F5344CB8AC3E}">
        <p14:creationId xmlns:p14="http://schemas.microsoft.com/office/powerpoint/2010/main" val="382172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0" name="Rectangle 312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1" name="Rectangle 313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082" y="272364"/>
            <a:ext cx="17735455" cy="97516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2" descr="A circular object with a logo on it  Description automatically generated">
            <a:extLst>
              <a:ext uri="{FF2B5EF4-FFF2-40B4-BE49-F238E27FC236}">
                <a16:creationId xmlns:a16="http://schemas.microsoft.com/office/drawing/2014/main" id="{7FC8647D-880A-A110-EA1F-ACEAAF13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278"/>
          <a:stretch/>
        </p:blipFill>
        <p:spPr>
          <a:xfrm>
            <a:off x="281082" y="274320"/>
            <a:ext cx="17736721" cy="9749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97271" y="1683544"/>
            <a:ext cx="14693456" cy="3325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spc="16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97271" y="5289031"/>
            <a:ext cx="14693456" cy="3063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spc="203">
                <a:solidFill>
                  <a:srgbClr val="FFFFFF"/>
                </a:solidFill>
              </a:rPr>
              <a:t>2026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90AECE-EDCE-720E-3D64-6CEEF8A81E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3615"/>
          <a:stretch>
            <a:fillRect/>
          </a:stretch>
        </p:blipFill>
        <p:spPr>
          <a:xfrm rot="-10800000">
            <a:off x="-1" y="8962513"/>
            <a:ext cx="821090" cy="3162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hexagon pattern  AI-generated content may be incorrect.">
            <a:extLst>
              <a:ext uri="{FF2B5EF4-FFF2-40B4-BE49-F238E27FC236}">
                <a16:creationId xmlns:a16="http://schemas.microsoft.com/office/drawing/2014/main" id="{6E805B60-BF74-D7F6-EAE2-36C8B8833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8" b="27138"/>
          <a:stretch/>
        </p:blipFill>
        <p:spPr>
          <a:xfrm>
            <a:off x="1028700" y="1028700"/>
            <a:ext cx="16230600" cy="4951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237"/>
          <a:stretch>
            <a:fillRect/>
          </a:stretch>
        </p:blipFill>
        <p:spPr>
          <a:xfrm rot="-10800000">
            <a:off x="9493820" y="1028700"/>
            <a:ext cx="7765480" cy="49515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1881" y="6137308"/>
            <a:ext cx="4767999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spc="400">
                <a:solidFill>
                  <a:srgbClr val="D9E027"/>
                </a:solidFill>
                <a:latin typeface="Lato Bold Bold"/>
              </a:rPr>
              <a:t>WHO WE 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96699" y="6256306"/>
            <a:ext cx="5581324" cy="433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200" spc="85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The </a:t>
            </a:r>
            <a:r>
              <a:rPr lang="en-US" sz="2200" spc="85" dirty="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Beemac</a:t>
            </a:r>
            <a:r>
              <a:rPr lang="en-US" sz="2200" spc="85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 Brand was founded in a 1984 and began as a small privately held flatbed trucking provider based in Ambridge, PA.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200" spc="85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200" spc="85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Beem Logistics is your largest, industrial‑focused logistics network in North America, delivering reliable transportation solutions with clarity and efficiency every step of the way.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200" dirty="0">
              <a:latin typeface="Lato"/>
              <a:ea typeface="Lato"/>
              <a:cs typeface="La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689882" y="6253058"/>
            <a:ext cx="558132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2200" spc="85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We offer logistics services, LTL solutions, intermodal shipping, transloading services, material management and specialized hauling services to customers throughout North America.</a:t>
            </a:r>
            <a:endParaRPr lang="en-US" sz="2200" dirty="0">
              <a:latin typeface="Lato"/>
              <a:ea typeface="Lato"/>
              <a:cs typeface="Lato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1448" y="8610665"/>
            <a:ext cx="867852" cy="64763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F4D54C9D-67B5-B958-5FEA-61FA9862649E}"/>
              </a:ext>
            </a:extLst>
          </p:cNvPr>
          <p:cNvSpPr txBox="1"/>
          <p:nvPr/>
        </p:nvSpPr>
        <p:spPr>
          <a:xfrm>
            <a:off x="749067" y="6137308"/>
            <a:ext cx="4767999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spc="400" dirty="0">
                <a:latin typeface="Lato Bold Bold"/>
              </a:rPr>
              <a:t>WHO WE ARE</a:t>
            </a:r>
          </a:p>
        </p:txBody>
      </p:sp>
      <p:pic>
        <p:nvPicPr>
          <p:cNvPr id="12" name="Picture 11" descr="A yellow logo with a bee on it  Description automatically generated">
            <a:extLst>
              <a:ext uri="{FF2B5EF4-FFF2-40B4-BE49-F238E27FC236}">
                <a16:creationId xmlns:a16="http://schemas.microsoft.com/office/drawing/2014/main" id="{22A83361-8A7D-3181-1492-DB2751B10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48" y="3924300"/>
            <a:ext cx="163830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uck on the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D72CFE2A-755B-A077-FD04-639B082E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43" y="0"/>
            <a:ext cx="18492392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F61B405A-D201-E6B7-9E18-E7842816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77" r="-2" b="17783"/>
          <a:stretch>
            <a:fillRect/>
          </a:stretch>
        </p:blipFill>
        <p:spPr>
          <a:xfrm>
            <a:off x="3048020" y="1716423"/>
            <a:ext cx="12191980" cy="6856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7A0A8-48CF-1723-5E95-D5BCBEFAC5BC}"/>
              </a:ext>
            </a:extLst>
          </p:cNvPr>
          <p:cNvSpPr txBox="1"/>
          <p:nvPr/>
        </p:nvSpPr>
        <p:spPr>
          <a:xfrm>
            <a:off x="1838645" y="9041283"/>
            <a:ext cx="173074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Lato Bold"/>
                <a:ea typeface="Lato Bold"/>
                <a:cs typeface="Lato Bold"/>
              </a:rPr>
              <a:t>Servicing of over 1100 unique customers per month.</a:t>
            </a:r>
          </a:p>
        </p:txBody>
      </p:sp>
    </p:spTree>
    <p:extLst>
      <p:ext uri="{BB962C8B-B14F-4D97-AF65-F5344CB8AC3E}">
        <p14:creationId xmlns:p14="http://schemas.microsoft.com/office/powerpoint/2010/main" val="414293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pattern  AI-generated content may be incorrect.">
            <a:extLst>
              <a:ext uri="{FF2B5EF4-FFF2-40B4-BE49-F238E27FC236}">
                <a16:creationId xmlns:a16="http://schemas.microsoft.com/office/drawing/2014/main" id="{A3089E02-7DFC-C1D5-80CA-A4FD73C5B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2" y="23734"/>
            <a:ext cx="18285714" cy="10285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61860" y="9278357"/>
            <a:ext cx="867852" cy="6476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13805" y="3585474"/>
            <a:ext cx="6543362" cy="54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spc="320" dirty="0">
                <a:solidFill>
                  <a:srgbClr val="090909"/>
                </a:solidFill>
                <a:latin typeface="Lato Bold Bold"/>
              </a:rPr>
              <a:t>40+ YEARS INDUSTRIAL LOGISTICS EXPERIENCE BORN OF AN ASSET-BASED STEEL HAULER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3805" y="4366230"/>
            <a:ext cx="6011269" cy="63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/>
                <a:ea typeface="Lato"/>
                <a:cs typeface="Lato"/>
              </a:rPr>
              <a:t>THE MOST COMPREHENSIVE INDUSTRIAL FOCUSED LOGISTICS NETWORK IN NORTH AMERICA SERVING ALL MODES OF TRANSPORTATION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13805" y="5281033"/>
            <a:ext cx="6543362" cy="54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spc="320">
                <a:solidFill>
                  <a:srgbClr val="090909"/>
                </a:solidFill>
                <a:latin typeface="Lato Bold Bold"/>
              </a:rPr>
              <a:t>MULTIPLE BLUE CHIP 3PL AND MANAGED SOLUTIONS CLIENTS UNDER CONTRACT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13805" y="6069090"/>
            <a:ext cx="6011269" cy="15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FULL-SERVICE LOGISTICS OFFERING 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DEMAND CAPACITY ACROSS ALL MODES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 EFFECTIVE BROKERAGE SOLUTIONS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CUSTOMIZED INBOUND MANAGEMENT / MRO PROGRAMS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44K REGULAR CONTRACT CARRIERS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LOGISTICS ENGINEERING AND SUPPLY CHAIN CONSULTING SERVICES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3805" y="7855287"/>
            <a:ext cx="6543362" cy="54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spc="320">
                <a:solidFill>
                  <a:srgbClr val="090909"/>
                </a:solidFill>
                <a:latin typeface="Lato Bold Bold"/>
              </a:rPr>
              <a:t>MOVING THOUSANDS OF INDUSTRIAL LOADS PER WEEK ACROSS NORTH AMERICA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13805" y="8576069"/>
            <a:ext cx="6011269" cy="173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48th LARGEST FREIGHT BROKERAGE IN US RANKED BY TRANSPORT TOPICS 2025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DEDICATED CUSTOMER PORTALS, REAL-TIME TRACKING, AND CUSTOM KPI DASHBOARDS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IN CLASS TECHNOLOGY AND VISIBILITY TOOLS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INDUSTRY TRAINED EXPERTS WITH DEEP ROOTS IN OIL AND GAS LOGISTICS </a:t>
            </a:r>
          </a:p>
          <a:p>
            <a:pPr>
              <a:lnSpc>
                <a:spcPts val="1679"/>
              </a:lnSpc>
            </a:pPr>
            <a:endParaRPr lang="en-US" sz="1200" spc="240" dirty="0">
              <a:solidFill>
                <a:srgbClr val="000000"/>
              </a:solidFill>
              <a:latin typeface="Agrandir Wide Medium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6BDAB78-EA58-09A7-F54A-2B3240B4F617}"/>
              </a:ext>
            </a:extLst>
          </p:cNvPr>
          <p:cNvSpPr/>
          <p:nvPr/>
        </p:nvSpPr>
        <p:spPr>
          <a:xfrm>
            <a:off x="-8169" y="6819900"/>
            <a:ext cx="4416079" cy="3467100"/>
          </a:xfrm>
          <a:custGeom>
            <a:avLst/>
            <a:gdLst/>
            <a:ahLst/>
            <a:cxnLst/>
            <a:rect l="l" t="t" r="r" b="b"/>
            <a:pathLst>
              <a:path w="4653875" h="3885276">
                <a:moveTo>
                  <a:pt x="0" y="0"/>
                </a:moveTo>
                <a:lnTo>
                  <a:pt x="4653874" y="0"/>
                </a:lnTo>
                <a:lnTo>
                  <a:pt x="4653874" y="3885276"/>
                </a:lnTo>
                <a:lnTo>
                  <a:pt x="0" y="3885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29" r="-4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071F09B7-BF6F-BC99-48F8-58E080D9936B}"/>
              </a:ext>
            </a:extLst>
          </p:cNvPr>
          <p:cNvSpPr/>
          <p:nvPr/>
        </p:nvSpPr>
        <p:spPr>
          <a:xfrm>
            <a:off x="0" y="0"/>
            <a:ext cx="6011269" cy="5828145"/>
          </a:xfrm>
          <a:custGeom>
            <a:avLst/>
            <a:gdLst/>
            <a:ahLst/>
            <a:cxnLst/>
            <a:rect l="l" t="t" r="r" b="b"/>
            <a:pathLst>
              <a:path w="8801078" h="8532967">
                <a:moveTo>
                  <a:pt x="0" y="0"/>
                </a:moveTo>
                <a:lnTo>
                  <a:pt x="8801078" y="0"/>
                </a:lnTo>
                <a:lnTo>
                  <a:pt x="8801078" y="8532967"/>
                </a:lnTo>
                <a:lnTo>
                  <a:pt x="0" y="8532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20" r="-22375"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E1BDD-F404-9B28-4628-06C067E528EA}"/>
              </a:ext>
            </a:extLst>
          </p:cNvPr>
          <p:cNvSpPr/>
          <p:nvPr/>
        </p:nvSpPr>
        <p:spPr>
          <a:xfrm>
            <a:off x="4428274" y="4533839"/>
            <a:ext cx="4395519" cy="3888018"/>
          </a:xfrm>
          <a:prstGeom prst="rect">
            <a:avLst/>
          </a:prstGeom>
          <a:solidFill>
            <a:srgbClr val="D9E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0F18E913-AE86-CA30-C11C-5E4EB6E1F276}"/>
              </a:ext>
            </a:extLst>
          </p:cNvPr>
          <p:cNvGrpSpPr/>
          <p:nvPr/>
        </p:nvGrpSpPr>
        <p:grpSpPr>
          <a:xfrm>
            <a:off x="4577872" y="4680100"/>
            <a:ext cx="4096324" cy="3595496"/>
            <a:chOff x="0" y="0"/>
            <a:chExt cx="6322962" cy="5689009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1A8588B-72FB-8608-E517-51E6E053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2446" r="10530" b="1916"/>
            <a:stretch>
              <a:fillRect/>
            </a:stretch>
          </p:blipFill>
          <p:spPr>
            <a:xfrm>
              <a:off x="0" y="0"/>
              <a:ext cx="6322962" cy="5689009"/>
            </a:xfrm>
            <a:prstGeom prst="rect">
              <a:avLst/>
            </a:prstGeom>
          </p:spPr>
        </p:pic>
      </p:grpSp>
      <p:pic>
        <p:nvPicPr>
          <p:cNvPr id="18" name="Picture 17" descr="A yellow and black logo&#10;&#10;AI-generated content may be incorrect.">
            <a:extLst>
              <a:ext uri="{FF2B5EF4-FFF2-40B4-BE49-F238E27FC236}">
                <a16:creationId xmlns:a16="http://schemas.microsoft.com/office/drawing/2014/main" id="{0F372611-E67D-44F6-43AE-0BF545DAF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657" y="-1190269"/>
            <a:ext cx="5963806" cy="58734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hexagon pattern  AI-generated content may be incorrect.">
            <a:extLst>
              <a:ext uri="{FF2B5EF4-FFF2-40B4-BE49-F238E27FC236}">
                <a16:creationId xmlns:a16="http://schemas.microsoft.com/office/drawing/2014/main" id="{CC2985F0-5FF7-B206-479D-6B5FE4850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701703B-43F5-72D1-30B4-AB75CD3D20C9}"/>
              </a:ext>
            </a:extLst>
          </p:cNvPr>
          <p:cNvSpPr txBox="1"/>
          <p:nvPr/>
        </p:nvSpPr>
        <p:spPr>
          <a:xfrm>
            <a:off x="968374" y="952500"/>
            <a:ext cx="6858000" cy="187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 spc="810" dirty="0">
                <a:solidFill>
                  <a:srgbClr val="D9E027"/>
                </a:solidFill>
                <a:latin typeface="Lato Bold Bold"/>
              </a:rPr>
              <a:t>ACHIEVEMENTS AND AWARDS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669" y="8686865"/>
            <a:ext cx="867852" cy="6476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6669" y="952500"/>
            <a:ext cx="6858000" cy="187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 spc="810" dirty="0">
                <a:latin typeface="Lato Bold Bold"/>
              </a:rPr>
              <a:t>ACHIEVEMENTS AND AWARDS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6669" y="3170665"/>
            <a:ext cx="704878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latin typeface="Lato"/>
                <a:ea typeface="Lato"/>
                <a:cs typeface="Lato"/>
              </a:rPr>
              <a:t>-Ranked 48th largest freight brokerage firm</a:t>
            </a:r>
            <a:r>
              <a:rPr lang="en-US" sz="2400" dirty="0">
                <a:latin typeface="Lato"/>
                <a:ea typeface="Lato"/>
                <a:cs typeface="Lato"/>
              </a:rPr>
              <a:t> in the U.S. by </a:t>
            </a:r>
            <a:r>
              <a:rPr lang="en-US" sz="2400" i="1" dirty="0">
                <a:latin typeface="Lato"/>
                <a:ea typeface="Lato"/>
                <a:cs typeface="Lato"/>
              </a:rPr>
              <a:t>Transport Topics</a:t>
            </a:r>
            <a:r>
              <a:rPr lang="en-US" sz="2400" dirty="0">
                <a:latin typeface="Lato"/>
                <a:ea typeface="Lato"/>
                <a:cs typeface="Lato"/>
              </a:rPr>
              <a:t> 2025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1" dirty="0">
                <a:latin typeface="Lato"/>
                <a:ea typeface="Lato"/>
                <a:cs typeface="Lato"/>
              </a:rPr>
              <a:t>-Ranked 94th in Top 100 Logistics Companies</a:t>
            </a:r>
            <a:r>
              <a:rPr lang="en-US" sz="2400" dirty="0">
                <a:latin typeface="Lato"/>
                <a:ea typeface="Lato"/>
                <a:cs typeface="Lato"/>
              </a:rPr>
              <a:t> by </a:t>
            </a:r>
            <a:r>
              <a:rPr lang="en-US" sz="2400" i="1" dirty="0">
                <a:latin typeface="Lato"/>
                <a:ea typeface="Lato"/>
                <a:cs typeface="Lato"/>
              </a:rPr>
              <a:t>Transport Topics</a:t>
            </a:r>
            <a:r>
              <a:rPr lang="en-US" sz="2400" dirty="0">
                <a:latin typeface="Lato"/>
                <a:ea typeface="Lato"/>
                <a:cs typeface="Lato"/>
              </a:rPr>
              <a:t> 2025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1" dirty="0">
                <a:latin typeface="Lato"/>
                <a:ea typeface="Lato"/>
                <a:cs typeface="Lato"/>
              </a:rPr>
              <a:t>-Named a winner</a:t>
            </a:r>
            <a:r>
              <a:rPr lang="en-US" sz="2400" dirty="0">
                <a:latin typeface="Lato"/>
                <a:ea typeface="Lato"/>
                <a:cs typeface="Lato"/>
              </a:rPr>
              <a:t> of the Pittsburgh Post-Gazette’s </a:t>
            </a:r>
            <a:r>
              <a:rPr lang="en-US" sz="2400" i="1" dirty="0">
                <a:latin typeface="Lato"/>
                <a:ea typeface="Lato"/>
                <a:cs typeface="Lato"/>
              </a:rPr>
              <a:t>“Top Workplaces 2025”</a:t>
            </a:r>
            <a:r>
              <a:rPr lang="en-US" sz="2400" dirty="0">
                <a:latin typeface="Lato"/>
                <a:ea typeface="Lato"/>
                <a:cs typeface="Lato"/>
              </a:rPr>
              <a:t> Award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1" dirty="0">
                <a:latin typeface="Lato"/>
                <a:ea typeface="Lato"/>
                <a:cs typeface="Lato"/>
              </a:rPr>
              <a:t>-Ranked No. 4793</a:t>
            </a:r>
            <a:r>
              <a:rPr lang="en-US" sz="2400" dirty="0">
                <a:latin typeface="Lato"/>
                <a:ea typeface="Lato"/>
                <a:cs typeface="Lato"/>
              </a:rPr>
              <a:t> on the </a:t>
            </a:r>
            <a:r>
              <a:rPr lang="en-US" sz="2400" i="1" dirty="0">
                <a:latin typeface="Lato"/>
                <a:ea typeface="Lato"/>
                <a:cs typeface="Lato"/>
              </a:rPr>
              <a:t>Inc. 5000</a:t>
            </a:r>
            <a:r>
              <a:rPr lang="en-US" sz="2400" dirty="0">
                <a:latin typeface="Lato"/>
                <a:ea typeface="Lato"/>
                <a:cs typeface="Lato"/>
              </a:rPr>
              <a:t> list 2025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latin typeface="Lato"/>
                <a:ea typeface="Lato"/>
                <a:cs typeface="Lato"/>
              </a:rPr>
              <a:t> -</a:t>
            </a:r>
            <a:r>
              <a:rPr lang="en-US" sz="2400" b="1" dirty="0">
                <a:latin typeface="Lato"/>
                <a:ea typeface="Lato"/>
                <a:cs typeface="Lato"/>
              </a:rPr>
              <a:t>Employee Benefits Excellence Award</a:t>
            </a:r>
            <a:r>
              <a:rPr lang="en-US" sz="2400" dirty="0">
                <a:latin typeface="Lato"/>
                <a:ea typeface="Lato"/>
                <a:cs typeface="Lato"/>
              </a:rPr>
              <a:t> from employer 2026</a:t>
            </a:r>
            <a:endParaRPr lang="en-US">
              <a:ea typeface="Calibri"/>
              <a:cs typeface="Calibri"/>
            </a:endParaRPr>
          </a:p>
          <a:p>
            <a:r>
              <a:rPr lang="en-US" sz="2400" b="1">
                <a:latin typeface="Lato"/>
                <a:ea typeface="Lato"/>
                <a:cs typeface="Lato"/>
              </a:rPr>
              <a:t>-Pittsburgh Top Workplaces Winner</a:t>
            </a:r>
            <a:r>
              <a:rPr lang="en-US" sz="2400" dirty="0">
                <a:latin typeface="Lato"/>
                <a:ea typeface="Lato"/>
                <a:cs typeface="Lato"/>
              </a:rPr>
              <a:t> from The Pittsburgh </a:t>
            </a:r>
            <a:r>
              <a:rPr lang="en-US" sz="2400">
                <a:latin typeface="Lato"/>
                <a:ea typeface="Lato"/>
                <a:cs typeface="Lato"/>
              </a:rPr>
              <a:t>Post Gazette 2026</a:t>
            </a: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Two men shaking hands and smiling  AI-generated content may be incorrect.">
            <a:extLst>
              <a:ext uri="{FF2B5EF4-FFF2-40B4-BE49-F238E27FC236}">
                <a16:creationId xmlns:a16="http://schemas.microsoft.com/office/drawing/2014/main" id="{FCE1EDB1-617F-C8A9-F6CA-C071C9CFF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1048345"/>
            <a:ext cx="9392721" cy="69911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A white rectangular sign with black text  AI-generated content may be incorrect.">
            <a:extLst>
              <a:ext uri="{FF2B5EF4-FFF2-40B4-BE49-F238E27FC236}">
                <a16:creationId xmlns:a16="http://schemas.microsoft.com/office/drawing/2014/main" id="{7DECC72C-DF29-3036-44FC-11D726E35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08" y="8385030"/>
            <a:ext cx="10498523" cy="1305914"/>
          </a:xfrm>
          <a:prstGeom prst="rect">
            <a:avLst/>
          </a:prstGeom>
        </p:spPr>
      </p:pic>
      <p:pic>
        <p:nvPicPr>
          <p:cNvPr id="2" name="Picture 1" descr="A yellow and blue sign with blue text&#10;&#10;AI-generated content may be incorrect.">
            <a:extLst>
              <a:ext uri="{FF2B5EF4-FFF2-40B4-BE49-F238E27FC236}">
                <a16:creationId xmlns:a16="http://schemas.microsoft.com/office/drawing/2014/main" id="{D17D98EC-87F7-0CFB-CD55-C48D9F319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228" y="7469909"/>
            <a:ext cx="2782455" cy="28170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white hexagon pattern  AI-generated content may be incorrect.">
            <a:extLst>
              <a:ext uri="{FF2B5EF4-FFF2-40B4-BE49-F238E27FC236}">
                <a16:creationId xmlns:a16="http://schemas.microsoft.com/office/drawing/2014/main" id="{C5FEA72B-EEB5-6636-E1CF-EC78127E1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697" y="1375651"/>
            <a:ext cx="8054770" cy="971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400" dirty="0">
                <a:solidFill>
                  <a:srgbClr val="D9E027"/>
                </a:solidFill>
                <a:latin typeface="Lato Bold Bold"/>
              </a:rPr>
              <a:t>OFFICE LOCATIONS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697" y="885432"/>
            <a:ext cx="628841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9" dirty="0">
                <a:solidFill>
                  <a:srgbClr val="000000"/>
                </a:solidFill>
                <a:latin typeface="Lato 1 Bold"/>
              </a:rPr>
              <a:t>BEEMAC LOGISTICS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80942" y="2830684"/>
            <a:ext cx="421469" cy="490437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19594" y="2849680"/>
            <a:ext cx="4091930" cy="32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spc="400" dirty="0">
                <a:solidFill>
                  <a:srgbClr val="000000"/>
                </a:solidFill>
                <a:latin typeface="Lato Bold Bold"/>
              </a:rPr>
              <a:t>BEAVER, PENNSYLVANIA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19594" y="3292178"/>
            <a:ext cx="3898404" cy="85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999 3RD STREET, BEAVER, PA  15009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ESTABLISHED: 2023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BEEMAC LOGISTICS HEADQUARTERS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32123" y="4405283"/>
            <a:ext cx="421469" cy="490437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19594" y="4441392"/>
            <a:ext cx="50104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spc="400" dirty="0">
                <a:solidFill>
                  <a:srgbClr val="000000"/>
                </a:solidFill>
                <a:latin typeface="Lato Bold Bold"/>
              </a:rPr>
              <a:t>PITTSBURGH, PENNSYLVANIA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19594" y="4934885"/>
            <a:ext cx="5090071" cy="41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503 MARTINDALE STREET, PITTSBURGH PA15212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Established: 2018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45696" y="5894047"/>
            <a:ext cx="421469" cy="490437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19594" y="5950940"/>
            <a:ext cx="50104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spc="400" dirty="0">
                <a:solidFill>
                  <a:srgbClr val="000000"/>
                </a:solidFill>
                <a:latin typeface="Lato Bold Bold"/>
              </a:rPr>
              <a:t>HOUSTON, TEXAS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9594" y="6437378"/>
            <a:ext cx="4659362" cy="41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10350 RICHMOND AVE, HOUSTON, TX 77042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Established: 2019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89230" y="7221886"/>
            <a:ext cx="421469" cy="490437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19594" y="7292479"/>
            <a:ext cx="5010448" cy="3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spc="400" dirty="0">
                <a:solidFill>
                  <a:srgbClr val="000000"/>
                </a:solidFill>
                <a:latin typeface="Lato Bold Bold"/>
              </a:rPr>
              <a:t>ST. PETERSBURG, FLORIDA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19594" y="7708143"/>
            <a:ext cx="5181600" cy="41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200 CENTRAL AVENUE, ST. PETERSBURG FL 33701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Established: 2022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8DB28FAA-6678-7861-C60D-D82007B3C04E}"/>
              </a:ext>
            </a:extLst>
          </p:cNvPr>
          <p:cNvSpPr txBox="1"/>
          <p:nvPr/>
        </p:nvSpPr>
        <p:spPr>
          <a:xfrm>
            <a:off x="1089230" y="1399436"/>
            <a:ext cx="8054770" cy="971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400" dirty="0">
                <a:latin typeface="Lato Bold Bold"/>
              </a:rPr>
              <a:t>OFFICE LOCATIONS</a:t>
            </a:r>
          </a:p>
        </p:txBody>
      </p:sp>
      <p:grpSp>
        <p:nvGrpSpPr>
          <p:cNvPr id="35" name="Group 29">
            <a:extLst>
              <a:ext uri="{FF2B5EF4-FFF2-40B4-BE49-F238E27FC236}">
                <a16:creationId xmlns:a16="http://schemas.microsoft.com/office/drawing/2014/main" id="{D247962B-65C0-5532-4727-F664D5F5F1E2}"/>
              </a:ext>
            </a:extLst>
          </p:cNvPr>
          <p:cNvGrpSpPr/>
          <p:nvPr/>
        </p:nvGrpSpPr>
        <p:grpSpPr>
          <a:xfrm>
            <a:off x="1089230" y="8619844"/>
            <a:ext cx="421469" cy="490437"/>
            <a:chOff x="0" y="0"/>
            <a:chExt cx="698500" cy="812800"/>
          </a:xfrm>
        </p:grpSpPr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3FF5DD5-6F08-B93C-80D0-E40D5F236C26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7DC8248D-1CE2-9F57-C2DF-58C4C4A8DB68}"/>
                </a:ext>
              </a:extLst>
            </p:cNvPr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8" name="TextBox 32">
            <a:extLst>
              <a:ext uri="{FF2B5EF4-FFF2-40B4-BE49-F238E27FC236}">
                <a16:creationId xmlns:a16="http://schemas.microsoft.com/office/drawing/2014/main" id="{8AD63918-FA4A-ECA7-D4BD-49650528D3FB}"/>
              </a:ext>
            </a:extLst>
          </p:cNvPr>
          <p:cNvSpPr txBox="1"/>
          <p:nvPr/>
        </p:nvSpPr>
        <p:spPr>
          <a:xfrm>
            <a:off x="1705170" y="8670378"/>
            <a:ext cx="5010448" cy="3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spc="400" dirty="0">
                <a:solidFill>
                  <a:srgbClr val="000000"/>
                </a:solidFill>
                <a:latin typeface="Lato Bold Bold"/>
              </a:rPr>
              <a:t>NASHVILLE, TENNESSEE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B098918F-9D31-7A76-B135-FEDA742110DF}"/>
              </a:ext>
            </a:extLst>
          </p:cNvPr>
          <p:cNvSpPr txBox="1"/>
          <p:nvPr/>
        </p:nvSpPr>
        <p:spPr>
          <a:xfrm>
            <a:off x="1705170" y="9119009"/>
            <a:ext cx="5181600" cy="41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901 Woodland St Nashville, TN</a:t>
            </a:r>
          </a:p>
          <a:p>
            <a:pPr marL="259086" lvl="1" indent="-129543">
              <a:lnSpc>
                <a:spcPts val="1680"/>
              </a:lnSpc>
              <a:buFont typeface="Arial"/>
              <a:buChar char="•"/>
            </a:pPr>
            <a:r>
              <a:rPr lang="en-US" sz="1200" spc="240" dirty="0">
                <a:solidFill>
                  <a:srgbClr val="000000"/>
                </a:solidFill>
                <a:latin typeface="Lato 1 Bold"/>
              </a:rPr>
              <a:t>Established: 2025</a:t>
            </a:r>
          </a:p>
        </p:txBody>
      </p:sp>
      <p:pic>
        <p:nvPicPr>
          <p:cNvPr id="51" name="Picture 50" descr="A collage of different buildings  AI-generated content may be incorrect.">
            <a:extLst>
              <a:ext uri="{FF2B5EF4-FFF2-40B4-BE49-F238E27FC236}">
                <a16:creationId xmlns:a16="http://schemas.microsoft.com/office/drawing/2014/main" id="{9E25C509-6485-41D6-C3CF-5DFC9CDE1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0"/>
            <a:ext cx="82296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hexagon pattern  AI-generated content may be incorrect.">
            <a:extLst>
              <a:ext uri="{FF2B5EF4-FFF2-40B4-BE49-F238E27FC236}">
                <a16:creationId xmlns:a16="http://schemas.microsoft.com/office/drawing/2014/main" id="{00A60A98-FF9A-E37C-B1C2-EFE076C70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45684" y="1028700"/>
            <a:ext cx="6565527" cy="1455339"/>
            <a:chOff x="0" y="0"/>
            <a:chExt cx="2668274" cy="591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8274" cy="591459"/>
            </a:xfrm>
            <a:custGeom>
              <a:avLst/>
              <a:gdLst/>
              <a:ahLst/>
              <a:cxnLst/>
              <a:rect l="l" t="t" r="r" b="b"/>
              <a:pathLst>
                <a:path w="2668274" h="591459">
                  <a:moveTo>
                    <a:pt x="0" y="0"/>
                  </a:moveTo>
                  <a:lnTo>
                    <a:pt x="2668274" y="0"/>
                  </a:lnTo>
                  <a:lnTo>
                    <a:pt x="2668274" y="591459"/>
                  </a:lnTo>
                  <a:lnTo>
                    <a:pt x="0" y="591459"/>
                  </a:lnTo>
                  <a:close/>
                </a:path>
              </a:pathLst>
            </a:custGeom>
            <a:solidFill>
              <a:srgbClr val="D9E02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45684" y="2714928"/>
            <a:ext cx="6565527" cy="1455339"/>
            <a:chOff x="0" y="0"/>
            <a:chExt cx="2668274" cy="5914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8274" cy="591459"/>
            </a:xfrm>
            <a:custGeom>
              <a:avLst/>
              <a:gdLst/>
              <a:ahLst/>
              <a:cxnLst/>
              <a:rect l="l" t="t" r="r" b="b"/>
              <a:pathLst>
                <a:path w="2668274" h="591459">
                  <a:moveTo>
                    <a:pt x="0" y="0"/>
                  </a:moveTo>
                  <a:lnTo>
                    <a:pt x="2668274" y="0"/>
                  </a:lnTo>
                  <a:lnTo>
                    <a:pt x="2668274" y="591459"/>
                  </a:lnTo>
                  <a:lnTo>
                    <a:pt x="0" y="591459"/>
                  </a:lnTo>
                  <a:close/>
                </a:path>
              </a:pathLst>
            </a:custGeom>
            <a:solidFill>
              <a:srgbClr val="D9E02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45684" y="4409768"/>
            <a:ext cx="6565527" cy="1455339"/>
            <a:chOff x="0" y="0"/>
            <a:chExt cx="2668274" cy="5914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8274" cy="591459"/>
            </a:xfrm>
            <a:custGeom>
              <a:avLst/>
              <a:gdLst/>
              <a:ahLst/>
              <a:cxnLst/>
              <a:rect l="l" t="t" r="r" b="b"/>
              <a:pathLst>
                <a:path w="2668274" h="591459">
                  <a:moveTo>
                    <a:pt x="0" y="0"/>
                  </a:moveTo>
                  <a:lnTo>
                    <a:pt x="2668274" y="0"/>
                  </a:lnTo>
                  <a:lnTo>
                    <a:pt x="2668274" y="591459"/>
                  </a:lnTo>
                  <a:lnTo>
                    <a:pt x="0" y="591459"/>
                  </a:lnTo>
                  <a:close/>
                </a:path>
              </a:pathLst>
            </a:custGeom>
            <a:solidFill>
              <a:srgbClr val="D9E02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45684" y="6108122"/>
            <a:ext cx="6565527" cy="1455339"/>
            <a:chOff x="0" y="0"/>
            <a:chExt cx="2668274" cy="591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274" cy="591459"/>
            </a:xfrm>
            <a:custGeom>
              <a:avLst/>
              <a:gdLst/>
              <a:ahLst/>
              <a:cxnLst/>
              <a:rect l="l" t="t" r="r" b="b"/>
              <a:pathLst>
                <a:path w="2668274" h="591459">
                  <a:moveTo>
                    <a:pt x="0" y="0"/>
                  </a:moveTo>
                  <a:lnTo>
                    <a:pt x="2668274" y="0"/>
                  </a:lnTo>
                  <a:lnTo>
                    <a:pt x="2668274" y="591459"/>
                  </a:lnTo>
                  <a:lnTo>
                    <a:pt x="0" y="591459"/>
                  </a:lnTo>
                  <a:close/>
                </a:path>
              </a:pathLst>
            </a:custGeom>
            <a:solidFill>
              <a:srgbClr val="D9E02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45684" y="7802961"/>
            <a:ext cx="6565527" cy="1455339"/>
            <a:chOff x="0" y="0"/>
            <a:chExt cx="2668274" cy="5914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68274" cy="591459"/>
            </a:xfrm>
            <a:custGeom>
              <a:avLst/>
              <a:gdLst/>
              <a:ahLst/>
              <a:cxnLst/>
              <a:rect l="l" t="t" r="r" b="b"/>
              <a:pathLst>
                <a:path w="2668274" h="591459">
                  <a:moveTo>
                    <a:pt x="0" y="0"/>
                  </a:moveTo>
                  <a:lnTo>
                    <a:pt x="2668274" y="0"/>
                  </a:lnTo>
                  <a:lnTo>
                    <a:pt x="2668274" y="591459"/>
                  </a:lnTo>
                  <a:lnTo>
                    <a:pt x="0" y="591459"/>
                  </a:lnTo>
                  <a:close/>
                </a:path>
              </a:pathLst>
            </a:custGeom>
            <a:solidFill>
              <a:srgbClr val="D9E02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4862" y="954508"/>
            <a:ext cx="7909138" cy="542462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892578" y="2824386"/>
            <a:ext cx="2576761" cy="1714487"/>
            <a:chOff x="0" y="0"/>
            <a:chExt cx="678653" cy="4515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653" cy="451552"/>
            </a:xfrm>
            <a:custGeom>
              <a:avLst/>
              <a:gdLst/>
              <a:ahLst/>
              <a:cxnLst/>
              <a:rect l="l" t="t" r="r" b="b"/>
              <a:pathLst>
                <a:path w="678653" h="451552">
                  <a:moveTo>
                    <a:pt x="0" y="0"/>
                  </a:moveTo>
                  <a:lnTo>
                    <a:pt x="678653" y="0"/>
                  </a:lnTo>
                  <a:lnTo>
                    <a:pt x="678653" y="451552"/>
                  </a:lnTo>
                  <a:lnTo>
                    <a:pt x="0" y="4515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4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64314" y="2973291"/>
            <a:ext cx="1433288" cy="1387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34862" y="6910998"/>
            <a:ext cx="8115300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8000" spc="1200">
                <a:solidFill>
                  <a:srgbClr val="D9E027"/>
                </a:solidFill>
                <a:latin typeface="Lato Bold Bold"/>
              </a:rPr>
              <a:t>SERVICES PORTFOLIO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35167" y="1479042"/>
            <a:ext cx="4713785" cy="49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2913" spc="582">
                <a:solidFill>
                  <a:srgbClr val="000000"/>
                </a:solidFill>
                <a:latin typeface="Lato Bold Bold"/>
              </a:rPr>
              <a:t>FREIGHT BROKERAGE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35167" y="3228668"/>
            <a:ext cx="475536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</a:pPr>
            <a:r>
              <a:rPr lang="en-US" sz="2913" spc="582">
                <a:solidFill>
                  <a:srgbClr val="000000"/>
                </a:solidFill>
                <a:latin typeface="Lato Bold Bold"/>
              </a:rPr>
              <a:t>LOGISTICS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35167" y="4602935"/>
            <a:ext cx="6155329" cy="101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2913" spc="582">
                <a:solidFill>
                  <a:srgbClr val="000000"/>
                </a:solidFill>
                <a:latin typeface="Lato Bold Bold"/>
              </a:rPr>
              <a:t>MATERIAL HANDLING &amp; WAREHOUSING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35167" y="6613804"/>
            <a:ext cx="475536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</a:pPr>
            <a:r>
              <a:rPr lang="en-US" sz="2913" spc="582">
                <a:solidFill>
                  <a:srgbClr val="000000"/>
                </a:solidFill>
                <a:latin typeface="Lato Bold Bold"/>
              </a:rPr>
              <a:t>PORT SERVICES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66398" y="8001611"/>
            <a:ext cx="6324098" cy="101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2913" spc="582">
                <a:solidFill>
                  <a:srgbClr val="000000"/>
                </a:solidFill>
                <a:latin typeface="Lato Bold Bold"/>
              </a:rPr>
              <a:t>CHARTERING &amp; MERCURY TRANSPORTATION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AB7B301C-37E4-BD54-11E5-C2857B7CDA01}"/>
              </a:ext>
            </a:extLst>
          </p:cNvPr>
          <p:cNvSpPr txBox="1"/>
          <p:nvPr/>
        </p:nvSpPr>
        <p:spPr>
          <a:xfrm>
            <a:off x="1295220" y="6910998"/>
            <a:ext cx="8115300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8000" spc="1200">
                <a:latin typeface="Lato Bold Bold"/>
              </a:rPr>
              <a:t>SERVICES PORTFOLIO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white hexagon pattern  AI-generated content may be incorrect.">
            <a:extLst>
              <a:ext uri="{FF2B5EF4-FFF2-40B4-BE49-F238E27FC236}">
                <a16:creationId xmlns:a16="http://schemas.microsoft.com/office/drawing/2014/main" id="{82A9641C-233B-1390-4009-AB1D1F9B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2" name="Picture 2" descr="A person sitting at a table using a computer&#10;&#10;AI-generated content may be incorrect."/>
          <p:cNvPicPr>
            <a:picLocks noChangeAspect="1"/>
          </p:cNvPicPr>
          <p:nvPr/>
        </p:nvPicPr>
        <p:blipFill>
          <a:blip r:embed="rId3"/>
          <a:srcRect t="9052" b="9052"/>
          <a:stretch>
            <a:fillRect/>
          </a:stretch>
        </p:blipFill>
        <p:spPr>
          <a:xfrm>
            <a:off x="472446" y="2377675"/>
            <a:ext cx="2816221" cy="34595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2446" y="4986649"/>
            <a:ext cx="2843688" cy="868086"/>
            <a:chOff x="0" y="0"/>
            <a:chExt cx="1515516" cy="4626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5516" cy="462638"/>
            </a:xfrm>
            <a:custGeom>
              <a:avLst/>
              <a:gdLst/>
              <a:ahLst/>
              <a:cxnLst/>
              <a:rect l="l" t="t" r="r" b="b"/>
              <a:pathLst>
                <a:path w="1515516" h="462638">
                  <a:moveTo>
                    <a:pt x="0" y="0"/>
                  </a:moveTo>
                  <a:lnTo>
                    <a:pt x="1515516" y="0"/>
                  </a:lnTo>
                  <a:lnTo>
                    <a:pt x="1515516" y="462638"/>
                  </a:lnTo>
                  <a:lnTo>
                    <a:pt x="0" y="462638"/>
                  </a:lnTo>
                  <a:close/>
                </a:path>
              </a:pathLst>
            </a:custGeom>
            <a:solidFill>
              <a:srgbClr val="D9E027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2881" r="22881"/>
          <a:stretch>
            <a:fillRect/>
          </a:stretch>
        </p:blipFill>
        <p:spPr>
          <a:xfrm>
            <a:off x="7735890" y="2377675"/>
            <a:ext cx="2816221" cy="345952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735890" y="4986649"/>
            <a:ext cx="2816221" cy="868086"/>
            <a:chOff x="0" y="0"/>
            <a:chExt cx="1500877" cy="4626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877" cy="462638"/>
            </a:xfrm>
            <a:custGeom>
              <a:avLst/>
              <a:gdLst/>
              <a:ahLst/>
              <a:cxnLst/>
              <a:rect l="l" t="t" r="r" b="b"/>
              <a:pathLst>
                <a:path w="1500877" h="462638">
                  <a:moveTo>
                    <a:pt x="0" y="0"/>
                  </a:moveTo>
                  <a:lnTo>
                    <a:pt x="1500877" y="0"/>
                  </a:lnTo>
                  <a:lnTo>
                    <a:pt x="1500877" y="462638"/>
                  </a:lnTo>
                  <a:lnTo>
                    <a:pt x="0" y="462638"/>
                  </a:lnTo>
                  <a:close/>
                </a:path>
              </a:pathLst>
            </a:custGeom>
            <a:solidFill>
              <a:srgbClr val="D9E027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735890" y="6024993"/>
            <a:ext cx="2816221" cy="197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Leetsdale, PA, Midland, TX and Houston, TX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5 fully managed Pipe yards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75 acres combined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•Inspection Services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•Inventory management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•Mobile Forklift services</a:t>
            </a:r>
          </a:p>
          <a:p>
            <a:pPr>
              <a:lnSpc>
                <a:spcPts val="1984"/>
              </a:lnSpc>
            </a:pPr>
            <a:endParaRPr lang="en-US" sz="1417" spc="70">
              <a:solidFill>
                <a:srgbClr val="000000"/>
              </a:solidFill>
              <a:latin typeface="Lato 1 Bold"/>
            </a:endParaRPr>
          </a:p>
        </p:txBody>
      </p:sp>
      <p:pic>
        <p:nvPicPr>
          <p:cNvPr id="9" name="Picture 9" descr="A person sitting at a desk with a phone and computer&#10;&#10;AI-generated content may be incorrect."/>
          <p:cNvPicPr>
            <a:picLocks noChangeAspect="1"/>
          </p:cNvPicPr>
          <p:nvPr/>
        </p:nvPicPr>
        <p:blipFill>
          <a:blip r:embed="rId5"/>
          <a:srcRect l="4128" t="1375" r="41743" b="-1031"/>
          <a:stretch>
            <a:fillRect/>
          </a:stretch>
        </p:blipFill>
        <p:spPr>
          <a:xfrm>
            <a:off x="4154335" y="2377675"/>
            <a:ext cx="2808878" cy="344763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154335" y="4986649"/>
            <a:ext cx="2819555" cy="868086"/>
            <a:chOff x="0" y="0"/>
            <a:chExt cx="1502654" cy="4626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2654" cy="462638"/>
            </a:xfrm>
            <a:custGeom>
              <a:avLst/>
              <a:gdLst/>
              <a:ahLst/>
              <a:cxnLst/>
              <a:rect l="l" t="t" r="r" b="b"/>
              <a:pathLst>
                <a:path w="1502654" h="462638">
                  <a:moveTo>
                    <a:pt x="0" y="0"/>
                  </a:moveTo>
                  <a:lnTo>
                    <a:pt x="1502654" y="0"/>
                  </a:lnTo>
                  <a:lnTo>
                    <a:pt x="1502654" y="462638"/>
                  </a:lnTo>
                  <a:lnTo>
                    <a:pt x="0" y="462638"/>
                  </a:lnTo>
                  <a:close/>
                </a:path>
              </a:pathLst>
            </a:custGeom>
            <a:solidFill>
              <a:srgbClr val="D9E027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21355" t="5305" r="27286"/>
          <a:stretch>
            <a:fillRect/>
          </a:stretch>
        </p:blipFill>
        <p:spPr>
          <a:xfrm>
            <a:off x="11314110" y="2395214"/>
            <a:ext cx="2816221" cy="345952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314110" y="4983172"/>
            <a:ext cx="2816221" cy="868086"/>
            <a:chOff x="0" y="0"/>
            <a:chExt cx="1500877" cy="4626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0877" cy="462638"/>
            </a:xfrm>
            <a:custGeom>
              <a:avLst/>
              <a:gdLst/>
              <a:ahLst/>
              <a:cxnLst/>
              <a:rect l="l" t="t" r="r" b="b"/>
              <a:pathLst>
                <a:path w="1500877" h="462638">
                  <a:moveTo>
                    <a:pt x="0" y="0"/>
                  </a:moveTo>
                  <a:lnTo>
                    <a:pt x="1500877" y="0"/>
                  </a:lnTo>
                  <a:lnTo>
                    <a:pt x="1500877" y="462638"/>
                  </a:lnTo>
                  <a:lnTo>
                    <a:pt x="0" y="462638"/>
                  </a:lnTo>
                  <a:close/>
                </a:path>
              </a:pathLst>
            </a:custGeom>
            <a:solidFill>
              <a:srgbClr val="D9E027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19473" r="19473"/>
          <a:stretch>
            <a:fillRect/>
          </a:stretch>
        </p:blipFill>
        <p:spPr>
          <a:xfrm>
            <a:off x="14892331" y="2377675"/>
            <a:ext cx="2816221" cy="345952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892331" y="4986649"/>
            <a:ext cx="2816221" cy="868086"/>
            <a:chOff x="0" y="0"/>
            <a:chExt cx="1500877" cy="4626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00877" cy="462638"/>
            </a:xfrm>
            <a:custGeom>
              <a:avLst/>
              <a:gdLst/>
              <a:ahLst/>
              <a:cxnLst/>
              <a:rect l="l" t="t" r="r" b="b"/>
              <a:pathLst>
                <a:path w="1500877" h="462638">
                  <a:moveTo>
                    <a:pt x="0" y="0"/>
                  </a:moveTo>
                  <a:lnTo>
                    <a:pt x="1500877" y="0"/>
                  </a:lnTo>
                  <a:lnTo>
                    <a:pt x="1500877" y="462638"/>
                  </a:lnTo>
                  <a:lnTo>
                    <a:pt x="0" y="462638"/>
                  </a:lnTo>
                  <a:close/>
                </a:path>
              </a:pathLst>
            </a:custGeom>
            <a:solidFill>
              <a:srgbClr val="D9E027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72446" y="6024993"/>
            <a:ext cx="2843688" cy="228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Full-service freight brokerage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44,000+ contract carriers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On-demand capacity, all modes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Managed services &amp; 3PL solutions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Inbound management / MRO programs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AI-powered quoting &amp; carrier matching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Supply chain consulting</a:t>
            </a:r>
          </a:p>
          <a:p>
            <a:pPr>
              <a:lnSpc>
                <a:spcPts val="1984"/>
              </a:lnSpc>
            </a:pPr>
            <a:endParaRPr lang="en-US" sz="1417" spc="70">
              <a:solidFill>
                <a:srgbClr val="000000"/>
              </a:solidFill>
              <a:latin typeface="Lato 1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24422" y="5107555"/>
            <a:ext cx="2221651" cy="5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</a:pPr>
            <a:r>
              <a:rPr lang="en-US" sz="1574" spc="314">
                <a:solidFill>
                  <a:srgbClr val="FFFFFF"/>
                </a:solidFill>
                <a:latin typeface="Lato Bold Bold"/>
              </a:rPr>
              <a:t>BEEMAC LOGISTICS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1877" y="5060883"/>
            <a:ext cx="2664245" cy="65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4"/>
              </a:lnSpc>
            </a:pPr>
            <a:r>
              <a:rPr lang="en-US" sz="1274" spc="254">
                <a:solidFill>
                  <a:srgbClr val="FFFFFF"/>
                </a:solidFill>
                <a:latin typeface="Lato Bold Bold"/>
              </a:rPr>
              <a:t>BEEMAC MATERIAL HANDLING &amp; WAREHOUSING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54335" y="6024993"/>
            <a:ext cx="2997196" cy="345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Full-service logistics offering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On demand capacity across all modes, Managed    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 Services and 3PL Solutions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Cost effective brokerage solution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Inbound management / MRO programs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44,000 contract carriers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Carrier management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Logistics engineering and Supply Chain 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 consulting</a:t>
            </a:r>
          </a:p>
          <a:p>
            <a:pPr>
              <a:lnSpc>
                <a:spcPts val="1984"/>
              </a:lnSpc>
            </a:pPr>
            <a:endParaRPr lang="en-US" sz="1417" spc="70">
              <a:solidFill>
                <a:srgbClr val="000000"/>
              </a:solidFill>
              <a:latin typeface="Lato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306310" y="5107555"/>
            <a:ext cx="2221651" cy="5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</a:pPr>
            <a:r>
              <a:rPr lang="en-US" sz="1574" spc="314">
                <a:solidFill>
                  <a:srgbClr val="FFFFFF"/>
                </a:solidFill>
                <a:latin typeface="Lato Bold Bold"/>
              </a:rPr>
              <a:t>BEEMAC LOGISTICS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14110" y="5918707"/>
            <a:ext cx="3917501" cy="24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• Worldwide service of bulk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 and break-bulk commodities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• Working with over 2,000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 shipowners worldwide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• Operations team to manage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 all aspects of the loading  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 shipment, and unloading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• Turn-key multi-modal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90909"/>
                </a:solidFill>
                <a:latin typeface="Lato 1 Bold"/>
              </a:rPr>
              <a:t> solutions bundling</a:t>
            </a:r>
          </a:p>
          <a:p>
            <a:pPr>
              <a:lnSpc>
                <a:spcPts val="1984"/>
              </a:lnSpc>
            </a:pPr>
            <a:endParaRPr lang="en-US" sz="1417" spc="70">
              <a:solidFill>
                <a:srgbClr val="090909"/>
              </a:solidFill>
              <a:latin typeface="Lato 1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390098" y="5060883"/>
            <a:ext cx="2664245" cy="65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4"/>
              </a:lnSpc>
            </a:pPr>
            <a:r>
              <a:rPr lang="en-US" sz="1274" spc="254">
                <a:solidFill>
                  <a:srgbClr val="FFFFFF"/>
                </a:solidFill>
                <a:latin typeface="Lato Bold Bold"/>
              </a:rPr>
              <a:t>BEEMAC CHARTERING &amp; MERCURY TRANSPORTATION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892331" y="5930047"/>
            <a:ext cx="3287677" cy="197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Port of Leetsdale, PA / Houston, TX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45-Ton overhead river crane in Leetsdale, PA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Barge and rail car transloading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Direct Discharge Port of Houston</a:t>
            </a:r>
          </a:p>
          <a:p>
            <a:pPr>
              <a:lnSpc>
                <a:spcPts val="1984"/>
              </a:lnSpc>
            </a:pPr>
            <a:r>
              <a:rPr lang="en-US" sz="1417" spc="70">
                <a:solidFill>
                  <a:srgbClr val="000000"/>
                </a:solidFill>
                <a:latin typeface="Lato 1 Bold"/>
              </a:rPr>
              <a:t>• Indoor/Outdoor storage space</a:t>
            </a:r>
          </a:p>
          <a:p>
            <a:pPr>
              <a:lnSpc>
                <a:spcPts val="1984"/>
              </a:lnSpc>
            </a:pPr>
            <a:endParaRPr lang="en-US" sz="1417" spc="70">
              <a:solidFill>
                <a:srgbClr val="000000"/>
              </a:solidFill>
              <a:latin typeface="Lato 1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031933" y="5108828"/>
            <a:ext cx="2221651" cy="5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</a:pPr>
            <a:r>
              <a:rPr lang="en-US" sz="1574" spc="314">
                <a:solidFill>
                  <a:srgbClr val="FFFFFF"/>
                </a:solidFill>
                <a:latin typeface="Lato Bold Bold"/>
              </a:rPr>
              <a:t>BEEMAC PORT SERVICES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94529" y="967625"/>
            <a:ext cx="919581" cy="68623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9">
            <a:alphaModFix amt="5000"/>
          </a:blip>
          <a:srcRect l="20387" t="402" r="12466" b="29784"/>
          <a:stretch>
            <a:fillRect/>
          </a:stretch>
        </p:blipFill>
        <p:spPr>
          <a:xfrm>
            <a:off x="423963" y="122374"/>
            <a:ext cx="2622568" cy="2651074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942975"/>
            <a:ext cx="8874878" cy="71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9"/>
              </a:lnSpc>
            </a:pPr>
            <a:r>
              <a:rPr lang="en-US" sz="4142" spc="207">
                <a:solidFill>
                  <a:srgbClr val="000000"/>
                </a:solidFill>
                <a:latin typeface="Lato 1 Bold"/>
              </a:rPr>
              <a:t>BEEMAC SERVICES PORTFOLIO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hexagon pattern  AI-generated content may be incorrect.">
            <a:extLst>
              <a:ext uri="{FF2B5EF4-FFF2-40B4-BE49-F238E27FC236}">
                <a16:creationId xmlns:a16="http://schemas.microsoft.com/office/drawing/2014/main" id="{355FE44A-C29B-AA29-3B15-099C0D3B1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28C7F-DEE1-2FEE-748F-4303DA3FB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r="20878"/>
          <a:stretch/>
        </p:blipFill>
        <p:spPr>
          <a:xfrm>
            <a:off x="10286695" y="-16329"/>
            <a:ext cx="8001306" cy="1030332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59EB-FA83-3917-93F4-3C05E38E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9" y="3251214"/>
            <a:ext cx="7910733" cy="5654752"/>
          </a:xfrm>
        </p:spPr>
        <p:txBody>
          <a:bodyPr anchor="ctr">
            <a:normAutofit/>
          </a:bodyPr>
          <a:lstStyle/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Comprehensive logistics technology stack: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2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TMS: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McLeod, TAI LTL</a:t>
            </a:r>
            <a:endParaRPr lang="en-US" sz="3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2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Tracking: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Trucker Tools</a:t>
            </a:r>
            <a:r>
              <a:rPr lang="en-US" sz="32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Integrations with 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P44, </a:t>
            </a:r>
            <a:r>
              <a:rPr lang="en-US" sz="3200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FourKites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3200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MacroPoint</a:t>
            </a:r>
            <a:endParaRPr lang="en-US" sz="3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2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Carrier Matching: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Parade, AI-driven load optimization</a:t>
            </a:r>
            <a:endParaRPr lang="en-US" sz="3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200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 Intelligence:</a:t>
            </a:r>
            <a:r>
              <a:rPr lang="en-US" sz="32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KPI dashboards, cost analysis, real-time tracking</a:t>
            </a:r>
            <a:endParaRPr lang="en-US" sz="3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819ABD5-4EDC-EE16-989E-C218D58966AE}"/>
              </a:ext>
            </a:extLst>
          </p:cNvPr>
          <p:cNvSpPr txBox="1"/>
          <p:nvPr/>
        </p:nvSpPr>
        <p:spPr>
          <a:xfrm>
            <a:off x="841059" y="1027378"/>
            <a:ext cx="8115300" cy="204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1200" dirty="0">
                <a:solidFill>
                  <a:srgbClr val="D9E027"/>
                </a:solidFill>
                <a:latin typeface="Lato Bold Bold"/>
              </a:rPr>
              <a:t>BEEMAC’S TECH ECOSYSTEM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14EDFBC-97C1-659B-BAA8-025F20E6BAF6}"/>
              </a:ext>
            </a:extLst>
          </p:cNvPr>
          <p:cNvSpPr txBox="1"/>
          <p:nvPr/>
        </p:nvSpPr>
        <p:spPr>
          <a:xfrm>
            <a:off x="777559" y="1027700"/>
            <a:ext cx="8178800" cy="2049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1200" dirty="0">
                <a:latin typeface="Lato Bold Bold"/>
              </a:rPr>
              <a:t>BEEMAC’S TECH ECOSYSTEM</a:t>
            </a:r>
          </a:p>
        </p:txBody>
      </p:sp>
      <p:pic>
        <p:nvPicPr>
          <p:cNvPr id="16" name="Picture 15" descr="A yellow logo with a bee on it  AI-generated content may be incorrect.">
            <a:extLst>
              <a:ext uri="{FF2B5EF4-FFF2-40B4-BE49-F238E27FC236}">
                <a16:creationId xmlns:a16="http://schemas.microsoft.com/office/drawing/2014/main" id="{C12311EA-EEEC-65A0-E584-C2ACECF11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817" y="8532788"/>
            <a:ext cx="1372424" cy="1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70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d27a59-d04d-4974-ba33-c1c7cf4d25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B98912378504FA8CE84686DCCE66B" ma:contentTypeVersion="15" ma:contentTypeDescription="Create a new document." ma:contentTypeScope="" ma:versionID="6cd329eb6e4f55dd17e4d924d9b52430">
  <xsd:schema xmlns:xsd="http://www.w3.org/2001/XMLSchema" xmlns:xs="http://www.w3.org/2001/XMLSchema" xmlns:p="http://schemas.microsoft.com/office/2006/metadata/properties" xmlns:ns3="dad27a59-d04d-4974-ba33-c1c7cf4d25a0" xmlns:ns4="f6885ad7-3775-4c47-851d-761b66352611" targetNamespace="http://schemas.microsoft.com/office/2006/metadata/properties" ma:root="true" ma:fieldsID="80f6e1b32db38e92bd3fbd85776e16a8" ns3:_="" ns4:_="">
    <xsd:import namespace="dad27a59-d04d-4974-ba33-c1c7cf4d25a0"/>
    <xsd:import namespace="f6885ad7-3775-4c47-851d-761b6635261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27a59-d04d-4974-ba33-c1c7cf4d25a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85ad7-3775-4c47-851d-761b6635261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199B99-6E4F-4D08-A7BA-8C7DCBE75F10}">
  <ds:schemaRefs>
    <ds:schemaRef ds:uri="http://purl.org/dc/elements/1.1/"/>
    <ds:schemaRef ds:uri="http://schemas.microsoft.com/office/2006/metadata/properties"/>
    <ds:schemaRef ds:uri="http://purl.org/dc/dcmitype/"/>
    <ds:schemaRef ds:uri="dad27a59-d04d-4974-ba33-c1c7cf4d25a0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6885ad7-3775-4c47-851d-761b6635261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DBA77C6-3B83-4DA6-B4B5-F6B4DF9BC1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904D75-6D20-417C-A7C8-5C49DC8191B0}">
  <ds:schemaRefs>
    <ds:schemaRef ds:uri="dad27a59-d04d-4974-ba33-c1c7cf4d25a0"/>
    <ds:schemaRef ds:uri="f6885ad7-3775-4c47-851d-761b663526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d52ed63-6e36-4a88-84b2-ac3931a9a320}" enabled="0" method="" siteId="{dd52ed63-6e36-4a88-84b2-ac3931a9a3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1049</Words>
  <Application>Microsoft Office PowerPoint</Application>
  <PresentationFormat>Custom</PresentationFormat>
  <Paragraphs>143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Courier New</vt:lpstr>
      <vt:lpstr>Agrandir Wide Medium</vt:lpstr>
      <vt:lpstr>Lato</vt:lpstr>
      <vt:lpstr>Calibri</vt:lpstr>
      <vt:lpstr>Lato 1 Bold</vt:lpstr>
      <vt:lpstr>Lato Bold</vt:lpstr>
      <vt:lpstr>Lato Bold Bold</vt:lpstr>
      <vt:lpstr>Office Theme</vt:lpstr>
      <vt:lpstr>Beemac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PORTAL</vt:lpstr>
      <vt:lpstr>CUSTOM KPI’S/DASHBOARDS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RTS MTS Proposal 4_17</dc:title>
  <dc:creator>Jaymie Ferrebee</dc:creator>
  <cp:lastModifiedBy>Brent Greene</cp:lastModifiedBy>
  <cp:revision>136</cp:revision>
  <dcterms:created xsi:type="dcterms:W3CDTF">2006-08-16T00:00:00Z</dcterms:created>
  <dcterms:modified xsi:type="dcterms:W3CDTF">2026-04-21T12:56:51Z</dcterms:modified>
  <dc:identifier>DAFfPMoAVtU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0x010100380B98912378504FA8CE84686DCCE66B</vt:lpwstr>
  </property>
</Properties>
</file>