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8288000" cy="10287000"/>
  <p:notesSz cx="6858000" cy="9144000"/>
  <p:embeddedFontLst>
    <p:embeddedFont>
      <p:font typeface="Lato" panose="020F0502020204030203" pitchFamily="34" charset="0"/>
      <p:regular r:id="rId16"/>
      <p:bold r:id="rId17"/>
      <p:italic r:id="rId18"/>
      <p:boldItalic r:id="rId19"/>
    </p:embeddedFont>
    <p:embeddedFont>
      <p:font typeface="Lato Bold" panose="020F0502020204030203" charset="0"/>
      <p:regular r:id="rId20"/>
      <p:bold r:id="rId21"/>
    </p:embeddedFont>
    <p:embeddedFont>
      <p:font typeface="Lato Italics"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239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151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5000"/>
            </a:blip>
            <a:stretch>
              <a:fillRect t="-9333" b="-9333"/>
            </a:stretch>
          </a:blipFill>
        </p:spPr>
        <p:txBody>
          <a:bodyPr/>
          <a:lstStyle/>
          <a:p>
            <a:endParaRPr lang="en-US"/>
          </a:p>
        </p:txBody>
      </p:sp>
      <p:grpSp>
        <p:nvGrpSpPr>
          <p:cNvPr id="3" name="Group 3"/>
          <p:cNvGrpSpPr/>
          <p:nvPr/>
        </p:nvGrpSpPr>
        <p:grpSpPr>
          <a:xfrm>
            <a:off x="17672193" y="0"/>
            <a:ext cx="615807" cy="571315"/>
            <a:chOff x="0" y="0"/>
            <a:chExt cx="162188" cy="150470"/>
          </a:xfrm>
        </p:grpSpPr>
        <p:sp>
          <p:nvSpPr>
            <p:cNvPr id="4" name="Freeform 4"/>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5" name="TextBox 5"/>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7215674" y="571315"/>
            <a:ext cx="456519" cy="457385"/>
            <a:chOff x="0" y="0"/>
            <a:chExt cx="120236" cy="120464"/>
          </a:xfrm>
        </p:grpSpPr>
        <p:sp>
          <p:nvSpPr>
            <p:cNvPr id="7" name="Freeform 7"/>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8" name="TextBox 8"/>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1129806" y="-57280"/>
            <a:ext cx="7916980" cy="5439615"/>
          </a:xfrm>
          <a:custGeom>
            <a:avLst/>
            <a:gdLst/>
            <a:ahLst/>
            <a:cxnLst/>
            <a:rect l="l" t="t" r="r" b="b"/>
            <a:pathLst>
              <a:path w="7916980" h="5439615">
                <a:moveTo>
                  <a:pt x="0" y="0"/>
                </a:moveTo>
                <a:lnTo>
                  <a:pt x="7916980" y="0"/>
                </a:lnTo>
                <a:lnTo>
                  <a:pt x="7916980" y="5439615"/>
                </a:lnTo>
                <a:lnTo>
                  <a:pt x="0" y="5439615"/>
                </a:lnTo>
                <a:lnTo>
                  <a:pt x="0" y="0"/>
                </a:lnTo>
                <a:close/>
              </a:path>
            </a:pathLst>
          </a:custGeom>
          <a:blipFill>
            <a:blip r:embed="rId3">
              <a:alphaModFix amt="35000"/>
            </a:blip>
            <a:stretch>
              <a:fillRect b="-39178"/>
            </a:stretch>
          </a:blipFill>
        </p:spPr>
        <p:txBody>
          <a:bodyPr/>
          <a:lstStyle/>
          <a:p>
            <a:endParaRPr lang="en-US"/>
          </a:p>
        </p:txBody>
      </p:sp>
      <p:sp>
        <p:nvSpPr>
          <p:cNvPr id="10" name="TextBox 10"/>
          <p:cNvSpPr txBox="1"/>
          <p:nvPr/>
        </p:nvSpPr>
        <p:spPr>
          <a:xfrm>
            <a:off x="3028041" y="3504425"/>
            <a:ext cx="12231918" cy="3144801"/>
          </a:xfrm>
          <a:prstGeom prst="rect">
            <a:avLst/>
          </a:prstGeom>
        </p:spPr>
        <p:txBody>
          <a:bodyPr lIns="0" tIns="0" rIns="0" bIns="0" rtlCol="0" anchor="t">
            <a:spAutoFit/>
          </a:bodyPr>
          <a:lstStyle/>
          <a:p>
            <a:pPr algn="ctr">
              <a:lnSpc>
                <a:spcPts val="12545"/>
              </a:lnSpc>
            </a:pPr>
            <a:r>
              <a:rPr lang="en-US" sz="9362" b="1">
                <a:solidFill>
                  <a:srgbClr val="D9E027"/>
                </a:solidFill>
                <a:latin typeface="Lato Bold"/>
                <a:ea typeface="Lato Bold"/>
                <a:cs typeface="Lato Bold"/>
                <a:sym typeface="Lato Bold"/>
              </a:rPr>
              <a:t>Common Objections &amp; Responses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sp>
        <p:nvSpPr>
          <p:cNvPr id="3" name="TextBox 3"/>
          <p:cNvSpPr txBox="1"/>
          <p:nvPr/>
        </p:nvSpPr>
        <p:spPr>
          <a:xfrm>
            <a:off x="1028700" y="800891"/>
            <a:ext cx="4109841"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Objection</a:t>
            </a:r>
          </a:p>
        </p:txBody>
      </p:sp>
      <p:sp>
        <p:nvSpPr>
          <p:cNvPr id="4" name="TextBox 4"/>
          <p:cNvSpPr txBox="1"/>
          <p:nvPr/>
        </p:nvSpPr>
        <p:spPr>
          <a:xfrm>
            <a:off x="1028700" y="3278924"/>
            <a:ext cx="11435859" cy="5741670"/>
          </a:xfrm>
          <a:prstGeom prst="rect">
            <a:avLst/>
          </a:prstGeom>
        </p:spPr>
        <p:txBody>
          <a:bodyPr lIns="0" tIns="0" rIns="0" bIns="0" rtlCol="0" anchor="t">
            <a:spAutoFit/>
          </a:bodyPr>
          <a:lstStyle/>
          <a:p>
            <a:pPr algn="l">
              <a:lnSpc>
                <a:spcPts val="3779"/>
              </a:lnSpc>
            </a:pPr>
            <a:r>
              <a:rPr lang="en-US" sz="2700" b="1">
                <a:solidFill>
                  <a:srgbClr val="000000"/>
                </a:solidFill>
                <a:latin typeface="Lato Bold"/>
                <a:ea typeface="Lato Bold"/>
                <a:cs typeface="Lato Bold"/>
                <a:sym typeface="Lato Bold"/>
              </a:rPr>
              <a:t>3. Brokers are too expensive</a:t>
            </a:r>
          </a:p>
          <a:p>
            <a:pPr algn="l">
              <a:lnSpc>
                <a:spcPts val="1350"/>
              </a:lnSpc>
            </a:pPr>
            <a:endParaRPr lang="en-US" sz="2700" b="1">
              <a:solidFill>
                <a:srgbClr val="000000"/>
              </a:solidFill>
              <a:latin typeface="Lato Bold"/>
              <a:ea typeface="Lato Bold"/>
              <a:cs typeface="Lato Bold"/>
              <a:sym typeface="Lato Bold"/>
            </a:endParaRPr>
          </a:p>
          <a:p>
            <a:pPr algn="l">
              <a:lnSpc>
                <a:spcPts val="3779"/>
              </a:lnSpc>
            </a:pPr>
            <a:r>
              <a:rPr lang="en-US" sz="2700">
                <a:solidFill>
                  <a:srgbClr val="000000"/>
                </a:solidFill>
                <a:latin typeface="Lato"/>
                <a:ea typeface="Lato"/>
                <a:cs typeface="Lato"/>
                <a:sym typeface="Lato"/>
              </a:rPr>
              <a:t>a. RESPONSE: Working with Beemac can save significant costs. We have access to a wide range of products and services, allowing for better negotiations with our partner carriers and accurate comparisons to ensure the best value, not just the cheapest option.</a:t>
            </a:r>
          </a:p>
          <a:p>
            <a:pPr algn="l">
              <a:lnSpc>
                <a:spcPts val="1350"/>
              </a:lnSpc>
            </a:pPr>
            <a:endParaRPr lang="en-US" sz="2700">
              <a:solidFill>
                <a:srgbClr val="000000"/>
              </a:solidFill>
              <a:latin typeface="Lato"/>
              <a:ea typeface="Lato"/>
              <a:cs typeface="Lato"/>
              <a:sym typeface="Lato"/>
            </a:endParaRPr>
          </a:p>
          <a:p>
            <a:pPr algn="l">
              <a:lnSpc>
                <a:spcPts val="3779"/>
              </a:lnSpc>
            </a:pPr>
            <a:r>
              <a:rPr lang="en-US" sz="2700" b="1">
                <a:solidFill>
                  <a:srgbClr val="000000"/>
                </a:solidFill>
                <a:latin typeface="Lato Bold"/>
                <a:ea typeface="Lato Bold"/>
                <a:cs typeface="Lato Bold"/>
                <a:sym typeface="Lato Bold"/>
              </a:rPr>
              <a:t>4. We don't want to lose control over the process</a:t>
            </a:r>
          </a:p>
          <a:p>
            <a:pPr algn="l">
              <a:lnSpc>
                <a:spcPts val="1350"/>
              </a:lnSpc>
            </a:pPr>
            <a:endParaRPr lang="en-US" sz="2700" b="1">
              <a:solidFill>
                <a:srgbClr val="000000"/>
              </a:solidFill>
              <a:latin typeface="Lato Bold"/>
              <a:ea typeface="Lato Bold"/>
              <a:cs typeface="Lato Bold"/>
              <a:sym typeface="Lato Bold"/>
            </a:endParaRPr>
          </a:p>
          <a:p>
            <a:pPr algn="l">
              <a:lnSpc>
                <a:spcPts val="3779"/>
              </a:lnSpc>
            </a:pPr>
            <a:r>
              <a:rPr lang="en-US" sz="2700">
                <a:solidFill>
                  <a:srgbClr val="000000"/>
                </a:solidFill>
                <a:latin typeface="Lato"/>
                <a:ea typeface="Lato"/>
                <a:cs typeface="Lato"/>
                <a:sym typeface="Lato"/>
              </a:rPr>
              <a:t>a. RESPONSE: I don’t want to take control but more so act as an extension of the team, offering guidance and expertise. Transparent communication is prioritized, and our clients are kept informed every step of the way, ensuring that your vision and preferences are respected. You still have the final say on all crucial decisions.</a:t>
            </a:r>
          </a:p>
        </p:txBody>
      </p:sp>
      <p:sp>
        <p:nvSpPr>
          <p:cNvPr id="5" name="TextBox 5"/>
          <p:cNvSpPr txBox="1"/>
          <p:nvPr/>
        </p:nvSpPr>
        <p:spPr>
          <a:xfrm>
            <a:off x="1028700" y="1628466"/>
            <a:ext cx="6857967" cy="515061"/>
          </a:xfrm>
          <a:prstGeom prst="rect">
            <a:avLst/>
          </a:prstGeom>
        </p:spPr>
        <p:txBody>
          <a:bodyPr lIns="0" tIns="0" rIns="0" bIns="0" rtlCol="0" anchor="t">
            <a:spAutoFit/>
          </a:bodyPr>
          <a:lstStyle/>
          <a:p>
            <a:pPr algn="l">
              <a:lnSpc>
                <a:spcPts val="4267"/>
              </a:lnSpc>
            </a:pPr>
            <a:r>
              <a:rPr lang="en-US" sz="3048">
                <a:solidFill>
                  <a:srgbClr val="000000"/>
                </a:solidFill>
                <a:latin typeface="Lato"/>
                <a:ea typeface="Lato"/>
                <a:cs typeface="Lato"/>
                <a:sym typeface="Lato"/>
              </a:rPr>
              <a:t>“We don’t us brokers”</a:t>
            </a:r>
          </a:p>
        </p:txBody>
      </p:sp>
      <p:sp>
        <p:nvSpPr>
          <p:cNvPr id="6" name="TextBox 6"/>
          <p:cNvSpPr txBox="1"/>
          <p:nvPr/>
        </p:nvSpPr>
        <p:spPr>
          <a:xfrm>
            <a:off x="1028700" y="2324502"/>
            <a:ext cx="5274525"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Response 3-4</a:t>
            </a:r>
          </a:p>
        </p:txBody>
      </p:sp>
      <p:grpSp>
        <p:nvGrpSpPr>
          <p:cNvPr id="7" name="Group 7"/>
          <p:cNvGrpSpPr/>
          <p:nvPr/>
        </p:nvGrpSpPr>
        <p:grpSpPr>
          <a:xfrm rot="-10800000">
            <a:off x="-43626" y="9715685"/>
            <a:ext cx="615807" cy="571315"/>
            <a:chOff x="0" y="0"/>
            <a:chExt cx="162188" cy="150470"/>
          </a:xfrm>
        </p:grpSpPr>
        <p:sp>
          <p:nvSpPr>
            <p:cNvPr id="8" name="Freeform 8"/>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9" name="TextBox 9"/>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0" name="Group 10"/>
          <p:cNvGrpSpPr/>
          <p:nvPr/>
        </p:nvGrpSpPr>
        <p:grpSpPr>
          <a:xfrm rot="-10800000">
            <a:off x="572181" y="9258300"/>
            <a:ext cx="456519" cy="457385"/>
            <a:chOff x="0" y="0"/>
            <a:chExt cx="120236" cy="120464"/>
          </a:xfrm>
        </p:grpSpPr>
        <p:sp>
          <p:nvSpPr>
            <p:cNvPr id="11" name="Freeform 11"/>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2" name="TextBox 12"/>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13220905" y="0"/>
            <a:ext cx="5067095" cy="10287000"/>
            <a:chOff x="0" y="0"/>
            <a:chExt cx="1334544" cy="2709333"/>
          </a:xfrm>
        </p:grpSpPr>
        <p:sp>
          <p:nvSpPr>
            <p:cNvPr id="14" name="Freeform 14"/>
            <p:cNvSpPr/>
            <p:nvPr/>
          </p:nvSpPr>
          <p:spPr>
            <a:xfrm>
              <a:off x="0" y="0"/>
              <a:ext cx="1334544" cy="2709333"/>
            </a:xfrm>
            <a:custGeom>
              <a:avLst/>
              <a:gdLst/>
              <a:ahLst/>
              <a:cxnLst/>
              <a:rect l="l" t="t" r="r" b="b"/>
              <a:pathLst>
                <a:path w="1334544" h="2709333">
                  <a:moveTo>
                    <a:pt x="0" y="0"/>
                  </a:moveTo>
                  <a:lnTo>
                    <a:pt x="1334544" y="0"/>
                  </a:lnTo>
                  <a:lnTo>
                    <a:pt x="1334544" y="2709333"/>
                  </a:lnTo>
                  <a:lnTo>
                    <a:pt x="0" y="2709333"/>
                  </a:lnTo>
                  <a:close/>
                </a:path>
              </a:pathLst>
            </a:custGeom>
            <a:solidFill>
              <a:srgbClr val="0F1517"/>
            </a:solidFill>
          </p:spPr>
          <p:txBody>
            <a:bodyPr/>
            <a:lstStyle/>
            <a:p>
              <a:endParaRPr lang="en-US"/>
            </a:p>
          </p:txBody>
        </p:sp>
        <p:sp>
          <p:nvSpPr>
            <p:cNvPr id="15" name="TextBox 15"/>
            <p:cNvSpPr txBox="1"/>
            <p:nvPr/>
          </p:nvSpPr>
          <p:spPr>
            <a:xfrm>
              <a:off x="0" y="-38100"/>
              <a:ext cx="1334544" cy="274743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3220905" y="0"/>
            <a:ext cx="5067095" cy="10287000"/>
          </a:xfrm>
          <a:custGeom>
            <a:avLst/>
            <a:gdLst/>
            <a:ahLst/>
            <a:cxnLst/>
            <a:rect l="l" t="t" r="r" b="b"/>
            <a:pathLst>
              <a:path w="5067095" h="10287000">
                <a:moveTo>
                  <a:pt x="0" y="0"/>
                </a:moveTo>
                <a:lnTo>
                  <a:pt x="5067095" y="0"/>
                </a:lnTo>
                <a:lnTo>
                  <a:pt x="5067095" y="10287000"/>
                </a:lnTo>
                <a:lnTo>
                  <a:pt x="0" y="10287000"/>
                </a:lnTo>
                <a:lnTo>
                  <a:pt x="0" y="0"/>
                </a:lnTo>
                <a:close/>
              </a:path>
            </a:pathLst>
          </a:custGeom>
          <a:blipFill>
            <a:blip r:embed="rId3">
              <a:alphaModFix amt="61000"/>
            </a:blip>
            <a:stretch>
              <a:fillRect l="-47747" r="-156966"/>
            </a:stretch>
          </a:blipFill>
        </p:spPr>
        <p:txBody>
          <a:bodyPr/>
          <a:lstStyle/>
          <a:p>
            <a:endParaRPr lang="en-US"/>
          </a:p>
        </p:txBody>
      </p:sp>
      <p:sp>
        <p:nvSpPr>
          <p:cNvPr id="17" name="AutoShape 17"/>
          <p:cNvSpPr/>
          <p:nvPr/>
        </p:nvSpPr>
        <p:spPr>
          <a:xfrm>
            <a:off x="13220905" y="0"/>
            <a:ext cx="0" cy="10287000"/>
          </a:xfrm>
          <a:prstGeom prst="line">
            <a:avLst/>
          </a:prstGeom>
          <a:ln w="209550" cap="flat">
            <a:solidFill>
              <a:srgbClr val="D9E027"/>
            </a:solidFill>
            <a:prstDash val="solid"/>
            <a:headEnd type="none" w="sm" len="sm"/>
            <a:tailEnd type="none" w="sm" len="sm"/>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grpSp>
        <p:nvGrpSpPr>
          <p:cNvPr id="3" name="Group 3"/>
          <p:cNvGrpSpPr/>
          <p:nvPr/>
        </p:nvGrpSpPr>
        <p:grpSpPr>
          <a:xfrm>
            <a:off x="0" y="0"/>
            <a:ext cx="4183622" cy="10287000"/>
            <a:chOff x="0" y="0"/>
            <a:chExt cx="1101859" cy="2709333"/>
          </a:xfrm>
        </p:grpSpPr>
        <p:sp>
          <p:nvSpPr>
            <p:cNvPr id="4" name="Freeform 4"/>
            <p:cNvSpPr/>
            <p:nvPr/>
          </p:nvSpPr>
          <p:spPr>
            <a:xfrm>
              <a:off x="0" y="0"/>
              <a:ext cx="1101859" cy="2709333"/>
            </a:xfrm>
            <a:custGeom>
              <a:avLst/>
              <a:gdLst/>
              <a:ahLst/>
              <a:cxnLst/>
              <a:rect l="l" t="t" r="r" b="b"/>
              <a:pathLst>
                <a:path w="1101859" h="2709333">
                  <a:moveTo>
                    <a:pt x="0" y="0"/>
                  </a:moveTo>
                  <a:lnTo>
                    <a:pt x="1101859" y="0"/>
                  </a:lnTo>
                  <a:lnTo>
                    <a:pt x="1101859" y="2709333"/>
                  </a:lnTo>
                  <a:lnTo>
                    <a:pt x="0" y="2709333"/>
                  </a:lnTo>
                  <a:close/>
                </a:path>
              </a:pathLst>
            </a:custGeom>
            <a:solidFill>
              <a:srgbClr val="0F1517"/>
            </a:solidFill>
          </p:spPr>
          <p:txBody>
            <a:bodyPr/>
            <a:lstStyle/>
            <a:p>
              <a:endParaRPr lang="en-US"/>
            </a:p>
          </p:txBody>
        </p:sp>
        <p:sp>
          <p:nvSpPr>
            <p:cNvPr id="5" name="TextBox 5"/>
            <p:cNvSpPr txBox="1"/>
            <p:nvPr/>
          </p:nvSpPr>
          <p:spPr>
            <a:xfrm>
              <a:off x="0" y="-38100"/>
              <a:ext cx="1101859"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4183622" cy="10287000"/>
          </a:xfrm>
          <a:custGeom>
            <a:avLst/>
            <a:gdLst/>
            <a:ahLst/>
            <a:cxnLst/>
            <a:rect l="l" t="t" r="r" b="b"/>
            <a:pathLst>
              <a:path w="4183622" h="10287000">
                <a:moveTo>
                  <a:pt x="0" y="0"/>
                </a:moveTo>
                <a:lnTo>
                  <a:pt x="4183622" y="0"/>
                </a:lnTo>
                <a:lnTo>
                  <a:pt x="4183622" y="10287000"/>
                </a:lnTo>
                <a:lnTo>
                  <a:pt x="0" y="10287000"/>
                </a:lnTo>
                <a:lnTo>
                  <a:pt x="0" y="0"/>
                </a:lnTo>
                <a:close/>
              </a:path>
            </a:pathLst>
          </a:custGeom>
          <a:blipFill>
            <a:blip r:embed="rId3">
              <a:alphaModFix amt="61000"/>
            </a:blip>
            <a:stretch>
              <a:fillRect l="-181286" r="-87775"/>
            </a:stretch>
          </a:blipFill>
        </p:spPr>
        <p:txBody>
          <a:bodyPr/>
          <a:lstStyle/>
          <a:p>
            <a:endParaRPr lang="en-US"/>
          </a:p>
        </p:txBody>
      </p:sp>
      <p:sp>
        <p:nvSpPr>
          <p:cNvPr id="7" name="AutoShape 7"/>
          <p:cNvSpPr/>
          <p:nvPr/>
        </p:nvSpPr>
        <p:spPr>
          <a:xfrm>
            <a:off x="4183622" y="0"/>
            <a:ext cx="0" cy="10287000"/>
          </a:xfrm>
          <a:prstGeom prst="line">
            <a:avLst/>
          </a:prstGeom>
          <a:ln w="209550" cap="flat">
            <a:solidFill>
              <a:srgbClr val="D9E027"/>
            </a:solidFill>
            <a:prstDash val="solid"/>
            <a:headEnd type="none" w="sm" len="sm"/>
            <a:tailEnd type="none" w="sm" len="sm"/>
          </a:ln>
        </p:spPr>
        <p:txBody>
          <a:bodyPr/>
          <a:lstStyle/>
          <a:p>
            <a:endParaRPr lang="en-US"/>
          </a:p>
        </p:txBody>
      </p:sp>
      <p:grpSp>
        <p:nvGrpSpPr>
          <p:cNvPr id="8" name="Group 8"/>
          <p:cNvGrpSpPr/>
          <p:nvPr/>
        </p:nvGrpSpPr>
        <p:grpSpPr>
          <a:xfrm>
            <a:off x="17672193" y="0"/>
            <a:ext cx="615807" cy="571315"/>
            <a:chOff x="0" y="0"/>
            <a:chExt cx="162188" cy="150470"/>
          </a:xfrm>
        </p:grpSpPr>
        <p:sp>
          <p:nvSpPr>
            <p:cNvPr id="9" name="Freeform 9"/>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10" name="TextBox 10"/>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17215674" y="571315"/>
            <a:ext cx="456519" cy="457385"/>
            <a:chOff x="0" y="0"/>
            <a:chExt cx="120236" cy="120464"/>
          </a:xfrm>
        </p:grpSpPr>
        <p:sp>
          <p:nvSpPr>
            <p:cNvPr id="12" name="Freeform 12"/>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3" name="TextBox 13"/>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sp>
        <p:nvSpPr>
          <p:cNvPr id="14" name="TextBox 14"/>
          <p:cNvSpPr txBox="1"/>
          <p:nvPr/>
        </p:nvSpPr>
        <p:spPr>
          <a:xfrm>
            <a:off x="5038099" y="379413"/>
            <a:ext cx="7228704" cy="1071389"/>
          </a:xfrm>
          <a:prstGeom prst="rect">
            <a:avLst/>
          </a:prstGeom>
        </p:spPr>
        <p:txBody>
          <a:bodyPr lIns="0" tIns="0" rIns="0" bIns="0" rtlCol="0" anchor="t">
            <a:spAutoFit/>
          </a:bodyPr>
          <a:lstStyle/>
          <a:p>
            <a:pPr algn="l">
              <a:lnSpc>
                <a:spcPts val="8773"/>
              </a:lnSpc>
            </a:pPr>
            <a:r>
              <a:rPr lang="en-US" sz="6266" b="1">
                <a:solidFill>
                  <a:srgbClr val="000000"/>
                </a:solidFill>
                <a:latin typeface="Lato Bold"/>
                <a:ea typeface="Lato Bold"/>
                <a:cs typeface="Lato Bold"/>
                <a:sym typeface="Lato Bold"/>
              </a:rPr>
              <a:t>Important Notes</a:t>
            </a:r>
          </a:p>
        </p:txBody>
      </p:sp>
      <p:sp>
        <p:nvSpPr>
          <p:cNvPr id="15" name="TextBox 15"/>
          <p:cNvSpPr txBox="1"/>
          <p:nvPr/>
        </p:nvSpPr>
        <p:spPr>
          <a:xfrm>
            <a:off x="5038099" y="1757046"/>
            <a:ext cx="11922368" cy="7501254"/>
          </a:xfrm>
          <a:prstGeom prst="rect">
            <a:avLst/>
          </a:prstGeom>
        </p:spPr>
        <p:txBody>
          <a:bodyPr lIns="0" tIns="0" rIns="0" bIns="0" rtlCol="0" anchor="t">
            <a:spAutoFit/>
          </a:bodyPr>
          <a:lstStyle/>
          <a:p>
            <a:pPr algn="l">
              <a:lnSpc>
                <a:spcPts val="3920"/>
              </a:lnSpc>
            </a:pPr>
            <a:r>
              <a:rPr lang="en-US" sz="2800" b="1">
                <a:solidFill>
                  <a:srgbClr val="000000"/>
                </a:solidFill>
                <a:latin typeface="Lato Bold"/>
                <a:ea typeface="Lato Bold"/>
                <a:cs typeface="Lato Bold"/>
                <a:sym typeface="Lato Bold"/>
              </a:rPr>
              <a:t>**NOTE: To all responses, always try to include/fit in something similar to the following…**</a:t>
            </a:r>
          </a:p>
          <a:p>
            <a:pPr algn="l">
              <a:lnSpc>
                <a:spcPts val="1764"/>
              </a:lnSpc>
            </a:pPr>
            <a:endParaRPr lang="en-US" sz="2800" b="1">
              <a:solidFill>
                <a:srgbClr val="000000"/>
              </a:solidFill>
              <a:latin typeface="Lato Bold"/>
              <a:ea typeface="Lato Bold"/>
              <a:cs typeface="Lato Bold"/>
              <a:sym typeface="Lato Bold"/>
            </a:endParaRPr>
          </a:p>
          <a:p>
            <a:pPr algn="l">
              <a:lnSpc>
                <a:spcPts val="3920"/>
              </a:lnSpc>
            </a:pPr>
            <a:r>
              <a:rPr lang="en-US" sz="2800">
                <a:solidFill>
                  <a:srgbClr val="000000"/>
                </a:solidFill>
                <a:latin typeface="Lato"/>
                <a:ea typeface="Lato"/>
                <a:cs typeface="Lato"/>
                <a:sym typeface="Lato"/>
              </a:rPr>
              <a:t>“Unlike most brokers out there, we offer legitimate 24/7 support to where you would talk to a real human at any time of day should you need it. GPS tracking is mandatory, and a live tracking link can be provided upon request. You can track your shipments from pickup to delivery, at any time. The relationships we develop with our partners are paramount, so a single point of contact is something we pride ourselves on. When you call, you know who you are going to get on the other line!”</a:t>
            </a:r>
          </a:p>
          <a:p>
            <a:pPr algn="l">
              <a:lnSpc>
                <a:spcPts val="1456"/>
              </a:lnSpc>
            </a:pPr>
            <a:endParaRPr lang="en-US" sz="2800">
              <a:solidFill>
                <a:srgbClr val="000000"/>
              </a:solidFill>
              <a:latin typeface="Lato"/>
              <a:ea typeface="Lato"/>
              <a:cs typeface="Lato"/>
              <a:sym typeface="Lato"/>
            </a:endParaRPr>
          </a:p>
          <a:p>
            <a:pPr algn="l">
              <a:lnSpc>
                <a:spcPts val="3920"/>
              </a:lnSpc>
            </a:pPr>
            <a:r>
              <a:rPr lang="en-US" sz="2800" b="1">
                <a:solidFill>
                  <a:srgbClr val="000000"/>
                </a:solidFill>
                <a:latin typeface="Lato Bold"/>
                <a:ea typeface="Lato Bold"/>
                <a:cs typeface="Lato Bold"/>
                <a:sym typeface="Lato Bold"/>
              </a:rPr>
              <a:t>**NOTE: There is a difference between a blow off and an objection**</a:t>
            </a:r>
          </a:p>
          <a:p>
            <a:pPr algn="l">
              <a:lnSpc>
                <a:spcPts val="1400"/>
              </a:lnSpc>
            </a:pPr>
            <a:endParaRPr lang="en-US" sz="2800" b="1">
              <a:solidFill>
                <a:srgbClr val="000000"/>
              </a:solidFill>
              <a:latin typeface="Lato Bold"/>
              <a:ea typeface="Lato Bold"/>
              <a:cs typeface="Lato Bold"/>
              <a:sym typeface="Lato Bold"/>
            </a:endParaRPr>
          </a:p>
          <a:p>
            <a:pPr algn="l">
              <a:lnSpc>
                <a:spcPts val="3920"/>
              </a:lnSpc>
            </a:pPr>
            <a:r>
              <a:rPr lang="en-US" sz="2800">
                <a:solidFill>
                  <a:srgbClr val="000000"/>
                </a:solidFill>
                <a:latin typeface="Lato"/>
                <a:ea typeface="Lato"/>
                <a:cs typeface="Lato"/>
                <a:sym typeface="Lato"/>
              </a:rPr>
              <a:t>Always attempt to identify the actual objection / reason, address the concern, and offer the solution or current model being used within our customer base. Turn their objection into the reason for the follow-up discussion.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grpSp>
        <p:nvGrpSpPr>
          <p:cNvPr id="3" name="Group 3"/>
          <p:cNvGrpSpPr/>
          <p:nvPr/>
        </p:nvGrpSpPr>
        <p:grpSpPr>
          <a:xfrm>
            <a:off x="0" y="0"/>
            <a:ext cx="4183622" cy="10287000"/>
            <a:chOff x="0" y="0"/>
            <a:chExt cx="1101859" cy="2709333"/>
          </a:xfrm>
        </p:grpSpPr>
        <p:sp>
          <p:nvSpPr>
            <p:cNvPr id="4" name="Freeform 4"/>
            <p:cNvSpPr/>
            <p:nvPr/>
          </p:nvSpPr>
          <p:spPr>
            <a:xfrm>
              <a:off x="0" y="0"/>
              <a:ext cx="1101859" cy="2709333"/>
            </a:xfrm>
            <a:custGeom>
              <a:avLst/>
              <a:gdLst/>
              <a:ahLst/>
              <a:cxnLst/>
              <a:rect l="l" t="t" r="r" b="b"/>
              <a:pathLst>
                <a:path w="1101859" h="2709333">
                  <a:moveTo>
                    <a:pt x="0" y="0"/>
                  </a:moveTo>
                  <a:lnTo>
                    <a:pt x="1101859" y="0"/>
                  </a:lnTo>
                  <a:lnTo>
                    <a:pt x="1101859" y="2709333"/>
                  </a:lnTo>
                  <a:lnTo>
                    <a:pt x="0" y="2709333"/>
                  </a:lnTo>
                  <a:close/>
                </a:path>
              </a:pathLst>
            </a:custGeom>
            <a:solidFill>
              <a:srgbClr val="0F1517"/>
            </a:solidFill>
          </p:spPr>
          <p:txBody>
            <a:bodyPr/>
            <a:lstStyle/>
            <a:p>
              <a:endParaRPr lang="en-US"/>
            </a:p>
          </p:txBody>
        </p:sp>
        <p:sp>
          <p:nvSpPr>
            <p:cNvPr id="5" name="TextBox 5"/>
            <p:cNvSpPr txBox="1"/>
            <p:nvPr/>
          </p:nvSpPr>
          <p:spPr>
            <a:xfrm>
              <a:off x="0" y="-38100"/>
              <a:ext cx="1101859"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4183622" cy="10287000"/>
          </a:xfrm>
          <a:custGeom>
            <a:avLst/>
            <a:gdLst/>
            <a:ahLst/>
            <a:cxnLst/>
            <a:rect l="l" t="t" r="r" b="b"/>
            <a:pathLst>
              <a:path w="4183622" h="10287000">
                <a:moveTo>
                  <a:pt x="0" y="0"/>
                </a:moveTo>
                <a:lnTo>
                  <a:pt x="4183622" y="0"/>
                </a:lnTo>
                <a:lnTo>
                  <a:pt x="4183622" y="10287000"/>
                </a:lnTo>
                <a:lnTo>
                  <a:pt x="0" y="10287000"/>
                </a:lnTo>
                <a:lnTo>
                  <a:pt x="0" y="0"/>
                </a:lnTo>
                <a:close/>
              </a:path>
            </a:pathLst>
          </a:custGeom>
          <a:blipFill>
            <a:blip r:embed="rId3">
              <a:alphaModFix amt="61000"/>
            </a:blip>
            <a:stretch>
              <a:fillRect l="-113004" r="-155365"/>
            </a:stretch>
          </a:blipFill>
        </p:spPr>
        <p:txBody>
          <a:bodyPr/>
          <a:lstStyle/>
          <a:p>
            <a:endParaRPr lang="en-US"/>
          </a:p>
        </p:txBody>
      </p:sp>
      <p:sp>
        <p:nvSpPr>
          <p:cNvPr id="7" name="AutoShape 7"/>
          <p:cNvSpPr/>
          <p:nvPr/>
        </p:nvSpPr>
        <p:spPr>
          <a:xfrm>
            <a:off x="4183622" y="0"/>
            <a:ext cx="0" cy="10287000"/>
          </a:xfrm>
          <a:prstGeom prst="line">
            <a:avLst/>
          </a:prstGeom>
          <a:ln w="209550" cap="flat">
            <a:solidFill>
              <a:srgbClr val="D9E027"/>
            </a:solidFill>
            <a:prstDash val="solid"/>
            <a:headEnd type="none" w="sm" len="sm"/>
            <a:tailEnd type="none" w="sm" len="sm"/>
          </a:ln>
        </p:spPr>
        <p:txBody>
          <a:bodyPr/>
          <a:lstStyle/>
          <a:p>
            <a:endParaRPr lang="en-US"/>
          </a:p>
        </p:txBody>
      </p:sp>
      <p:grpSp>
        <p:nvGrpSpPr>
          <p:cNvPr id="8" name="Group 8"/>
          <p:cNvGrpSpPr/>
          <p:nvPr/>
        </p:nvGrpSpPr>
        <p:grpSpPr>
          <a:xfrm>
            <a:off x="17672193" y="0"/>
            <a:ext cx="615807" cy="571315"/>
            <a:chOff x="0" y="0"/>
            <a:chExt cx="162188" cy="150470"/>
          </a:xfrm>
        </p:grpSpPr>
        <p:sp>
          <p:nvSpPr>
            <p:cNvPr id="9" name="Freeform 9"/>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10" name="TextBox 10"/>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17215674" y="571315"/>
            <a:ext cx="456519" cy="457385"/>
            <a:chOff x="0" y="0"/>
            <a:chExt cx="120236" cy="120464"/>
          </a:xfrm>
        </p:grpSpPr>
        <p:sp>
          <p:nvSpPr>
            <p:cNvPr id="12" name="Freeform 12"/>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3" name="TextBox 13"/>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rot="5400000">
            <a:off x="17694439" y="9693439"/>
            <a:ext cx="615807" cy="571315"/>
            <a:chOff x="0" y="0"/>
            <a:chExt cx="162188" cy="150470"/>
          </a:xfrm>
        </p:grpSpPr>
        <p:sp>
          <p:nvSpPr>
            <p:cNvPr id="15" name="Freeform 15"/>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16" name="TextBox 16"/>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rot="5400000">
            <a:off x="17259733" y="9214241"/>
            <a:ext cx="456519" cy="457385"/>
            <a:chOff x="0" y="0"/>
            <a:chExt cx="120236" cy="120464"/>
          </a:xfrm>
        </p:grpSpPr>
        <p:sp>
          <p:nvSpPr>
            <p:cNvPr id="18" name="Freeform 18"/>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9" name="TextBox 19"/>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sp>
        <p:nvSpPr>
          <p:cNvPr id="20" name="TextBox 20"/>
          <p:cNvSpPr txBox="1"/>
          <p:nvPr/>
        </p:nvSpPr>
        <p:spPr>
          <a:xfrm>
            <a:off x="5038099" y="723116"/>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Objection</a:t>
            </a:r>
          </a:p>
        </p:txBody>
      </p:sp>
      <p:sp>
        <p:nvSpPr>
          <p:cNvPr id="21" name="TextBox 21"/>
          <p:cNvSpPr txBox="1"/>
          <p:nvPr/>
        </p:nvSpPr>
        <p:spPr>
          <a:xfrm>
            <a:off x="5038099" y="4259706"/>
            <a:ext cx="12221201" cy="5180352"/>
          </a:xfrm>
          <a:prstGeom prst="rect">
            <a:avLst/>
          </a:prstGeom>
        </p:spPr>
        <p:txBody>
          <a:bodyPr lIns="0" tIns="0" rIns="0" bIns="0" rtlCol="0" anchor="t">
            <a:spAutoFit/>
          </a:bodyPr>
          <a:lstStyle/>
          <a:p>
            <a:pPr algn="l">
              <a:lnSpc>
                <a:spcPts val="5040"/>
              </a:lnSpc>
            </a:pPr>
            <a:r>
              <a:rPr lang="en-US" sz="3600">
                <a:solidFill>
                  <a:srgbClr val="000000"/>
                </a:solidFill>
                <a:latin typeface="Lato"/>
                <a:ea typeface="Lato"/>
                <a:cs typeface="Lato"/>
                <a:sym typeface="Lato"/>
              </a:rPr>
              <a:t>“That’s great. I know maintaining a fleet no matter the size comes with hiccups every now and then.” *Then try to get as many as the below answered…*</a:t>
            </a:r>
          </a:p>
          <a:p>
            <a:pPr algn="l">
              <a:lnSpc>
                <a:spcPts val="1648"/>
              </a:lnSpc>
            </a:pPr>
            <a:endParaRPr lang="en-US" sz="3600">
              <a:solidFill>
                <a:srgbClr val="000000"/>
              </a:solidFill>
              <a:latin typeface="Lato"/>
              <a:ea typeface="Lato"/>
              <a:cs typeface="Lato"/>
              <a:sym typeface="Lato"/>
            </a:endParaRPr>
          </a:p>
          <a:p>
            <a:pPr algn="l">
              <a:lnSpc>
                <a:spcPts val="3497"/>
              </a:lnSpc>
            </a:pPr>
            <a:r>
              <a:rPr lang="en-US" sz="2498">
                <a:solidFill>
                  <a:srgbClr val="000000"/>
                </a:solidFill>
                <a:latin typeface="Lato"/>
                <a:ea typeface="Lato"/>
                <a:cs typeface="Lato"/>
                <a:sym typeface="Lato"/>
              </a:rPr>
              <a:t>o Do they handle both your inbound and outbound?</a:t>
            </a:r>
          </a:p>
          <a:p>
            <a:pPr algn="l">
              <a:lnSpc>
                <a:spcPts val="3497"/>
              </a:lnSpc>
            </a:pPr>
            <a:r>
              <a:rPr lang="en-US" sz="2498">
                <a:solidFill>
                  <a:srgbClr val="000000"/>
                </a:solidFill>
                <a:latin typeface="Lato"/>
                <a:ea typeface="Lato"/>
                <a:cs typeface="Lato"/>
                <a:sym typeface="Lato"/>
              </a:rPr>
              <a:t>o Are they for just your local shipments or do they handle your over the road as well?</a:t>
            </a:r>
          </a:p>
          <a:p>
            <a:pPr algn="l">
              <a:lnSpc>
                <a:spcPts val="3497"/>
              </a:lnSpc>
            </a:pPr>
            <a:r>
              <a:rPr lang="en-US" sz="2498">
                <a:solidFill>
                  <a:srgbClr val="000000"/>
                </a:solidFill>
                <a:latin typeface="Lato"/>
                <a:ea typeface="Lato"/>
                <a:cs typeface="Lato"/>
                <a:sym typeface="Lato"/>
              </a:rPr>
              <a:t>o Do you currently utilize any additional carriers or brokers?</a:t>
            </a:r>
          </a:p>
          <a:p>
            <a:pPr algn="l">
              <a:lnSpc>
                <a:spcPts val="3497"/>
              </a:lnSpc>
            </a:pPr>
            <a:r>
              <a:rPr lang="en-US" sz="2498">
                <a:solidFill>
                  <a:srgbClr val="000000"/>
                </a:solidFill>
                <a:latin typeface="Lato"/>
                <a:ea typeface="Lato"/>
                <a:cs typeface="Lato"/>
                <a:sym typeface="Lato"/>
              </a:rPr>
              <a:t>o How do you handle any overflow/last minute shipments?</a:t>
            </a:r>
          </a:p>
          <a:p>
            <a:pPr algn="l">
              <a:lnSpc>
                <a:spcPts val="3497"/>
              </a:lnSpc>
            </a:pPr>
            <a:r>
              <a:rPr lang="en-US" sz="2498">
                <a:solidFill>
                  <a:srgbClr val="000000"/>
                </a:solidFill>
                <a:latin typeface="Lato"/>
                <a:ea typeface="Lato"/>
                <a:cs typeface="Lato"/>
                <a:sym typeface="Lato"/>
              </a:rPr>
              <a:t>o Do you have any LTL shipments? If so, how do you get those moved?</a:t>
            </a:r>
          </a:p>
          <a:p>
            <a:pPr algn="l">
              <a:lnSpc>
                <a:spcPts val="3497"/>
              </a:lnSpc>
            </a:pPr>
            <a:r>
              <a:rPr lang="en-US" sz="2498">
                <a:solidFill>
                  <a:srgbClr val="000000"/>
                </a:solidFill>
                <a:latin typeface="Lato"/>
                <a:ea typeface="Lato"/>
                <a:cs typeface="Lato"/>
                <a:sym typeface="Lato"/>
              </a:rPr>
              <a:t>o Do you have any Drayage shipments? If so, how do you get those moved?</a:t>
            </a:r>
          </a:p>
          <a:p>
            <a:pPr algn="l">
              <a:lnSpc>
                <a:spcPts val="3497"/>
              </a:lnSpc>
            </a:pPr>
            <a:endParaRPr lang="en-US" sz="2498">
              <a:solidFill>
                <a:srgbClr val="000000"/>
              </a:solidFill>
              <a:latin typeface="Lato"/>
              <a:ea typeface="Lato"/>
              <a:cs typeface="Lato"/>
              <a:sym typeface="Lato"/>
            </a:endParaRPr>
          </a:p>
        </p:txBody>
      </p:sp>
      <p:sp>
        <p:nvSpPr>
          <p:cNvPr id="22" name="TextBox 22"/>
          <p:cNvSpPr txBox="1"/>
          <p:nvPr/>
        </p:nvSpPr>
        <p:spPr>
          <a:xfrm>
            <a:off x="5038099" y="1931583"/>
            <a:ext cx="7199190" cy="622935"/>
          </a:xfrm>
          <a:prstGeom prst="rect">
            <a:avLst/>
          </a:prstGeom>
        </p:spPr>
        <p:txBody>
          <a:bodyPr lIns="0" tIns="0" rIns="0" bIns="0" rtlCol="0" anchor="t">
            <a:spAutoFit/>
          </a:bodyPr>
          <a:lstStyle/>
          <a:p>
            <a:pPr algn="l">
              <a:lnSpc>
                <a:spcPts val="5040"/>
              </a:lnSpc>
            </a:pPr>
            <a:r>
              <a:rPr lang="en-US" sz="3600">
                <a:solidFill>
                  <a:srgbClr val="000000"/>
                </a:solidFill>
                <a:latin typeface="Lato"/>
                <a:ea typeface="Lato"/>
                <a:cs typeface="Lato"/>
                <a:sym typeface="Lato"/>
              </a:rPr>
              <a:t>“We have our own trucks”</a:t>
            </a:r>
          </a:p>
        </p:txBody>
      </p:sp>
      <p:sp>
        <p:nvSpPr>
          <p:cNvPr id="23" name="TextBox 23"/>
          <p:cNvSpPr txBox="1"/>
          <p:nvPr/>
        </p:nvSpPr>
        <p:spPr>
          <a:xfrm>
            <a:off x="5038099" y="2838339"/>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Response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sp>
        <p:nvSpPr>
          <p:cNvPr id="3" name="TextBox 3"/>
          <p:cNvSpPr txBox="1"/>
          <p:nvPr/>
        </p:nvSpPr>
        <p:spPr>
          <a:xfrm>
            <a:off x="1028700" y="466971"/>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Objection</a:t>
            </a:r>
          </a:p>
        </p:txBody>
      </p:sp>
      <p:sp>
        <p:nvSpPr>
          <p:cNvPr id="4" name="TextBox 4"/>
          <p:cNvSpPr txBox="1"/>
          <p:nvPr/>
        </p:nvSpPr>
        <p:spPr>
          <a:xfrm>
            <a:off x="1028700" y="4022611"/>
            <a:ext cx="11188509" cy="5673593"/>
          </a:xfrm>
          <a:prstGeom prst="rect">
            <a:avLst/>
          </a:prstGeom>
        </p:spPr>
        <p:txBody>
          <a:bodyPr lIns="0" tIns="0" rIns="0" bIns="0" rtlCol="0" anchor="t">
            <a:spAutoFit/>
          </a:bodyPr>
          <a:lstStyle/>
          <a:p>
            <a:pPr algn="l">
              <a:lnSpc>
                <a:spcPts val="3857"/>
              </a:lnSpc>
            </a:pPr>
            <a:r>
              <a:rPr lang="en-US" sz="2755">
                <a:solidFill>
                  <a:srgbClr val="000000"/>
                </a:solidFill>
                <a:latin typeface="Lato"/>
                <a:ea typeface="Lato"/>
                <a:cs typeface="Lato"/>
                <a:sym typeface="Lato"/>
              </a:rPr>
              <a:t>“Understood. Who can I speak to that handles your inbound shipments for your materials? I have trucks delivering in this area daily and they consistently ask for more volume.”</a:t>
            </a:r>
          </a:p>
          <a:p>
            <a:pPr algn="l">
              <a:lnSpc>
                <a:spcPts val="2727"/>
              </a:lnSpc>
            </a:pPr>
            <a:endParaRPr lang="en-US" sz="2755">
              <a:solidFill>
                <a:srgbClr val="000000"/>
              </a:solidFill>
              <a:latin typeface="Lato"/>
              <a:ea typeface="Lato"/>
              <a:cs typeface="Lato"/>
              <a:sym typeface="Lato"/>
            </a:endParaRPr>
          </a:p>
          <a:p>
            <a:pPr algn="l">
              <a:lnSpc>
                <a:spcPts val="3857"/>
              </a:lnSpc>
            </a:pPr>
            <a:r>
              <a:rPr lang="en-US" sz="2755">
                <a:solidFill>
                  <a:srgbClr val="000000"/>
                </a:solidFill>
                <a:latin typeface="Lato"/>
                <a:ea typeface="Lato"/>
                <a:cs typeface="Lato"/>
                <a:sym typeface="Lato"/>
              </a:rPr>
              <a:t>“How often is there a need for expedited or hot shipments that require someone to be on site before your customer can arrange a pickup?”</a:t>
            </a:r>
          </a:p>
          <a:p>
            <a:pPr algn="l">
              <a:lnSpc>
                <a:spcPts val="3857"/>
              </a:lnSpc>
            </a:pPr>
            <a:endParaRPr lang="en-US" sz="2755">
              <a:solidFill>
                <a:srgbClr val="000000"/>
              </a:solidFill>
              <a:latin typeface="Lato"/>
              <a:ea typeface="Lato"/>
              <a:cs typeface="Lato"/>
              <a:sym typeface="Lato"/>
            </a:endParaRPr>
          </a:p>
          <a:p>
            <a:pPr algn="l">
              <a:lnSpc>
                <a:spcPts val="3857"/>
              </a:lnSpc>
            </a:pPr>
            <a:r>
              <a:rPr lang="en-US" sz="2755">
                <a:solidFill>
                  <a:srgbClr val="000000"/>
                </a:solidFill>
                <a:latin typeface="Lato"/>
                <a:ea typeface="Lato"/>
                <a:cs typeface="Lato"/>
                <a:sym typeface="Lato"/>
              </a:rPr>
              <a:t>RESPONSE B: “Perfect, most local distributors/ suppliers we work with are as well or they handle local deliveries in-house. Where we fit in with most is handling inbound materials as we are typically more cost competitive and able to schedule shipments with a lot more priority.”</a:t>
            </a:r>
          </a:p>
          <a:p>
            <a:pPr algn="l">
              <a:lnSpc>
                <a:spcPts val="3857"/>
              </a:lnSpc>
            </a:pPr>
            <a:endParaRPr lang="en-US" sz="2755">
              <a:solidFill>
                <a:srgbClr val="000000"/>
              </a:solidFill>
              <a:latin typeface="Lato"/>
              <a:ea typeface="Lato"/>
              <a:cs typeface="Lato"/>
              <a:sym typeface="Lato"/>
            </a:endParaRPr>
          </a:p>
        </p:txBody>
      </p:sp>
      <p:sp>
        <p:nvSpPr>
          <p:cNvPr id="5" name="TextBox 5"/>
          <p:cNvSpPr txBox="1"/>
          <p:nvPr/>
        </p:nvSpPr>
        <p:spPr>
          <a:xfrm>
            <a:off x="1028700" y="1675438"/>
            <a:ext cx="7199190" cy="622935"/>
          </a:xfrm>
          <a:prstGeom prst="rect">
            <a:avLst/>
          </a:prstGeom>
        </p:spPr>
        <p:txBody>
          <a:bodyPr lIns="0" tIns="0" rIns="0" bIns="0" rtlCol="0" anchor="t">
            <a:spAutoFit/>
          </a:bodyPr>
          <a:lstStyle/>
          <a:p>
            <a:pPr algn="l">
              <a:lnSpc>
                <a:spcPts val="5040"/>
              </a:lnSpc>
            </a:pPr>
            <a:r>
              <a:rPr lang="en-US" sz="3600">
                <a:solidFill>
                  <a:srgbClr val="000000"/>
                </a:solidFill>
                <a:latin typeface="Lato"/>
                <a:ea typeface="Lato"/>
                <a:cs typeface="Lato"/>
                <a:sym typeface="Lato"/>
              </a:rPr>
              <a:t>“We are customer routed”</a:t>
            </a:r>
          </a:p>
        </p:txBody>
      </p:sp>
      <p:sp>
        <p:nvSpPr>
          <p:cNvPr id="6" name="TextBox 6"/>
          <p:cNvSpPr txBox="1"/>
          <p:nvPr/>
        </p:nvSpPr>
        <p:spPr>
          <a:xfrm>
            <a:off x="1028700" y="2582193"/>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Response</a:t>
            </a:r>
          </a:p>
        </p:txBody>
      </p:sp>
      <p:grpSp>
        <p:nvGrpSpPr>
          <p:cNvPr id="7" name="Group 7"/>
          <p:cNvGrpSpPr/>
          <p:nvPr/>
        </p:nvGrpSpPr>
        <p:grpSpPr>
          <a:xfrm>
            <a:off x="13220905" y="0"/>
            <a:ext cx="5067095" cy="10287000"/>
            <a:chOff x="0" y="0"/>
            <a:chExt cx="1334544" cy="2709333"/>
          </a:xfrm>
        </p:grpSpPr>
        <p:sp>
          <p:nvSpPr>
            <p:cNvPr id="8" name="Freeform 8"/>
            <p:cNvSpPr/>
            <p:nvPr/>
          </p:nvSpPr>
          <p:spPr>
            <a:xfrm>
              <a:off x="0" y="0"/>
              <a:ext cx="1334544" cy="2709333"/>
            </a:xfrm>
            <a:custGeom>
              <a:avLst/>
              <a:gdLst/>
              <a:ahLst/>
              <a:cxnLst/>
              <a:rect l="l" t="t" r="r" b="b"/>
              <a:pathLst>
                <a:path w="1334544" h="2709333">
                  <a:moveTo>
                    <a:pt x="0" y="0"/>
                  </a:moveTo>
                  <a:lnTo>
                    <a:pt x="1334544" y="0"/>
                  </a:lnTo>
                  <a:lnTo>
                    <a:pt x="1334544" y="2709333"/>
                  </a:lnTo>
                  <a:lnTo>
                    <a:pt x="0" y="2709333"/>
                  </a:lnTo>
                  <a:close/>
                </a:path>
              </a:pathLst>
            </a:custGeom>
            <a:solidFill>
              <a:srgbClr val="0F1517"/>
            </a:solidFill>
          </p:spPr>
          <p:txBody>
            <a:bodyPr/>
            <a:lstStyle/>
            <a:p>
              <a:endParaRPr lang="en-US"/>
            </a:p>
          </p:txBody>
        </p:sp>
        <p:sp>
          <p:nvSpPr>
            <p:cNvPr id="9" name="TextBox 9"/>
            <p:cNvSpPr txBox="1"/>
            <p:nvPr/>
          </p:nvSpPr>
          <p:spPr>
            <a:xfrm>
              <a:off x="0" y="-38100"/>
              <a:ext cx="1334544" cy="274743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220905" y="0"/>
            <a:ext cx="5067095" cy="10287000"/>
          </a:xfrm>
          <a:custGeom>
            <a:avLst/>
            <a:gdLst/>
            <a:ahLst/>
            <a:cxnLst/>
            <a:rect l="l" t="t" r="r" b="b"/>
            <a:pathLst>
              <a:path w="5067095" h="10287000">
                <a:moveTo>
                  <a:pt x="0" y="0"/>
                </a:moveTo>
                <a:lnTo>
                  <a:pt x="5067095" y="0"/>
                </a:lnTo>
                <a:lnTo>
                  <a:pt x="5067095" y="10287000"/>
                </a:lnTo>
                <a:lnTo>
                  <a:pt x="0" y="10287000"/>
                </a:lnTo>
                <a:lnTo>
                  <a:pt x="0" y="0"/>
                </a:lnTo>
                <a:close/>
              </a:path>
            </a:pathLst>
          </a:custGeom>
          <a:blipFill>
            <a:blip r:embed="rId3">
              <a:alphaModFix amt="61000"/>
            </a:blip>
            <a:stretch>
              <a:fillRect l="-102357" r="-102357"/>
            </a:stretch>
          </a:blipFill>
        </p:spPr>
        <p:txBody>
          <a:bodyPr/>
          <a:lstStyle/>
          <a:p>
            <a:endParaRPr lang="en-US"/>
          </a:p>
        </p:txBody>
      </p:sp>
      <p:sp>
        <p:nvSpPr>
          <p:cNvPr id="11" name="AutoShape 11"/>
          <p:cNvSpPr/>
          <p:nvPr/>
        </p:nvSpPr>
        <p:spPr>
          <a:xfrm>
            <a:off x="13220905" y="0"/>
            <a:ext cx="0" cy="10287000"/>
          </a:xfrm>
          <a:prstGeom prst="line">
            <a:avLst/>
          </a:prstGeom>
          <a:ln w="209550" cap="flat">
            <a:solidFill>
              <a:srgbClr val="D9E027"/>
            </a:solidFill>
            <a:prstDash val="solid"/>
            <a:headEnd type="none" w="sm" len="sm"/>
            <a:tailEnd type="none" w="sm"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grpSp>
        <p:nvGrpSpPr>
          <p:cNvPr id="3" name="Group 3"/>
          <p:cNvGrpSpPr/>
          <p:nvPr/>
        </p:nvGrpSpPr>
        <p:grpSpPr>
          <a:xfrm>
            <a:off x="0" y="0"/>
            <a:ext cx="4183622" cy="10287000"/>
            <a:chOff x="0" y="0"/>
            <a:chExt cx="1101859" cy="2709333"/>
          </a:xfrm>
        </p:grpSpPr>
        <p:sp>
          <p:nvSpPr>
            <p:cNvPr id="4" name="Freeform 4"/>
            <p:cNvSpPr/>
            <p:nvPr/>
          </p:nvSpPr>
          <p:spPr>
            <a:xfrm>
              <a:off x="0" y="0"/>
              <a:ext cx="1101859" cy="2709333"/>
            </a:xfrm>
            <a:custGeom>
              <a:avLst/>
              <a:gdLst/>
              <a:ahLst/>
              <a:cxnLst/>
              <a:rect l="l" t="t" r="r" b="b"/>
              <a:pathLst>
                <a:path w="1101859" h="2709333">
                  <a:moveTo>
                    <a:pt x="0" y="0"/>
                  </a:moveTo>
                  <a:lnTo>
                    <a:pt x="1101859" y="0"/>
                  </a:lnTo>
                  <a:lnTo>
                    <a:pt x="1101859" y="2709333"/>
                  </a:lnTo>
                  <a:lnTo>
                    <a:pt x="0" y="2709333"/>
                  </a:lnTo>
                  <a:close/>
                </a:path>
              </a:pathLst>
            </a:custGeom>
            <a:solidFill>
              <a:srgbClr val="0F1517"/>
            </a:solidFill>
          </p:spPr>
          <p:txBody>
            <a:bodyPr/>
            <a:lstStyle/>
            <a:p>
              <a:endParaRPr lang="en-US"/>
            </a:p>
          </p:txBody>
        </p:sp>
        <p:sp>
          <p:nvSpPr>
            <p:cNvPr id="5" name="TextBox 5"/>
            <p:cNvSpPr txBox="1"/>
            <p:nvPr/>
          </p:nvSpPr>
          <p:spPr>
            <a:xfrm>
              <a:off x="0" y="-38100"/>
              <a:ext cx="1101859"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4183622" cy="10287000"/>
          </a:xfrm>
          <a:custGeom>
            <a:avLst/>
            <a:gdLst/>
            <a:ahLst/>
            <a:cxnLst/>
            <a:rect l="l" t="t" r="r" b="b"/>
            <a:pathLst>
              <a:path w="4183622" h="10287000">
                <a:moveTo>
                  <a:pt x="0" y="0"/>
                </a:moveTo>
                <a:lnTo>
                  <a:pt x="4183622" y="0"/>
                </a:lnTo>
                <a:lnTo>
                  <a:pt x="4183622" y="10287000"/>
                </a:lnTo>
                <a:lnTo>
                  <a:pt x="0" y="10287000"/>
                </a:lnTo>
                <a:lnTo>
                  <a:pt x="0" y="0"/>
                </a:lnTo>
                <a:close/>
              </a:path>
            </a:pathLst>
          </a:custGeom>
          <a:blipFill>
            <a:blip r:embed="rId3">
              <a:alphaModFix amt="61000"/>
            </a:blip>
            <a:stretch>
              <a:fillRect l="-112677" r="-156384"/>
            </a:stretch>
          </a:blipFill>
        </p:spPr>
        <p:txBody>
          <a:bodyPr/>
          <a:lstStyle/>
          <a:p>
            <a:endParaRPr lang="en-US"/>
          </a:p>
        </p:txBody>
      </p:sp>
      <p:sp>
        <p:nvSpPr>
          <p:cNvPr id="7" name="AutoShape 7"/>
          <p:cNvSpPr/>
          <p:nvPr/>
        </p:nvSpPr>
        <p:spPr>
          <a:xfrm>
            <a:off x="4183622" y="0"/>
            <a:ext cx="0" cy="10287000"/>
          </a:xfrm>
          <a:prstGeom prst="line">
            <a:avLst/>
          </a:prstGeom>
          <a:ln w="209550" cap="flat">
            <a:solidFill>
              <a:srgbClr val="D9E027"/>
            </a:solidFill>
            <a:prstDash val="solid"/>
            <a:headEnd type="none" w="sm" len="sm"/>
            <a:tailEnd type="none" w="sm" len="sm"/>
          </a:ln>
        </p:spPr>
        <p:txBody>
          <a:bodyPr/>
          <a:lstStyle/>
          <a:p>
            <a:endParaRPr lang="en-US"/>
          </a:p>
        </p:txBody>
      </p:sp>
      <p:grpSp>
        <p:nvGrpSpPr>
          <p:cNvPr id="8" name="Group 8"/>
          <p:cNvGrpSpPr/>
          <p:nvPr/>
        </p:nvGrpSpPr>
        <p:grpSpPr>
          <a:xfrm>
            <a:off x="17672193" y="0"/>
            <a:ext cx="615807" cy="571315"/>
            <a:chOff x="0" y="0"/>
            <a:chExt cx="162188" cy="150470"/>
          </a:xfrm>
        </p:grpSpPr>
        <p:sp>
          <p:nvSpPr>
            <p:cNvPr id="9" name="Freeform 9"/>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10" name="TextBox 10"/>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17215674" y="571315"/>
            <a:ext cx="456519" cy="457385"/>
            <a:chOff x="0" y="0"/>
            <a:chExt cx="120236" cy="120464"/>
          </a:xfrm>
        </p:grpSpPr>
        <p:sp>
          <p:nvSpPr>
            <p:cNvPr id="12" name="Freeform 12"/>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3" name="TextBox 13"/>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rot="5400000">
            <a:off x="17694439" y="9693439"/>
            <a:ext cx="615807" cy="571315"/>
            <a:chOff x="0" y="0"/>
            <a:chExt cx="162188" cy="150470"/>
          </a:xfrm>
        </p:grpSpPr>
        <p:sp>
          <p:nvSpPr>
            <p:cNvPr id="15" name="Freeform 15"/>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16" name="TextBox 16"/>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rot="5400000">
            <a:off x="17259733" y="9214241"/>
            <a:ext cx="456519" cy="457385"/>
            <a:chOff x="0" y="0"/>
            <a:chExt cx="120236" cy="120464"/>
          </a:xfrm>
        </p:grpSpPr>
        <p:sp>
          <p:nvSpPr>
            <p:cNvPr id="18" name="Freeform 18"/>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9" name="TextBox 19"/>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sp>
        <p:nvSpPr>
          <p:cNvPr id="20" name="TextBox 20"/>
          <p:cNvSpPr txBox="1"/>
          <p:nvPr/>
        </p:nvSpPr>
        <p:spPr>
          <a:xfrm>
            <a:off x="5038099" y="723116"/>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Objection</a:t>
            </a:r>
          </a:p>
        </p:txBody>
      </p:sp>
      <p:sp>
        <p:nvSpPr>
          <p:cNvPr id="21" name="TextBox 21"/>
          <p:cNvSpPr txBox="1"/>
          <p:nvPr/>
        </p:nvSpPr>
        <p:spPr>
          <a:xfrm>
            <a:off x="5038099" y="4269231"/>
            <a:ext cx="11758015" cy="4805680"/>
          </a:xfrm>
          <a:prstGeom prst="rect">
            <a:avLst/>
          </a:prstGeom>
        </p:spPr>
        <p:txBody>
          <a:bodyPr lIns="0" tIns="0" rIns="0" bIns="0" rtlCol="0" anchor="t">
            <a:spAutoFit/>
          </a:bodyPr>
          <a:lstStyle/>
          <a:p>
            <a:pPr algn="l">
              <a:lnSpc>
                <a:spcPts val="3919"/>
              </a:lnSpc>
            </a:pPr>
            <a:r>
              <a:rPr lang="en-US" sz="2799">
                <a:solidFill>
                  <a:srgbClr val="000000"/>
                </a:solidFill>
                <a:latin typeface="Lato"/>
                <a:ea typeface="Lato"/>
                <a:cs typeface="Lato"/>
                <a:sym typeface="Lato"/>
              </a:rPr>
              <a:t>“Understood. Who over there may I ask about how many outbound shipments you all are sending out per week/month? I have carriers asking for loads out of your area multiple times a week.”</a:t>
            </a:r>
          </a:p>
          <a:p>
            <a:pPr algn="l">
              <a:lnSpc>
                <a:spcPts val="1455"/>
              </a:lnSpc>
            </a:pPr>
            <a:endParaRPr lang="en-US" sz="2799">
              <a:solidFill>
                <a:srgbClr val="000000"/>
              </a:solidFill>
              <a:latin typeface="Lato"/>
              <a:ea typeface="Lato"/>
              <a:cs typeface="Lato"/>
              <a:sym typeface="Lato"/>
            </a:endParaRPr>
          </a:p>
          <a:p>
            <a:pPr algn="l">
              <a:lnSpc>
                <a:spcPts val="3919"/>
              </a:lnSpc>
            </a:pPr>
            <a:r>
              <a:rPr lang="en-US" sz="2799">
                <a:solidFill>
                  <a:srgbClr val="000000"/>
                </a:solidFill>
                <a:latin typeface="Lato"/>
                <a:ea typeface="Lato"/>
                <a:cs typeface="Lato"/>
                <a:sym typeface="Lato"/>
              </a:rPr>
              <a:t>“How often are you in need of materials urgently to where you would need expedited services that your vendors are unable to provide?”</a:t>
            </a:r>
          </a:p>
          <a:p>
            <a:pPr algn="l">
              <a:lnSpc>
                <a:spcPts val="1399"/>
              </a:lnSpc>
            </a:pPr>
            <a:endParaRPr lang="en-US" sz="2799">
              <a:solidFill>
                <a:srgbClr val="000000"/>
              </a:solidFill>
              <a:latin typeface="Lato"/>
              <a:ea typeface="Lato"/>
              <a:cs typeface="Lato"/>
              <a:sym typeface="Lato"/>
            </a:endParaRPr>
          </a:p>
          <a:p>
            <a:pPr algn="l">
              <a:lnSpc>
                <a:spcPts val="3919"/>
              </a:lnSpc>
            </a:pPr>
            <a:r>
              <a:rPr lang="en-US" sz="2799">
                <a:solidFill>
                  <a:srgbClr val="000000"/>
                </a:solidFill>
                <a:latin typeface="Lato"/>
                <a:ea typeface="Lato"/>
                <a:cs typeface="Lato"/>
                <a:sym typeface="Lato"/>
              </a:rPr>
              <a:t>RESPONSE B: “A lot of companies we work with used to be as well and some several are. The reason for my call, specifically today though, is the carrier base I have is looking for reloads out of your city. Any opportunities you may have to keep our carrier rolling would be a huge help.”</a:t>
            </a:r>
          </a:p>
        </p:txBody>
      </p:sp>
      <p:sp>
        <p:nvSpPr>
          <p:cNvPr id="22" name="TextBox 22"/>
          <p:cNvSpPr txBox="1"/>
          <p:nvPr/>
        </p:nvSpPr>
        <p:spPr>
          <a:xfrm>
            <a:off x="5038099" y="1931583"/>
            <a:ext cx="7199190" cy="622935"/>
          </a:xfrm>
          <a:prstGeom prst="rect">
            <a:avLst/>
          </a:prstGeom>
        </p:spPr>
        <p:txBody>
          <a:bodyPr lIns="0" tIns="0" rIns="0" bIns="0" rtlCol="0" anchor="t">
            <a:spAutoFit/>
          </a:bodyPr>
          <a:lstStyle/>
          <a:p>
            <a:pPr algn="l">
              <a:lnSpc>
                <a:spcPts val="5040"/>
              </a:lnSpc>
            </a:pPr>
            <a:r>
              <a:rPr lang="en-US" sz="3600">
                <a:solidFill>
                  <a:srgbClr val="000000"/>
                </a:solidFill>
                <a:latin typeface="Lato"/>
                <a:ea typeface="Lato"/>
                <a:cs typeface="Lato"/>
                <a:sym typeface="Lato"/>
              </a:rPr>
              <a:t>“We are vendor routed”</a:t>
            </a:r>
          </a:p>
        </p:txBody>
      </p:sp>
      <p:sp>
        <p:nvSpPr>
          <p:cNvPr id="23" name="TextBox 23"/>
          <p:cNvSpPr txBox="1"/>
          <p:nvPr/>
        </p:nvSpPr>
        <p:spPr>
          <a:xfrm>
            <a:off x="5038099" y="2838339"/>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Response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sp>
        <p:nvSpPr>
          <p:cNvPr id="3" name="TextBox 3"/>
          <p:cNvSpPr txBox="1"/>
          <p:nvPr/>
        </p:nvSpPr>
        <p:spPr>
          <a:xfrm>
            <a:off x="1028700" y="466971"/>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Objection</a:t>
            </a:r>
          </a:p>
        </p:txBody>
      </p:sp>
      <p:sp>
        <p:nvSpPr>
          <p:cNvPr id="4" name="TextBox 4"/>
          <p:cNvSpPr txBox="1"/>
          <p:nvPr/>
        </p:nvSpPr>
        <p:spPr>
          <a:xfrm>
            <a:off x="1028700" y="4013086"/>
            <a:ext cx="11188509" cy="5634224"/>
          </a:xfrm>
          <a:prstGeom prst="rect">
            <a:avLst/>
          </a:prstGeom>
        </p:spPr>
        <p:txBody>
          <a:bodyPr lIns="0" tIns="0" rIns="0" bIns="0" rtlCol="0" anchor="t">
            <a:spAutoFit/>
          </a:bodyPr>
          <a:lstStyle/>
          <a:p>
            <a:pPr algn="l">
              <a:lnSpc>
                <a:spcPts val="4977"/>
              </a:lnSpc>
            </a:pPr>
            <a:r>
              <a:rPr lang="en-US" sz="3555">
                <a:solidFill>
                  <a:srgbClr val="000000"/>
                </a:solidFill>
                <a:latin typeface="Lato"/>
                <a:ea typeface="Lato"/>
                <a:cs typeface="Lato"/>
                <a:sym typeface="Lato"/>
              </a:rPr>
              <a:t>I get that, but what does slow mean to you? What time of the year is the “busy season.” I would love to connect with you once things are about to ramp up but, in the meantime, I don’t want to bother you. What is the best time to reach back out?</a:t>
            </a:r>
          </a:p>
          <a:p>
            <a:pPr algn="l">
              <a:lnSpc>
                <a:spcPts val="4977"/>
              </a:lnSpc>
            </a:pPr>
            <a:endParaRPr lang="en-US" sz="3555">
              <a:solidFill>
                <a:srgbClr val="000000"/>
              </a:solidFill>
              <a:latin typeface="Lato"/>
              <a:ea typeface="Lato"/>
              <a:cs typeface="Lato"/>
              <a:sym typeface="Lato"/>
            </a:endParaRPr>
          </a:p>
          <a:p>
            <a:pPr algn="l">
              <a:lnSpc>
                <a:spcPts val="4977"/>
              </a:lnSpc>
            </a:pPr>
            <a:r>
              <a:rPr lang="en-US" sz="3555" i="1">
                <a:solidFill>
                  <a:srgbClr val="000000"/>
                </a:solidFill>
                <a:latin typeface="Lato Italics"/>
                <a:ea typeface="Lato Italics"/>
                <a:cs typeface="Lato Italics"/>
                <a:sym typeface="Lato Italics"/>
              </a:rPr>
              <a:t>*Let them know when you will be following up once they tell you a good time, then mark it on your calendar*</a:t>
            </a:r>
          </a:p>
          <a:p>
            <a:pPr algn="l">
              <a:lnSpc>
                <a:spcPts val="4977"/>
              </a:lnSpc>
            </a:pPr>
            <a:endParaRPr lang="en-US" sz="3555" i="1">
              <a:solidFill>
                <a:srgbClr val="000000"/>
              </a:solidFill>
              <a:latin typeface="Lato Italics"/>
              <a:ea typeface="Lato Italics"/>
              <a:cs typeface="Lato Italics"/>
              <a:sym typeface="Lato Italics"/>
            </a:endParaRPr>
          </a:p>
        </p:txBody>
      </p:sp>
      <p:sp>
        <p:nvSpPr>
          <p:cNvPr id="5" name="TextBox 5"/>
          <p:cNvSpPr txBox="1"/>
          <p:nvPr/>
        </p:nvSpPr>
        <p:spPr>
          <a:xfrm>
            <a:off x="1028700" y="1675438"/>
            <a:ext cx="7199190" cy="622935"/>
          </a:xfrm>
          <a:prstGeom prst="rect">
            <a:avLst/>
          </a:prstGeom>
        </p:spPr>
        <p:txBody>
          <a:bodyPr lIns="0" tIns="0" rIns="0" bIns="0" rtlCol="0" anchor="t">
            <a:spAutoFit/>
          </a:bodyPr>
          <a:lstStyle/>
          <a:p>
            <a:pPr algn="l">
              <a:lnSpc>
                <a:spcPts val="5040"/>
              </a:lnSpc>
            </a:pPr>
            <a:r>
              <a:rPr lang="en-US" sz="3600">
                <a:solidFill>
                  <a:srgbClr val="000000"/>
                </a:solidFill>
                <a:latin typeface="Lato"/>
                <a:ea typeface="Lato"/>
                <a:cs typeface="Lato"/>
                <a:sym typeface="Lato"/>
              </a:rPr>
              <a:t>“We are slow”</a:t>
            </a:r>
          </a:p>
        </p:txBody>
      </p:sp>
      <p:sp>
        <p:nvSpPr>
          <p:cNvPr id="6" name="TextBox 6"/>
          <p:cNvSpPr txBox="1"/>
          <p:nvPr/>
        </p:nvSpPr>
        <p:spPr>
          <a:xfrm>
            <a:off x="1028700" y="2582193"/>
            <a:ext cx="5536963" cy="1087992"/>
          </a:xfrm>
          <a:prstGeom prst="rect">
            <a:avLst/>
          </a:prstGeom>
        </p:spPr>
        <p:txBody>
          <a:bodyPr lIns="0" tIns="0" rIns="0" bIns="0" rtlCol="0" anchor="t">
            <a:spAutoFit/>
          </a:bodyPr>
          <a:lstStyle/>
          <a:p>
            <a:pPr algn="l">
              <a:lnSpc>
                <a:spcPts val="8894"/>
              </a:lnSpc>
            </a:pPr>
            <a:r>
              <a:rPr lang="en-US" sz="6353" b="1">
                <a:solidFill>
                  <a:srgbClr val="000000"/>
                </a:solidFill>
                <a:latin typeface="Lato Bold"/>
                <a:ea typeface="Lato Bold"/>
                <a:cs typeface="Lato Bold"/>
                <a:sym typeface="Lato Bold"/>
              </a:rPr>
              <a:t>Response</a:t>
            </a:r>
          </a:p>
        </p:txBody>
      </p:sp>
      <p:grpSp>
        <p:nvGrpSpPr>
          <p:cNvPr id="7" name="Group 7"/>
          <p:cNvGrpSpPr/>
          <p:nvPr/>
        </p:nvGrpSpPr>
        <p:grpSpPr>
          <a:xfrm>
            <a:off x="13220905" y="0"/>
            <a:ext cx="5067095" cy="10287000"/>
            <a:chOff x="0" y="0"/>
            <a:chExt cx="1334544" cy="2709333"/>
          </a:xfrm>
        </p:grpSpPr>
        <p:sp>
          <p:nvSpPr>
            <p:cNvPr id="8" name="Freeform 8"/>
            <p:cNvSpPr/>
            <p:nvPr/>
          </p:nvSpPr>
          <p:spPr>
            <a:xfrm>
              <a:off x="0" y="0"/>
              <a:ext cx="1334544" cy="2709333"/>
            </a:xfrm>
            <a:custGeom>
              <a:avLst/>
              <a:gdLst/>
              <a:ahLst/>
              <a:cxnLst/>
              <a:rect l="l" t="t" r="r" b="b"/>
              <a:pathLst>
                <a:path w="1334544" h="2709333">
                  <a:moveTo>
                    <a:pt x="0" y="0"/>
                  </a:moveTo>
                  <a:lnTo>
                    <a:pt x="1334544" y="0"/>
                  </a:lnTo>
                  <a:lnTo>
                    <a:pt x="1334544" y="2709333"/>
                  </a:lnTo>
                  <a:lnTo>
                    <a:pt x="0" y="2709333"/>
                  </a:lnTo>
                  <a:close/>
                </a:path>
              </a:pathLst>
            </a:custGeom>
            <a:solidFill>
              <a:srgbClr val="0F1517"/>
            </a:solidFill>
          </p:spPr>
          <p:txBody>
            <a:bodyPr/>
            <a:lstStyle/>
            <a:p>
              <a:endParaRPr lang="en-US"/>
            </a:p>
          </p:txBody>
        </p:sp>
        <p:sp>
          <p:nvSpPr>
            <p:cNvPr id="9" name="TextBox 9"/>
            <p:cNvSpPr txBox="1"/>
            <p:nvPr/>
          </p:nvSpPr>
          <p:spPr>
            <a:xfrm>
              <a:off x="0" y="-38100"/>
              <a:ext cx="1334544" cy="274743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220905" y="0"/>
            <a:ext cx="5067095" cy="10287000"/>
          </a:xfrm>
          <a:custGeom>
            <a:avLst/>
            <a:gdLst/>
            <a:ahLst/>
            <a:cxnLst/>
            <a:rect l="l" t="t" r="r" b="b"/>
            <a:pathLst>
              <a:path w="5067095" h="10287000">
                <a:moveTo>
                  <a:pt x="0" y="0"/>
                </a:moveTo>
                <a:lnTo>
                  <a:pt x="5067095" y="0"/>
                </a:lnTo>
                <a:lnTo>
                  <a:pt x="5067095" y="10287000"/>
                </a:lnTo>
                <a:lnTo>
                  <a:pt x="0" y="10287000"/>
                </a:lnTo>
                <a:lnTo>
                  <a:pt x="0" y="0"/>
                </a:lnTo>
                <a:close/>
              </a:path>
            </a:pathLst>
          </a:custGeom>
          <a:blipFill>
            <a:blip r:embed="rId3">
              <a:alphaModFix amt="61000"/>
            </a:blip>
            <a:stretch>
              <a:fillRect l="-132339" r="-72374"/>
            </a:stretch>
          </a:blipFill>
        </p:spPr>
        <p:txBody>
          <a:bodyPr/>
          <a:lstStyle/>
          <a:p>
            <a:endParaRPr lang="en-US"/>
          </a:p>
        </p:txBody>
      </p:sp>
      <p:sp>
        <p:nvSpPr>
          <p:cNvPr id="11" name="AutoShape 11"/>
          <p:cNvSpPr/>
          <p:nvPr/>
        </p:nvSpPr>
        <p:spPr>
          <a:xfrm>
            <a:off x="13220905" y="0"/>
            <a:ext cx="0" cy="10287000"/>
          </a:xfrm>
          <a:prstGeom prst="line">
            <a:avLst/>
          </a:prstGeom>
          <a:ln w="209550" cap="flat">
            <a:solidFill>
              <a:srgbClr val="D9E027"/>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grpSp>
        <p:nvGrpSpPr>
          <p:cNvPr id="3" name="Group 3"/>
          <p:cNvGrpSpPr/>
          <p:nvPr/>
        </p:nvGrpSpPr>
        <p:grpSpPr>
          <a:xfrm>
            <a:off x="0" y="0"/>
            <a:ext cx="4183622" cy="10287000"/>
            <a:chOff x="0" y="0"/>
            <a:chExt cx="1101859" cy="2709333"/>
          </a:xfrm>
        </p:grpSpPr>
        <p:sp>
          <p:nvSpPr>
            <p:cNvPr id="4" name="Freeform 4"/>
            <p:cNvSpPr/>
            <p:nvPr/>
          </p:nvSpPr>
          <p:spPr>
            <a:xfrm>
              <a:off x="0" y="0"/>
              <a:ext cx="1101859" cy="2709333"/>
            </a:xfrm>
            <a:custGeom>
              <a:avLst/>
              <a:gdLst/>
              <a:ahLst/>
              <a:cxnLst/>
              <a:rect l="l" t="t" r="r" b="b"/>
              <a:pathLst>
                <a:path w="1101859" h="2709333">
                  <a:moveTo>
                    <a:pt x="0" y="0"/>
                  </a:moveTo>
                  <a:lnTo>
                    <a:pt x="1101859" y="0"/>
                  </a:lnTo>
                  <a:lnTo>
                    <a:pt x="1101859" y="2709333"/>
                  </a:lnTo>
                  <a:lnTo>
                    <a:pt x="0" y="2709333"/>
                  </a:lnTo>
                  <a:close/>
                </a:path>
              </a:pathLst>
            </a:custGeom>
            <a:solidFill>
              <a:srgbClr val="0F1517"/>
            </a:solidFill>
          </p:spPr>
          <p:txBody>
            <a:bodyPr/>
            <a:lstStyle/>
            <a:p>
              <a:endParaRPr lang="en-US"/>
            </a:p>
          </p:txBody>
        </p:sp>
        <p:sp>
          <p:nvSpPr>
            <p:cNvPr id="5" name="TextBox 5"/>
            <p:cNvSpPr txBox="1"/>
            <p:nvPr/>
          </p:nvSpPr>
          <p:spPr>
            <a:xfrm>
              <a:off x="0" y="-38100"/>
              <a:ext cx="1101859"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0"/>
            <a:ext cx="4183622" cy="10287000"/>
          </a:xfrm>
          <a:custGeom>
            <a:avLst/>
            <a:gdLst/>
            <a:ahLst/>
            <a:cxnLst/>
            <a:rect l="l" t="t" r="r" b="b"/>
            <a:pathLst>
              <a:path w="4183622" h="10287000">
                <a:moveTo>
                  <a:pt x="0" y="0"/>
                </a:moveTo>
                <a:lnTo>
                  <a:pt x="4183622" y="0"/>
                </a:lnTo>
                <a:lnTo>
                  <a:pt x="4183622" y="10287000"/>
                </a:lnTo>
                <a:lnTo>
                  <a:pt x="0" y="10287000"/>
                </a:lnTo>
                <a:lnTo>
                  <a:pt x="0" y="0"/>
                </a:lnTo>
                <a:close/>
              </a:path>
            </a:pathLst>
          </a:custGeom>
          <a:blipFill>
            <a:blip r:embed="rId3">
              <a:alphaModFix amt="61000"/>
            </a:blip>
            <a:stretch>
              <a:fillRect l="-134185" r="-134185"/>
            </a:stretch>
          </a:blipFill>
        </p:spPr>
        <p:txBody>
          <a:bodyPr/>
          <a:lstStyle/>
          <a:p>
            <a:endParaRPr lang="en-US"/>
          </a:p>
        </p:txBody>
      </p:sp>
      <p:sp>
        <p:nvSpPr>
          <p:cNvPr id="7" name="AutoShape 7"/>
          <p:cNvSpPr/>
          <p:nvPr/>
        </p:nvSpPr>
        <p:spPr>
          <a:xfrm>
            <a:off x="4183622" y="0"/>
            <a:ext cx="0" cy="10287000"/>
          </a:xfrm>
          <a:prstGeom prst="line">
            <a:avLst/>
          </a:prstGeom>
          <a:ln w="209550" cap="flat">
            <a:solidFill>
              <a:srgbClr val="D9E027"/>
            </a:solidFill>
            <a:prstDash val="solid"/>
            <a:headEnd type="none" w="sm" len="sm"/>
            <a:tailEnd type="none" w="sm" len="sm"/>
          </a:ln>
        </p:spPr>
        <p:txBody>
          <a:bodyPr/>
          <a:lstStyle/>
          <a:p>
            <a:endParaRPr lang="en-US"/>
          </a:p>
        </p:txBody>
      </p:sp>
      <p:grpSp>
        <p:nvGrpSpPr>
          <p:cNvPr id="8" name="Group 8"/>
          <p:cNvGrpSpPr/>
          <p:nvPr/>
        </p:nvGrpSpPr>
        <p:grpSpPr>
          <a:xfrm>
            <a:off x="17672193" y="0"/>
            <a:ext cx="615807" cy="571315"/>
            <a:chOff x="0" y="0"/>
            <a:chExt cx="162188" cy="150470"/>
          </a:xfrm>
        </p:grpSpPr>
        <p:sp>
          <p:nvSpPr>
            <p:cNvPr id="9" name="Freeform 9"/>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10" name="TextBox 10"/>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17215674" y="571315"/>
            <a:ext cx="456519" cy="457385"/>
            <a:chOff x="0" y="0"/>
            <a:chExt cx="120236" cy="120464"/>
          </a:xfrm>
        </p:grpSpPr>
        <p:sp>
          <p:nvSpPr>
            <p:cNvPr id="12" name="Freeform 12"/>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3" name="TextBox 13"/>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sp>
        <p:nvSpPr>
          <p:cNvPr id="14" name="TextBox 14"/>
          <p:cNvSpPr txBox="1"/>
          <p:nvPr/>
        </p:nvSpPr>
        <p:spPr>
          <a:xfrm>
            <a:off x="5038099" y="407988"/>
            <a:ext cx="5536963" cy="821055"/>
          </a:xfrm>
          <a:prstGeom prst="rect">
            <a:avLst/>
          </a:prstGeom>
        </p:spPr>
        <p:txBody>
          <a:bodyPr lIns="0" tIns="0" rIns="0" bIns="0" rtlCol="0" anchor="t">
            <a:spAutoFit/>
          </a:bodyPr>
          <a:lstStyle/>
          <a:p>
            <a:pPr algn="l">
              <a:lnSpc>
                <a:spcPts val="6720"/>
              </a:lnSpc>
            </a:pPr>
            <a:r>
              <a:rPr lang="en-US" sz="4800" b="1">
                <a:solidFill>
                  <a:srgbClr val="000000"/>
                </a:solidFill>
                <a:latin typeface="Lato Bold"/>
                <a:ea typeface="Lato Bold"/>
                <a:cs typeface="Lato Bold"/>
                <a:sym typeface="Lato Bold"/>
              </a:rPr>
              <a:t>Objection</a:t>
            </a:r>
          </a:p>
        </p:txBody>
      </p:sp>
      <p:sp>
        <p:nvSpPr>
          <p:cNvPr id="15" name="TextBox 15"/>
          <p:cNvSpPr txBox="1"/>
          <p:nvPr/>
        </p:nvSpPr>
        <p:spPr>
          <a:xfrm>
            <a:off x="5038099" y="3052128"/>
            <a:ext cx="11758015" cy="941070"/>
          </a:xfrm>
          <a:prstGeom prst="rect">
            <a:avLst/>
          </a:prstGeom>
        </p:spPr>
        <p:txBody>
          <a:bodyPr lIns="0" tIns="0" rIns="0" bIns="0" rtlCol="0" anchor="t">
            <a:spAutoFit/>
          </a:bodyPr>
          <a:lstStyle/>
          <a:p>
            <a:pPr algn="l">
              <a:lnSpc>
                <a:spcPts val="3779"/>
              </a:lnSpc>
            </a:pPr>
            <a:r>
              <a:rPr lang="en-US" sz="2700">
                <a:solidFill>
                  <a:srgbClr val="000000"/>
                </a:solidFill>
                <a:latin typeface="Lato"/>
                <a:ea typeface="Lato"/>
                <a:cs typeface="Lato"/>
                <a:sym typeface="Lato"/>
              </a:rPr>
              <a:t>“No problem, when would be a good time we could put on the calendar to discuss your freight needs/process?”</a:t>
            </a:r>
          </a:p>
        </p:txBody>
      </p:sp>
      <p:sp>
        <p:nvSpPr>
          <p:cNvPr id="16" name="TextBox 16"/>
          <p:cNvSpPr txBox="1"/>
          <p:nvPr/>
        </p:nvSpPr>
        <p:spPr>
          <a:xfrm>
            <a:off x="5038099" y="1395413"/>
            <a:ext cx="7199190" cy="530860"/>
          </a:xfrm>
          <a:prstGeom prst="rect">
            <a:avLst/>
          </a:prstGeom>
        </p:spPr>
        <p:txBody>
          <a:bodyPr lIns="0" tIns="0" rIns="0" bIns="0" rtlCol="0" anchor="t">
            <a:spAutoFit/>
          </a:bodyPr>
          <a:lstStyle/>
          <a:p>
            <a:pPr algn="l">
              <a:lnSpc>
                <a:spcPts val="4340"/>
              </a:lnSpc>
            </a:pPr>
            <a:r>
              <a:rPr lang="en-US" sz="3100">
                <a:solidFill>
                  <a:srgbClr val="000000"/>
                </a:solidFill>
                <a:latin typeface="Lato"/>
                <a:ea typeface="Lato"/>
                <a:cs typeface="Lato"/>
                <a:sym typeface="Lato"/>
              </a:rPr>
              <a:t>“I am busy”</a:t>
            </a:r>
          </a:p>
        </p:txBody>
      </p:sp>
      <p:sp>
        <p:nvSpPr>
          <p:cNvPr id="17" name="TextBox 17"/>
          <p:cNvSpPr txBox="1"/>
          <p:nvPr/>
        </p:nvSpPr>
        <p:spPr>
          <a:xfrm>
            <a:off x="5038099" y="2059623"/>
            <a:ext cx="5536963" cy="821055"/>
          </a:xfrm>
          <a:prstGeom prst="rect">
            <a:avLst/>
          </a:prstGeom>
        </p:spPr>
        <p:txBody>
          <a:bodyPr lIns="0" tIns="0" rIns="0" bIns="0" rtlCol="0" anchor="t">
            <a:spAutoFit/>
          </a:bodyPr>
          <a:lstStyle/>
          <a:p>
            <a:pPr algn="l">
              <a:lnSpc>
                <a:spcPts val="6720"/>
              </a:lnSpc>
            </a:pPr>
            <a:r>
              <a:rPr lang="en-US" sz="4800" b="1">
                <a:solidFill>
                  <a:srgbClr val="000000"/>
                </a:solidFill>
                <a:latin typeface="Lato Bold"/>
                <a:ea typeface="Lato Bold"/>
                <a:cs typeface="Lato Bold"/>
                <a:sym typeface="Lato Bold"/>
              </a:rPr>
              <a:t>Response</a:t>
            </a:r>
          </a:p>
        </p:txBody>
      </p:sp>
      <p:sp>
        <p:nvSpPr>
          <p:cNvPr id="18" name="TextBox 18"/>
          <p:cNvSpPr txBox="1"/>
          <p:nvPr/>
        </p:nvSpPr>
        <p:spPr>
          <a:xfrm>
            <a:off x="5038099" y="4126548"/>
            <a:ext cx="5536963" cy="821055"/>
          </a:xfrm>
          <a:prstGeom prst="rect">
            <a:avLst/>
          </a:prstGeom>
        </p:spPr>
        <p:txBody>
          <a:bodyPr lIns="0" tIns="0" rIns="0" bIns="0" rtlCol="0" anchor="t">
            <a:spAutoFit/>
          </a:bodyPr>
          <a:lstStyle/>
          <a:p>
            <a:pPr algn="l">
              <a:lnSpc>
                <a:spcPts val="6720"/>
              </a:lnSpc>
            </a:pPr>
            <a:r>
              <a:rPr lang="en-US" sz="4800" b="1">
                <a:solidFill>
                  <a:srgbClr val="000000"/>
                </a:solidFill>
                <a:latin typeface="Lato Bold"/>
                <a:ea typeface="Lato Bold"/>
                <a:cs typeface="Lato Bold"/>
                <a:sym typeface="Lato Bold"/>
              </a:rPr>
              <a:t>Objection</a:t>
            </a:r>
          </a:p>
        </p:txBody>
      </p:sp>
      <p:sp>
        <p:nvSpPr>
          <p:cNvPr id="19" name="TextBox 19"/>
          <p:cNvSpPr txBox="1"/>
          <p:nvPr/>
        </p:nvSpPr>
        <p:spPr>
          <a:xfrm>
            <a:off x="5038099" y="6766242"/>
            <a:ext cx="12634095" cy="3017520"/>
          </a:xfrm>
          <a:prstGeom prst="rect">
            <a:avLst/>
          </a:prstGeom>
        </p:spPr>
        <p:txBody>
          <a:bodyPr lIns="0" tIns="0" rIns="0" bIns="0" rtlCol="0" anchor="t">
            <a:spAutoFit/>
          </a:bodyPr>
          <a:lstStyle/>
          <a:p>
            <a:pPr algn="l">
              <a:lnSpc>
                <a:spcPts val="3779"/>
              </a:lnSpc>
            </a:pPr>
            <a:r>
              <a:rPr lang="en-US" sz="2700">
                <a:solidFill>
                  <a:srgbClr val="000000"/>
                </a:solidFill>
                <a:latin typeface="Lato"/>
                <a:ea typeface="Lato"/>
                <a:cs typeface="Lato"/>
                <a:sym typeface="Lato"/>
              </a:rPr>
              <a:t>“I understand you may have received some quotes on the higher end from us in the past, but our carrier base has been growing exponentially, allowing us to be much more competitive in terms of price. I’d love to show you what we can do. Can I get you an up-to-date quote on something you’re working on currently?</a:t>
            </a:r>
          </a:p>
          <a:p>
            <a:pPr algn="l">
              <a:lnSpc>
                <a:spcPts val="1350"/>
              </a:lnSpc>
            </a:pPr>
            <a:endParaRPr lang="en-US" sz="2700">
              <a:solidFill>
                <a:srgbClr val="000000"/>
              </a:solidFill>
              <a:latin typeface="Lato"/>
              <a:ea typeface="Lato"/>
              <a:cs typeface="Lato"/>
              <a:sym typeface="Lato"/>
            </a:endParaRPr>
          </a:p>
          <a:p>
            <a:pPr algn="l">
              <a:lnSpc>
                <a:spcPts val="3779"/>
              </a:lnSpc>
            </a:pPr>
            <a:r>
              <a:rPr lang="en-US" sz="2700">
                <a:solidFill>
                  <a:srgbClr val="000000"/>
                </a:solidFill>
                <a:latin typeface="Lato"/>
                <a:ea typeface="Lato"/>
                <a:cs typeface="Lato"/>
                <a:sym typeface="Lato"/>
              </a:rPr>
              <a:t>I would love the opportunity to review the same lanes we quoted in the past to show you just how much better we’ve gotten on pricing.</a:t>
            </a:r>
          </a:p>
        </p:txBody>
      </p:sp>
      <p:sp>
        <p:nvSpPr>
          <p:cNvPr id="20" name="TextBox 20"/>
          <p:cNvSpPr txBox="1"/>
          <p:nvPr/>
        </p:nvSpPr>
        <p:spPr>
          <a:xfrm>
            <a:off x="5038099" y="5109527"/>
            <a:ext cx="7199190" cy="530860"/>
          </a:xfrm>
          <a:prstGeom prst="rect">
            <a:avLst/>
          </a:prstGeom>
        </p:spPr>
        <p:txBody>
          <a:bodyPr lIns="0" tIns="0" rIns="0" bIns="0" rtlCol="0" anchor="t">
            <a:spAutoFit/>
          </a:bodyPr>
          <a:lstStyle/>
          <a:p>
            <a:pPr algn="l">
              <a:lnSpc>
                <a:spcPts val="4340"/>
              </a:lnSpc>
            </a:pPr>
            <a:r>
              <a:rPr lang="en-US" sz="3100">
                <a:solidFill>
                  <a:srgbClr val="000000"/>
                </a:solidFill>
                <a:latin typeface="Lato"/>
                <a:ea typeface="Lato"/>
                <a:cs typeface="Lato"/>
                <a:sym typeface="Lato"/>
              </a:rPr>
              <a:t>“Your rates are too high”</a:t>
            </a:r>
          </a:p>
        </p:txBody>
      </p:sp>
      <p:sp>
        <p:nvSpPr>
          <p:cNvPr id="21" name="TextBox 21"/>
          <p:cNvSpPr txBox="1"/>
          <p:nvPr/>
        </p:nvSpPr>
        <p:spPr>
          <a:xfrm>
            <a:off x="5038099" y="5773737"/>
            <a:ext cx="5536963" cy="821055"/>
          </a:xfrm>
          <a:prstGeom prst="rect">
            <a:avLst/>
          </a:prstGeom>
        </p:spPr>
        <p:txBody>
          <a:bodyPr lIns="0" tIns="0" rIns="0" bIns="0" rtlCol="0" anchor="t">
            <a:spAutoFit/>
          </a:bodyPr>
          <a:lstStyle/>
          <a:p>
            <a:pPr algn="l">
              <a:lnSpc>
                <a:spcPts val="6720"/>
              </a:lnSpc>
            </a:pPr>
            <a:r>
              <a:rPr lang="en-US" sz="4800" b="1">
                <a:solidFill>
                  <a:srgbClr val="000000"/>
                </a:solidFill>
                <a:latin typeface="Lato Bold"/>
                <a:ea typeface="Lato Bold"/>
                <a:cs typeface="Lato Bold"/>
                <a:sym typeface="Lato Bold"/>
              </a:rPr>
              <a:t>Response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sp>
        <p:nvSpPr>
          <p:cNvPr id="3" name="TextBox 3"/>
          <p:cNvSpPr txBox="1"/>
          <p:nvPr/>
        </p:nvSpPr>
        <p:spPr>
          <a:xfrm>
            <a:off x="1028700" y="505071"/>
            <a:ext cx="4109841"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Objection</a:t>
            </a:r>
          </a:p>
        </p:txBody>
      </p:sp>
      <p:sp>
        <p:nvSpPr>
          <p:cNvPr id="4" name="TextBox 4"/>
          <p:cNvSpPr txBox="1"/>
          <p:nvPr/>
        </p:nvSpPr>
        <p:spPr>
          <a:xfrm>
            <a:off x="1028700" y="2914640"/>
            <a:ext cx="16230600" cy="6616065"/>
          </a:xfrm>
          <a:prstGeom prst="rect">
            <a:avLst/>
          </a:prstGeom>
        </p:spPr>
        <p:txBody>
          <a:bodyPr lIns="0" tIns="0" rIns="0" bIns="0" rtlCol="0" anchor="t">
            <a:spAutoFit/>
          </a:bodyPr>
          <a:lstStyle/>
          <a:p>
            <a:pPr algn="l">
              <a:lnSpc>
                <a:spcPts val="3360"/>
              </a:lnSpc>
            </a:pPr>
            <a:r>
              <a:rPr lang="en-US" sz="2400" b="1">
                <a:solidFill>
                  <a:srgbClr val="000000"/>
                </a:solidFill>
                <a:latin typeface="Lato Bold"/>
                <a:ea typeface="Lato Bold"/>
                <a:cs typeface="Lato Bold"/>
                <a:sym typeface="Lato Bold"/>
              </a:rPr>
              <a:t>SCENARIO 1: They contract their freight out to carriers who bid on their lanes to be awarded freight for a period of time.</a:t>
            </a:r>
          </a:p>
          <a:p>
            <a:pPr algn="l">
              <a:lnSpc>
                <a:spcPts val="1200"/>
              </a:lnSpc>
            </a:pPr>
            <a:endParaRPr lang="en-US" sz="2400" b="1">
              <a:solidFill>
                <a:srgbClr val="000000"/>
              </a:solidFill>
              <a:latin typeface="Lato Bold"/>
              <a:ea typeface="Lato Bold"/>
              <a:cs typeface="Lato Bold"/>
              <a:sym typeface="Lato Bold"/>
            </a:endParaRPr>
          </a:p>
          <a:p>
            <a:pPr algn="l">
              <a:lnSpc>
                <a:spcPts val="3360"/>
              </a:lnSpc>
            </a:pPr>
            <a:r>
              <a:rPr lang="en-US" sz="2400">
                <a:solidFill>
                  <a:srgbClr val="000000"/>
                </a:solidFill>
                <a:latin typeface="Lato"/>
                <a:ea typeface="Lato"/>
                <a:cs typeface="Lato"/>
                <a:sym typeface="Lato"/>
              </a:rPr>
              <a:t>RESPONSE: I understand. When during the year do you conduct your bid(s)? Are they annually or more frequent? I would love to participate in the next event, even if it means starting small so that I can prove our value.</a:t>
            </a:r>
          </a:p>
          <a:p>
            <a:pPr algn="l">
              <a:lnSpc>
                <a:spcPts val="1200"/>
              </a:lnSpc>
            </a:pPr>
            <a:endParaRPr lang="en-US" sz="2400">
              <a:solidFill>
                <a:srgbClr val="000000"/>
              </a:solidFill>
              <a:latin typeface="Lato"/>
              <a:ea typeface="Lato"/>
              <a:cs typeface="Lato"/>
              <a:sym typeface="Lato"/>
            </a:endParaRPr>
          </a:p>
          <a:p>
            <a:pPr algn="l">
              <a:lnSpc>
                <a:spcPts val="3360"/>
              </a:lnSpc>
            </a:pPr>
            <a:r>
              <a:rPr lang="en-US" sz="2400">
                <a:solidFill>
                  <a:srgbClr val="000000"/>
                </a:solidFill>
                <a:latin typeface="Lato"/>
                <a:ea typeface="Lato"/>
                <a:cs typeface="Lato"/>
                <a:sym typeface="Lato"/>
              </a:rPr>
              <a:t>Do you audit your current carriers throughout the bid cycle and replace any that aren’t performing well?</a:t>
            </a:r>
          </a:p>
          <a:p>
            <a:pPr algn="l">
              <a:lnSpc>
                <a:spcPts val="1200"/>
              </a:lnSpc>
            </a:pPr>
            <a:endParaRPr lang="en-US" sz="2400">
              <a:solidFill>
                <a:srgbClr val="000000"/>
              </a:solidFill>
              <a:latin typeface="Lato"/>
              <a:ea typeface="Lato"/>
              <a:cs typeface="Lato"/>
              <a:sym typeface="Lato"/>
            </a:endParaRPr>
          </a:p>
          <a:p>
            <a:pPr algn="l">
              <a:lnSpc>
                <a:spcPts val="3360"/>
              </a:lnSpc>
            </a:pPr>
            <a:r>
              <a:rPr lang="en-US" sz="2400">
                <a:solidFill>
                  <a:srgbClr val="000000"/>
                </a:solidFill>
                <a:latin typeface="Lato"/>
                <a:ea typeface="Lato"/>
                <a:cs typeface="Lato"/>
                <a:sym typeface="Lato"/>
              </a:rPr>
              <a:t>I know you mentioned your contracted freight, but are there any spot opportunities I can get involved with and quote while the current contract period is active? That way we can prove our service and pricing by the start of the next bid period.</a:t>
            </a:r>
          </a:p>
          <a:p>
            <a:pPr algn="l">
              <a:lnSpc>
                <a:spcPts val="1200"/>
              </a:lnSpc>
            </a:pPr>
            <a:endParaRPr lang="en-US" sz="2400">
              <a:solidFill>
                <a:srgbClr val="000000"/>
              </a:solidFill>
              <a:latin typeface="Lato"/>
              <a:ea typeface="Lato"/>
              <a:cs typeface="Lato"/>
              <a:sym typeface="Lato"/>
            </a:endParaRPr>
          </a:p>
          <a:p>
            <a:pPr algn="l">
              <a:lnSpc>
                <a:spcPts val="3360"/>
              </a:lnSpc>
            </a:pPr>
            <a:r>
              <a:rPr lang="en-US" sz="2400" b="1">
                <a:solidFill>
                  <a:srgbClr val="000000"/>
                </a:solidFill>
                <a:latin typeface="Lato Bold"/>
                <a:ea typeface="Lato Bold"/>
                <a:cs typeface="Lato Bold"/>
                <a:sym typeface="Lato Bold"/>
              </a:rPr>
              <a:t>SCENARIO 2: They use companies like UberFreight, Ryder, Transportation Insight, etc., to manage their entire suite of transportation needs (often called Managed Trans)</a:t>
            </a:r>
          </a:p>
          <a:p>
            <a:pPr algn="l">
              <a:lnSpc>
                <a:spcPts val="1200"/>
              </a:lnSpc>
            </a:pPr>
            <a:endParaRPr lang="en-US" sz="2400" b="1">
              <a:solidFill>
                <a:srgbClr val="000000"/>
              </a:solidFill>
              <a:latin typeface="Lato Bold"/>
              <a:ea typeface="Lato Bold"/>
              <a:cs typeface="Lato Bold"/>
              <a:sym typeface="Lato Bold"/>
            </a:endParaRPr>
          </a:p>
          <a:p>
            <a:pPr algn="l">
              <a:lnSpc>
                <a:spcPts val="3360"/>
              </a:lnSpc>
            </a:pPr>
            <a:r>
              <a:rPr lang="en-US" sz="2400">
                <a:solidFill>
                  <a:srgbClr val="000000"/>
                </a:solidFill>
                <a:latin typeface="Lato"/>
                <a:ea typeface="Lato"/>
                <a:cs typeface="Lato"/>
                <a:sym typeface="Lato"/>
              </a:rPr>
              <a:t>RESPONSE: That’s great! We are partnered with almost every managed trans company already and a large percentage of our customer base utilizes them. We are very familiar and comfortable with how these operate and have cultivated strong partnerships with them and the customers they service. Who is your contact at (name of managed trans company)? There’s a good chance someone over here might already work with them directly.</a:t>
            </a:r>
          </a:p>
        </p:txBody>
      </p:sp>
      <p:sp>
        <p:nvSpPr>
          <p:cNvPr id="5" name="TextBox 5"/>
          <p:cNvSpPr txBox="1"/>
          <p:nvPr/>
        </p:nvSpPr>
        <p:spPr>
          <a:xfrm>
            <a:off x="1028700" y="1332646"/>
            <a:ext cx="6857967" cy="515061"/>
          </a:xfrm>
          <a:prstGeom prst="rect">
            <a:avLst/>
          </a:prstGeom>
        </p:spPr>
        <p:txBody>
          <a:bodyPr lIns="0" tIns="0" rIns="0" bIns="0" rtlCol="0" anchor="t">
            <a:spAutoFit/>
          </a:bodyPr>
          <a:lstStyle/>
          <a:p>
            <a:pPr algn="l">
              <a:lnSpc>
                <a:spcPts val="4267"/>
              </a:lnSpc>
            </a:pPr>
            <a:r>
              <a:rPr lang="en-US" sz="3048">
                <a:solidFill>
                  <a:srgbClr val="000000"/>
                </a:solidFill>
                <a:latin typeface="Lato"/>
                <a:ea typeface="Lato"/>
                <a:cs typeface="Lato"/>
                <a:sym typeface="Lato"/>
              </a:rPr>
              <a:t>“We are under contract”</a:t>
            </a:r>
          </a:p>
        </p:txBody>
      </p:sp>
      <p:sp>
        <p:nvSpPr>
          <p:cNvPr id="6" name="TextBox 6"/>
          <p:cNvSpPr txBox="1"/>
          <p:nvPr/>
        </p:nvSpPr>
        <p:spPr>
          <a:xfrm>
            <a:off x="1028700" y="1987991"/>
            <a:ext cx="5274525"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Response</a:t>
            </a:r>
          </a:p>
        </p:txBody>
      </p:sp>
      <p:grpSp>
        <p:nvGrpSpPr>
          <p:cNvPr id="7" name="Group 7"/>
          <p:cNvGrpSpPr/>
          <p:nvPr/>
        </p:nvGrpSpPr>
        <p:grpSpPr>
          <a:xfrm>
            <a:off x="17672193" y="0"/>
            <a:ext cx="615807" cy="571315"/>
            <a:chOff x="0" y="0"/>
            <a:chExt cx="162188" cy="150470"/>
          </a:xfrm>
        </p:grpSpPr>
        <p:sp>
          <p:nvSpPr>
            <p:cNvPr id="8" name="Freeform 8"/>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9" name="TextBox 9"/>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0" name="Group 10"/>
          <p:cNvGrpSpPr/>
          <p:nvPr/>
        </p:nvGrpSpPr>
        <p:grpSpPr>
          <a:xfrm>
            <a:off x="17215674" y="571315"/>
            <a:ext cx="456519" cy="457385"/>
            <a:chOff x="0" y="0"/>
            <a:chExt cx="120236" cy="120464"/>
          </a:xfrm>
        </p:grpSpPr>
        <p:sp>
          <p:nvSpPr>
            <p:cNvPr id="11" name="Freeform 11"/>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2" name="TextBox 12"/>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sp>
        <p:nvSpPr>
          <p:cNvPr id="3" name="TextBox 3"/>
          <p:cNvSpPr txBox="1"/>
          <p:nvPr/>
        </p:nvSpPr>
        <p:spPr>
          <a:xfrm>
            <a:off x="1028700" y="505071"/>
            <a:ext cx="4109841"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Objection</a:t>
            </a:r>
          </a:p>
        </p:txBody>
      </p:sp>
      <p:sp>
        <p:nvSpPr>
          <p:cNvPr id="4" name="TextBox 4"/>
          <p:cNvSpPr txBox="1"/>
          <p:nvPr/>
        </p:nvSpPr>
        <p:spPr>
          <a:xfrm>
            <a:off x="1028700" y="2895590"/>
            <a:ext cx="10706100" cy="7142981"/>
          </a:xfrm>
          <a:prstGeom prst="rect">
            <a:avLst/>
          </a:prstGeom>
        </p:spPr>
        <p:txBody>
          <a:bodyPr wrap="square" lIns="0" tIns="0" rIns="0" bIns="0" rtlCol="0" anchor="t">
            <a:spAutoFit/>
          </a:bodyPr>
          <a:lstStyle/>
          <a:p>
            <a:pPr algn="l">
              <a:lnSpc>
                <a:spcPts val="4619"/>
              </a:lnSpc>
            </a:pPr>
            <a:r>
              <a:rPr lang="en-US" sz="3299">
                <a:solidFill>
                  <a:srgbClr val="000000"/>
                </a:solidFill>
                <a:latin typeface="Lato"/>
                <a:ea typeface="Lato"/>
                <a:cs typeface="Lato"/>
                <a:sym typeface="Lato"/>
              </a:rPr>
              <a:t>“Is that due to too many carriers in your network currently or is there not enough work to give to your current base?”</a:t>
            </a:r>
          </a:p>
          <a:p>
            <a:pPr algn="l">
              <a:lnSpc>
                <a:spcPts val="1649"/>
              </a:lnSpc>
            </a:pPr>
            <a:endParaRPr lang="en-US" sz="3299">
              <a:solidFill>
                <a:srgbClr val="000000"/>
              </a:solidFill>
              <a:latin typeface="Lato"/>
              <a:ea typeface="Lato"/>
              <a:cs typeface="Lato"/>
              <a:sym typeface="Lato"/>
            </a:endParaRPr>
          </a:p>
          <a:p>
            <a:pPr algn="l">
              <a:lnSpc>
                <a:spcPts val="4619"/>
              </a:lnSpc>
            </a:pPr>
            <a:r>
              <a:rPr lang="en-US" sz="3299">
                <a:solidFill>
                  <a:srgbClr val="000000"/>
                </a:solidFill>
                <a:latin typeface="Lato"/>
                <a:ea typeface="Lato"/>
                <a:cs typeface="Lato"/>
                <a:sym typeface="Lato"/>
              </a:rPr>
              <a:t>“I understand. What does your network look like in terms of number of carriers (asset/broker)? How often/what points of the year do you evaluate your current providers? What kind of service and pricing obligations are your carriers required to maintain to stay in network? I would love the opportunity to at least take a look at some of your lanes to show you where we would come in at and have a chance of being added at some point.”</a:t>
            </a:r>
          </a:p>
          <a:p>
            <a:pPr algn="l">
              <a:lnSpc>
                <a:spcPts val="3500"/>
              </a:lnSpc>
            </a:pPr>
            <a:endParaRPr lang="en-US" sz="3299">
              <a:solidFill>
                <a:srgbClr val="000000"/>
              </a:solidFill>
              <a:latin typeface="Lato"/>
              <a:ea typeface="Lato"/>
              <a:cs typeface="Lato"/>
              <a:sym typeface="Lato"/>
            </a:endParaRPr>
          </a:p>
        </p:txBody>
      </p:sp>
      <p:sp>
        <p:nvSpPr>
          <p:cNvPr id="5" name="TextBox 5"/>
          <p:cNvSpPr txBox="1"/>
          <p:nvPr/>
        </p:nvSpPr>
        <p:spPr>
          <a:xfrm>
            <a:off x="1028700" y="1323121"/>
            <a:ext cx="6857967" cy="555667"/>
          </a:xfrm>
          <a:prstGeom prst="rect">
            <a:avLst/>
          </a:prstGeom>
        </p:spPr>
        <p:txBody>
          <a:bodyPr lIns="0" tIns="0" rIns="0" bIns="0" rtlCol="0" anchor="t">
            <a:spAutoFit/>
          </a:bodyPr>
          <a:lstStyle/>
          <a:p>
            <a:pPr algn="l">
              <a:lnSpc>
                <a:spcPts val="4547"/>
              </a:lnSpc>
            </a:pPr>
            <a:r>
              <a:rPr lang="en-US" sz="3248">
                <a:solidFill>
                  <a:srgbClr val="000000"/>
                </a:solidFill>
                <a:latin typeface="Lato"/>
                <a:ea typeface="Lato"/>
                <a:cs typeface="Lato"/>
                <a:sym typeface="Lato"/>
              </a:rPr>
              <a:t>“Not onboarding new carriers”</a:t>
            </a:r>
          </a:p>
        </p:txBody>
      </p:sp>
      <p:sp>
        <p:nvSpPr>
          <p:cNvPr id="6" name="TextBox 6"/>
          <p:cNvSpPr txBox="1"/>
          <p:nvPr/>
        </p:nvSpPr>
        <p:spPr>
          <a:xfrm>
            <a:off x="1028700" y="1987991"/>
            <a:ext cx="5274525"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Response</a:t>
            </a:r>
          </a:p>
        </p:txBody>
      </p:sp>
      <p:grpSp>
        <p:nvGrpSpPr>
          <p:cNvPr id="7" name="Group 7"/>
          <p:cNvGrpSpPr/>
          <p:nvPr/>
        </p:nvGrpSpPr>
        <p:grpSpPr>
          <a:xfrm>
            <a:off x="13220905" y="0"/>
            <a:ext cx="5067095" cy="10287000"/>
            <a:chOff x="0" y="0"/>
            <a:chExt cx="1334544" cy="2709333"/>
          </a:xfrm>
        </p:grpSpPr>
        <p:sp>
          <p:nvSpPr>
            <p:cNvPr id="8" name="Freeform 8"/>
            <p:cNvSpPr/>
            <p:nvPr/>
          </p:nvSpPr>
          <p:spPr>
            <a:xfrm>
              <a:off x="0" y="0"/>
              <a:ext cx="1334544" cy="2709333"/>
            </a:xfrm>
            <a:custGeom>
              <a:avLst/>
              <a:gdLst/>
              <a:ahLst/>
              <a:cxnLst/>
              <a:rect l="l" t="t" r="r" b="b"/>
              <a:pathLst>
                <a:path w="1334544" h="2709333">
                  <a:moveTo>
                    <a:pt x="0" y="0"/>
                  </a:moveTo>
                  <a:lnTo>
                    <a:pt x="1334544" y="0"/>
                  </a:lnTo>
                  <a:lnTo>
                    <a:pt x="1334544" y="2709333"/>
                  </a:lnTo>
                  <a:lnTo>
                    <a:pt x="0" y="2709333"/>
                  </a:lnTo>
                  <a:close/>
                </a:path>
              </a:pathLst>
            </a:custGeom>
            <a:solidFill>
              <a:srgbClr val="0F1517"/>
            </a:solidFill>
          </p:spPr>
          <p:txBody>
            <a:bodyPr/>
            <a:lstStyle/>
            <a:p>
              <a:endParaRPr lang="en-US"/>
            </a:p>
          </p:txBody>
        </p:sp>
        <p:sp>
          <p:nvSpPr>
            <p:cNvPr id="9" name="TextBox 9"/>
            <p:cNvSpPr txBox="1"/>
            <p:nvPr/>
          </p:nvSpPr>
          <p:spPr>
            <a:xfrm>
              <a:off x="0" y="-38100"/>
              <a:ext cx="1334544" cy="274743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220905" y="0"/>
            <a:ext cx="5067095" cy="10287000"/>
          </a:xfrm>
          <a:custGeom>
            <a:avLst/>
            <a:gdLst/>
            <a:ahLst/>
            <a:cxnLst/>
            <a:rect l="l" t="t" r="r" b="b"/>
            <a:pathLst>
              <a:path w="5067095" h="10287000">
                <a:moveTo>
                  <a:pt x="0" y="0"/>
                </a:moveTo>
                <a:lnTo>
                  <a:pt x="5067095" y="0"/>
                </a:lnTo>
                <a:lnTo>
                  <a:pt x="5067095" y="10287000"/>
                </a:lnTo>
                <a:lnTo>
                  <a:pt x="0" y="10287000"/>
                </a:lnTo>
                <a:lnTo>
                  <a:pt x="0" y="0"/>
                </a:lnTo>
                <a:close/>
              </a:path>
            </a:pathLst>
          </a:custGeom>
          <a:blipFill>
            <a:blip r:embed="rId3">
              <a:alphaModFix amt="61000"/>
            </a:blip>
            <a:stretch>
              <a:fillRect l="-106466" r="-106466"/>
            </a:stretch>
          </a:blipFill>
        </p:spPr>
        <p:txBody>
          <a:bodyPr/>
          <a:lstStyle/>
          <a:p>
            <a:endParaRPr lang="en-US"/>
          </a:p>
        </p:txBody>
      </p:sp>
      <p:sp>
        <p:nvSpPr>
          <p:cNvPr id="11" name="AutoShape 11"/>
          <p:cNvSpPr/>
          <p:nvPr/>
        </p:nvSpPr>
        <p:spPr>
          <a:xfrm>
            <a:off x="13220905" y="0"/>
            <a:ext cx="0" cy="10287000"/>
          </a:xfrm>
          <a:prstGeom prst="line">
            <a:avLst/>
          </a:prstGeom>
          <a:ln w="209550" cap="flat">
            <a:solidFill>
              <a:srgbClr val="D9E027"/>
            </a:solidFill>
            <a:prstDash val="solid"/>
            <a:headEnd type="none" w="sm" len="sm"/>
            <a:tailEnd type="none" w="sm" len="sm"/>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5000"/>
            </a:blip>
            <a:stretch>
              <a:fillRect/>
            </a:stretch>
          </a:blipFill>
        </p:spPr>
        <p:txBody>
          <a:bodyPr/>
          <a:lstStyle/>
          <a:p>
            <a:endParaRPr lang="en-US"/>
          </a:p>
        </p:txBody>
      </p:sp>
      <p:sp>
        <p:nvSpPr>
          <p:cNvPr id="3" name="TextBox 3"/>
          <p:cNvSpPr txBox="1"/>
          <p:nvPr/>
        </p:nvSpPr>
        <p:spPr>
          <a:xfrm>
            <a:off x="1028700" y="505071"/>
            <a:ext cx="4109841"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Objection</a:t>
            </a:r>
          </a:p>
        </p:txBody>
      </p:sp>
      <p:sp>
        <p:nvSpPr>
          <p:cNvPr id="4" name="TextBox 4"/>
          <p:cNvSpPr txBox="1"/>
          <p:nvPr/>
        </p:nvSpPr>
        <p:spPr>
          <a:xfrm>
            <a:off x="1028700" y="4140200"/>
            <a:ext cx="16230600" cy="5118100"/>
          </a:xfrm>
          <a:prstGeom prst="rect">
            <a:avLst/>
          </a:prstGeom>
        </p:spPr>
        <p:txBody>
          <a:bodyPr lIns="0" tIns="0" rIns="0" bIns="0" rtlCol="0" anchor="t">
            <a:spAutoFit/>
          </a:bodyPr>
          <a:lstStyle/>
          <a:p>
            <a:pPr algn="l">
              <a:lnSpc>
                <a:spcPts val="3500"/>
              </a:lnSpc>
            </a:pPr>
            <a:r>
              <a:rPr lang="en-US" sz="2500" b="1">
                <a:solidFill>
                  <a:srgbClr val="000000"/>
                </a:solidFill>
                <a:latin typeface="Lato Bold"/>
                <a:ea typeface="Lato Bold"/>
                <a:cs typeface="Lato Bold"/>
                <a:sym typeface="Lato Bold"/>
              </a:rPr>
              <a:t>1. We’ve had bad experiences in the past</a:t>
            </a:r>
          </a:p>
          <a:p>
            <a:pPr algn="l">
              <a:lnSpc>
                <a:spcPts val="1250"/>
              </a:lnSpc>
            </a:pPr>
            <a:endParaRPr lang="en-US" sz="2500" b="1">
              <a:solidFill>
                <a:srgbClr val="000000"/>
              </a:solidFill>
              <a:latin typeface="Lato Bold"/>
              <a:ea typeface="Lato Bold"/>
              <a:cs typeface="Lato Bold"/>
              <a:sym typeface="Lato Bold"/>
            </a:endParaRPr>
          </a:p>
          <a:p>
            <a:pPr algn="l">
              <a:lnSpc>
                <a:spcPts val="3500"/>
              </a:lnSpc>
            </a:pPr>
            <a:r>
              <a:rPr lang="en-US" sz="2500">
                <a:solidFill>
                  <a:srgbClr val="000000"/>
                </a:solidFill>
                <a:latin typeface="Lato"/>
                <a:ea typeface="Lato"/>
                <a:cs typeface="Lato"/>
                <a:sym typeface="Lato"/>
              </a:rPr>
              <a:t>a. RESPONSE: I understand that and I’m sure you know brokerages operate differently and you need a direct point of contact you can trust. With me, you aren’t just another transaction. I’m looking to build a partnership like I have with all my clients over the years. You aren’t just working with Beemac, who has a stellar reputation, but you are working with me. I would love to demonstrate what that partnership looks like and prove myself to you.</a:t>
            </a:r>
          </a:p>
          <a:p>
            <a:pPr algn="l">
              <a:lnSpc>
                <a:spcPts val="3500"/>
              </a:lnSpc>
            </a:pPr>
            <a:endParaRPr lang="en-US" sz="2500">
              <a:solidFill>
                <a:srgbClr val="000000"/>
              </a:solidFill>
              <a:latin typeface="Lato"/>
              <a:ea typeface="Lato"/>
              <a:cs typeface="Lato"/>
              <a:sym typeface="Lato"/>
            </a:endParaRPr>
          </a:p>
          <a:p>
            <a:pPr algn="l">
              <a:lnSpc>
                <a:spcPts val="3500"/>
              </a:lnSpc>
            </a:pPr>
            <a:r>
              <a:rPr lang="en-US" sz="2500" b="1">
                <a:solidFill>
                  <a:srgbClr val="000000"/>
                </a:solidFill>
                <a:latin typeface="Lato Bold"/>
                <a:ea typeface="Lato Bold"/>
                <a:cs typeface="Lato Bold"/>
                <a:sym typeface="Lato Bold"/>
              </a:rPr>
              <a:t>2. We've always done it ourselves/don't need a broker</a:t>
            </a:r>
          </a:p>
          <a:p>
            <a:pPr algn="l">
              <a:lnSpc>
                <a:spcPts val="1250"/>
              </a:lnSpc>
            </a:pPr>
            <a:endParaRPr lang="en-US" sz="2500" b="1">
              <a:solidFill>
                <a:srgbClr val="000000"/>
              </a:solidFill>
              <a:latin typeface="Lato Bold"/>
              <a:ea typeface="Lato Bold"/>
              <a:cs typeface="Lato Bold"/>
              <a:sym typeface="Lato Bold"/>
            </a:endParaRPr>
          </a:p>
          <a:p>
            <a:pPr algn="l">
              <a:lnSpc>
                <a:spcPts val="3500"/>
              </a:lnSpc>
            </a:pPr>
            <a:r>
              <a:rPr lang="en-US" sz="2500">
                <a:solidFill>
                  <a:srgbClr val="000000"/>
                </a:solidFill>
                <a:latin typeface="Lato"/>
                <a:ea typeface="Lato"/>
                <a:cs typeface="Lato"/>
                <a:sym typeface="Lato"/>
              </a:rPr>
              <a:t>a. RESPONSE: It's understandable that you have managed successfully in the past. However, consider myself and Beemac as a specialist who dedicates time and expertise to navigating the current market. This can free up time and potentially lead to better outcomes by ensuring a wider reach and streamlining the entire process.</a:t>
            </a:r>
          </a:p>
          <a:p>
            <a:pPr algn="l">
              <a:lnSpc>
                <a:spcPts val="3500"/>
              </a:lnSpc>
            </a:pPr>
            <a:endParaRPr lang="en-US" sz="2500">
              <a:solidFill>
                <a:srgbClr val="000000"/>
              </a:solidFill>
              <a:latin typeface="Lato"/>
              <a:ea typeface="Lato"/>
              <a:cs typeface="Lato"/>
              <a:sym typeface="Lato"/>
            </a:endParaRPr>
          </a:p>
        </p:txBody>
      </p:sp>
      <p:sp>
        <p:nvSpPr>
          <p:cNvPr id="5" name="TextBox 5"/>
          <p:cNvSpPr txBox="1"/>
          <p:nvPr/>
        </p:nvSpPr>
        <p:spPr>
          <a:xfrm>
            <a:off x="1028700" y="1332646"/>
            <a:ext cx="6857967" cy="515061"/>
          </a:xfrm>
          <a:prstGeom prst="rect">
            <a:avLst/>
          </a:prstGeom>
        </p:spPr>
        <p:txBody>
          <a:bodyPr lIns="0" tIns="0" rIns="0" bIns="0" rtlCol="0" anchor="t">
            <a:spAutoFit/>
          </a:bodyPr>
          <a:lstStyle/>
          <a:p>
            <a:pPr algn="l">
              <a:lnSpc>
                <a:spcPts val="4267"/>
              </a:lnSpc>
            </a:pPr>
            <a:r>
              <a:rPr lang="en-US" sz="3048">
                <a:solidFill>
                  <a:srgbClr val="000000"/>
                </a:solidFill>
                <a:latin typeface="Lato"/>
                <a:ea typeface="Lato"/>
                <a:cs typeface="Lato"/>
                <a:sym typeface="Lato"/>
              </a:rPr>
              <a:t>“We don’t us brokers”</a:t>
            </a:r>
          </a:p>
        </p:txBody>
      </p:sp>
      <p:sp>
        <p:nvSpPr>
          <p:cNvPr id="6" name="TextBox 6"/>
          <p:cNvSpPr txBox="1"/>
          <p:nvPr/>
        </p:nvSpPr>
        <p:spPr>
          <a:xfrm>
            <a:off x="1028700" y="3013732"/>
            <a:ext cx="5274525" cy="745673"/>
          </a:xfrm>
          <a:prstGeom prst="rect">
            <a:avLst/>
          </a:prstGeom>
        </p:spPr>
        <p:txBody>
          <a:bodyPr lIns="0" tIns="0" rIns="0" bIns="0" rtlCol="0" anchor="t">
            <a:spAutoFit/>
          </a:bodyPr>
          <a:lstStyle/>
          <a:p>
            <a:pPr algn="l">
              <a:lnSpc>
                <a:spcPts val="6134"/>
              </a:lnSpc>
            </a:pPr>
            <a:r>
              <a:rPr lang="en-US" sz="4381" b="1">
                <a:solidFill>
                  <a:srgbClr val="000000"/>
                </a:solidFill>
                <a:latin typeface="Lato Bold"/>
                <a:ea typeface="Lato Bold"/>
                <a:cs typeface="Lato Bold"/>
                <a:sym typeface="Lato Bold"/>
              </a:rPr>
              <a:t>Response 1-2</a:t>
            </a:r>
          </a:p>
        </p:txBody>
      </p:sp>
      <p:grpSp>
        <p:nvGrpSpPr>
          <p:cNvPr id="7" name="Group 7"/>
          <p:cNvGrpSpPr/>
          <p:nvPr/>
        </p:nvGrpSpPr>
        <p:grpSpPr>
          <a:xfrm>
            <a:off x="17672193" y="0"/>
            <a:ext cx="615807" cy="571315"/>
            <a:chOff x="0" y="0"/>
            <a:chExt cx="162188" cy="150470"/>
          </a:xfrm>
        </p:grpSpPr>
        <p:sp>
          <p:nvSpPr>
            <p:cNvPr id="8" name="Freeform 8"/>
            <p:cNvSpPr/>
            <p:nvPr/>
          </p:nvSpPr>
          <p:spPr>
            <a:xfrm>
              <a:off x="0" y="0"/>
              <a:ext cx="162188" cy="150470"/>
            </a:xfrm>
            <a:custGeom>
              <a:avLst/>
              <a:gdLst/>
              <a:ahLst/>
              <a:cxnLst/>
              <a:rect l="l" t="t" r="r" b="b"/>
              <a:pathLst>
                <a:path w="162188" h="150470">
                  <a:moveTo>
                    <a:pt x="0" y="0"/>
                  </a:moveTo>
                  <a:lnTo>
                    <a:pt x="162188" y="0"/>
                  </a:lnTo>
                  <a:lnTo>
                    <a:pt x="162188" y="150470"/>
                  </a:lnTo>
                  <a:lnTo>
                    <a:pt x="0" y="150470"/>
                  </a:lnTo>
                  <a:close/>
                </a:path>
              </a:pathLst>
            </a:custGeom>
            <a:solidFill>
              <a:srgbClr val="D9E027"/>
            </a:solidFill>
          </p:spPr>
          <p:txBody>
            <a:bodyPr/>
            <a:lstStyle/>
            <a:p>
              <a:endParaRPr lang="en-US"/>
            </a:p>
          </p:txBody>
        </p:sp>
        <p:sp>
          <p:nvSpPr>
            <p:cNvPr id="9" name="TextBox 9"/>
            <p:cNvSpPr txBox="1"/>
            <p:nvPr/>
          </p:nvSpPr>
          <p:spPr>
            <a:xfrm>
              <a:off x="0" y="-47625"/>
              <a:ext cx="162188" cy="198095"/>
            </a:xfrm>
            <a:prstGeom prst="rect">
              <a:avLst/>
            </a:prstGeom>
          </p:spPr>
          <p:txBody>
            <a:bodyPr lIns="50800" tIns="50800" rIns="50800" bIns="50800" rtlCol="0" anchor="ctr"/>
            <a:lstStyle/>
            <a:p>
              <a:pPr algn="ctr">
                <a:lnSpc>
                  <a:spcPts val="2800"/>
                </a:lnSpc>
              </a:pPr>
              <a:endParaRPr/>
            </a:p>
          </p:txBody>
        </p:sp>
      </p:grpSp>
      <p:grpSp>
        <p:nvGrpSpPr>
          <p:cNvPr id="10" name="Group 10"/>
          <p:cNvGrpSpPr/>
          <p:nvPr/>
        </p:nvGrpSpPr>
        <p:grpSpPr>
          <a:xfrm>
            <a:off x="17215674" y="571315"/>
            <a:ext cx="456519" cy="457385"/>
            <a:chOff x="0" y="0"/>
            <a:chExt cx="120236" cy="120464"/>
          </a:xfrm>
        </p:grpSpPr>
        <p:sp>
          <p:nvSpPr>
            <p:cNvPr id="11" name="Freeform 11"/>
            <p:cNvSpPr/>
            <p:nvPr/>
          </p:nvSpPr>
          <p:spPr>
            <a:xfrm>
              <a:off x="0" y="0"/>
              <a:ext cx="120236" cy="120464"/>
            </a:xfrm>
            <a:custGeom>
              <a:avLst/>
              <a:gdLst/>
              <a:ahLst/>
              <a:cxnLst/>
              <a:rect l="l" t="t" r="r" b="b"/>
              <a:pathLst>
                <a:path w="120236" h="120464">
                  <a:moveTo>
                    <a:pt x="0" y="0"/>
                  </a:moveTo>
                  <a:lnTo>
                    <a:pt x="120236" y="0"/>
                  </a:lnTo>
                  <a:lnTo>
                    <a:pt x="120236" y="120464"/>
                  </a:lnTo>
                  <a:lnTo>
                    <a:pt x="0" y="120464"/>
                  </a:lnTo>
                  <a:close/>
                </a:path>
              </a:pathLst>
            </a:custGeom>
            <a:solidFill>
              <a:srgbClr val="D9E027"/>
            </a:solidFill>
          </p:spPr>
          <p:txBody>
            <a:bodyPr/>
            <a:lstStyle/>
            <a:p>
              <a:endParaRPr lang="en-US"/>
            </a:p>
          </p:txBody>
        </p:sp>
        <p:sp>
          <p:nvSpPr>
            <p:cNvPr id="12" name="TextBox 12"/>
            <p:cNvSpPr txBox="1"/>
            <p:nvPr/>
          </p:nvSpPr>
          <p:spPr>
            <a:xfrm>
              <a:off x="0" y="-47625"/>
              <a:ext cx="120236" cy="168089"/>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1028700" y="2019557"/>
            <a:ext cx="16186974" cy="860425"/>
          </a:xfrm>
          <a:prstGeom prst="rect">
            <a:avLst/>
          </a:prstGeom>
        </p:spPr>
        <p:txBody>
          <a:bodyPr lIns="0" tIns="0" rIns="0" bIns="0" rtlCol="0" anchor="t">
            <a:spAutoFit/>
          </a:bodyPr>
          <a:lstStyle/>
          <a:p>
            <a:pPr algn="l">
              <a:lnSpc>
                <a:spcPts val="3499"/>
              </a:lnSpc>
              <a:spcBef>
                <a:spcPct val="0"/>
              </a:spcBef>
            </a:pPr>
            <a:r>
              <a:rPr lang="en-US" sz="2499" b="1">
                <a:solidFill>
                  <a:srgbClr val="000000"/>
                </a:solidFill>
                <a:latin typeface="Lato Bold"/>
                <a:ea typeface="Lato Bold"/>
                <a:cs typeface="Lato Bold"/>
                <a:sym typeface="Lato Bold"/>
              </a:rPr>
              <a:t>**NOTE: This might be a personal preference, and not a company policy! Try to pull out specific reasoning from them. Examples below are common. Also find out if they foresee that policy ever changing.**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0B98912378504FA8CE84686DCCE66B" ma:contentTypeVersion="15" ma:contentTypeDescription="Create a new document." ma:contentTypeScope="" ma:versionID="6cd329eb6e4f55dd17e4d924d9b52430">
  <xsd:schema xmlns:xsd="http://www.w3.org/2001/XMLSchema" xmlns:xs="http://www.w3.org/2001/XMLSchema" xmlns:p="http://schemas.microsoft.com/office/2006/metadata/properties" xmlns:ns3="dad27a59-d04d-4974-ba33-c1c7cf4d25a0" xmlns:ns4="f6885ad7-3775-4c47-851d-761b66352611" targetNamespace="http://schemas.microsoft.com/office/2006/metadata/properties" ma:root="true" ma:fieldsID="80f6e1b32db38e92bd3fbd85776e16a8" ns3:_="" ns4:_="">
    <xsd:import namespace="dad27a59-d04d-4974-ba33-c1c7cf4d25a0"/>
    <xsd:import namespace="f6885ad7-3775-4c47-851d-761b66352611"/>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27a59-d04d-4974-ba33-c1c7cf4d25a0"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885ad7-3775-4c47-851d-761b6635261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ad27a59-d04d-4974-ba33-c1c7cf4d25a0" xsi:nil="true"/>
  </documentManagement>
</p:properties>
</file>

<file path=customXml/itemProps1.xml><?xml version="1.0" encoding="utf-8"?>
<ds:datastoreItem xmlns:ds="http://schemas.openxmlformats.org/officeDocument/2006/customXml" ds:itemID="{9B8E7020-A9E0-486F-8C95-87A2293A16B6}">
  <ds:schemaRefs>
    <ds:schemaRef ds:uri="dad27a59-d04d-4974-ba33-c1c7cf4d25a0"/>
    <ds:schemaRef ds:uri="f6885ad7-3775-4c47-851d-761b663526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C035D0-1E30-4891-88BC-DABFBC264984}">
  <ds:schemaRefs>
    <ds:schemaRef ds:uri="http://schemas.microsoft.com/sharepoint/v3/contenttype/forms"/>
  </ds:schemaRefs>
</ds:datastoreItem>
</file>

<file path=customXml/itemProps3.xml><?xml version="1.0" encoding="utf-8"?>
<ds:datastoreItem xmlns:ds="http://schemas.openxmlformats.org/officeDocument/2006/customXml" ds:itemID="{9F5A0968-CF8B-485E-8C00-21C0ECE51B13}">
  <ds:schemaRefs>
    <ds:schemaRef ds:uri="dad27a59-d04d-4974-ba33-c1c7cf4d25a0"/>
    <ds:schemaRef ds:uri="f6885ad7-3775-4c47-851d-761b663526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1515</Words>
  <Application>Microsoft Office PowerPoint</Application>
  <PresentationFormat>Custom</PresentationFormat>
  <Paragraphs>93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Lato Bold</vt:lpstr>
      <vt:lpstr>Calibri</vt:lpstr>
      <vt:lpstr>Lato</vt:lpstr>
      <vt:lpstr>Arial</vt:lpstr>
      <vt:lpstr>Lato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Objections &amp; Responses</dc:title>
  <dc:creator>Brent Greene</dc:creator>
  <cp:lastModifiedBy>Brent Greene</cp:lastModifiedBy>
  <cp:revision>5</cp:revision>
  <dcterms:created xsi:type="dcterms:W3CDTF">2006-08-16T00:00:00Z</dcterms:created>
  <dcterms:modified xsi:type="dcterms:W3CDTF">2025-08-18T19:18:05Z</dcterms:modified>
  <dc:identifier>DAGwEyM3V7w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0x010100380B98912378504FA8CE84686DCCE66B</vt:lpwstr>
  </property>
</Properties>
</file>