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9" r:id="rId2"/>
    <p:sldId id="257" r:id="rId3"/>
    <p:sldId id="258" r:id="rId4"/>
    <p:sldId id="272" r:id="rId5"/>
    <p:sldId id="260" r:id="rId6"/>
    <p:sldId id="261" r:id="rId7"/>
    <p:sldId id="275" r:id="rId8"/>
    <p:sldId id="262" r:id="rId9"/>
    <p:sldId id="263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19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326C1-514D-4BC8-A321-27674155C4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57F0D-A893-4A36-93FC-B840DBD110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Predicts accurate buy and sell rates using</a:t>
          </a:r>
        </a:p>
        <a:p>
          <a:pPr>
            <a:lnSpc>
              <a:spcPct val="100000"/>
            </a:lnSpc>
          </a:pPr>
          <a:r>
            <a:rPr lang="en-US" dirty="0"/>
            <a:t> real-time market data</a:t>
          </a:r>
        </a:p>
      </dgm:t>
    </dgm:pt>
    <dgm:pt modelId="{6D27ACD3-E22B-4B4C-AE72-00616111791B}" type="parTrans" cxnId="{201D3440-91C1-4196-82A4-7E41625CE5DC}">
      <dgm:prSet/>
      <dgm:spPr/>
      <dgm:t>
        <a:bodyPr/>
        <a:lstStyle/>
        <a:p>
          <a:endParaRPr lang="en-US"/>
        </a:p>
      </dgm:t>
    </dgm:pt>
    <dgm:pt modelId="{1678AD24-9A9A-407B-8750-38A986C924EF}" type="sibTrans" cxnId="{201D3440-91C1-4196-82A4-7E41625CE5DC}">
      <dgm:prSet/>
      <dgm:spPr/>
      <dgm:t>
        <a:bodyPr/>
        <a:lstStyle/>
        <a:p>
          <a:endParaRPr lang="en-US"/>
        </a:p>
      </dgm:t>
    </dgm:pt>
    <dgm:pt modelId="{A91E10DF-5E75-4875-8A10-DEA3746A6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Provides confidence scores for pricing decisions</a:t>
          </a:r>
        </a:p>
      </dgm:t>
    </dgm:pt>
    <dgm:pt modelId="{FD141FA3-DB04-4B51-B908-4752A48BE2D5}" type="parTrans" cxnId="{7473B7BF-A882-46B1-B4EC-7DC5CD594731}">
      <dgm:prSet/>
      <dgm:spPr/>
      <dgm:t>
        <a:bodyPr/>
        <a:lstStyle/>
        <a:p>
          <a:endParaRPr lang="en-US"/>
        </a:p>
      </dgm:t>
    </dgm:pt>
    <dgm:pt modelId="{5D418040-2A4F-42EB-A317-635CF08888F0}" type="sibTrans" cxnId="{7473B7BF-A882-46B1-B4EC-7DC5CD594731}">
      <dgm:prSet/>
      <dgm:spPr/>
      <dgm:t>
        <a:bodyPr/>
        <a:lstStyle/>
        <a:p>
          <a:endParaRPr lang="en-US"/>
        </a:p>
      </dgm:t>
    </dgm:pt>
    <dgm:pt modelId="{D344C1F4-2A37-462F-B874-A8DC57E248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Supports faster negotiations with customers and carriers</a:t>
          </a:r>
        </a:p>
      </dgm:t>
    </dgm:pt>
    <dgm:pt modelId="{8DD3A1BB-9860-466B-A72B-749A3B092628}" type="parTrans" cxnId="{2EC1BBF2-093E-46DA-96A2-DF9F4DDB9DFF}">
      <dgm:prSet/>
      <dgm:spPr/>
      <dgm:t>
        <a:bodyPr/>
        <a:lstStyle/>
        <a:p>
          <a:endParaRPr lang="en-US"/>
        </a:p>
      </dgm:t>
    </dgm:pt>
    <dgm:pt modelId="{83FF6DDB-5C81-46A8-9F2E-0CF99206C594}" type="sibTrans" cxnId="{2EC1BBF2-093E-46DA-96A2-DF9F4DDB9DFF}">
      <dgm:prSet/>
      <dgm:spPr/>
      <dgm:t>
        <a:bodyPr/>
        <a:lstStyle/>
        <a:p>
          <a:endParaRPr lang="en-US"/>
        </a:p>
      </dgm:t>
    </dgm:pt>
    <dgm:pt modelId="{19C91A0A-312F-4D52-AFE8-120A8F11A119}" type="pres">
      <dgm:prSet presAssocID="{053326C1-514D-4BC8-A321-27674155C42E}" presName="root" presStyleCnt="0">
        <dgm:presLayoutVars>
          <dgm:dir/>
          <dgm:resizeHandles val="exact"/>
        </dgm:presLayoutVars>
      </dgm:prSet>
      <dgm:spPr/>
    </dgm:pt>
    <dgm:pt modelId="{7A67AA01-6929-4C1A-B067-ADFED42CC6B4}" type="pres">
      <dgm:prSet presAssocID="{C9957F0D-A893-4A36-93FC-B840DBD11041}" presName="compNode" presStyleCnt="0"/>
      <dgm:spPr/>
    </dgm:pt>
    <dgm:pt modelId="{7AF5952F-512D-453A-8E31-68488D436342}" type="pres">
      <dgm:prSet presAssocID="{C9957F0D-A893-4A36-93FC-B840DBD11041}" presName="bgRect" presStyleLbl="bgShp" presStyleIdx="0" presStyleCnt="3"/>
      <dgm:spPr>
        <a:solidFill>
          <a:schemeClr val="bg1">
            <a:lumMod val="85000"/>
          </a:schemeClr>
        </a:solidFill>
        <a:ln>
          <a:solidFill>
            <a:srgbClr val="FFFF00"/>
          </a:solidFill>
        </a:ln>
      </dgm:spPr>
    </dgm:pt>
    <dgm:pt modelId="{E485C129-4F73-4D1D-A9C5-482A0E71F699}" type="pres">
      <dgm:prSet presAssocID="{C9957F0D-A893-4A36-93FC-B840DBD110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6F24248D-E0E7-4B66-AD21-CB2E24AD7653}" type="pres">
      <dgm:prSet presAssocID="{C9957F0D-A893-4A36-93FC-B840DBD11041}" presName="spaceRect" presStyleCnt="0"/>
      <dgm:spPr/>
    </dgm:pt>
    <dgm:pt modelId="{39F9891B-53B1-4DA7-AF03-20F61DA62F46}" type="pres">
      <dgm:prSet presAssocID="{C9957F0D-A893-4A36-93FC-B840DBD11041}" presName="parTx" presStyleLbl="revTx" presStyleIdx="0" presStyleCnt="3">
        <dgm:presLayoutVars>
          <dgm:chMax val="0"/>
          <dgm:chPref val="0"/>
        </dgm:presLayoutVars>
      </dgm:prSet>
      <dgm:spPr/>
    </dgm:pt>
    <dgm:pt modelId="{8EC6C850-348D-49A5-B757-416B9458752E}" type="pres">
      <dgm:prSet presAssocID="{1678AD24-9A9A-407B-8750-38A986C924EF}" presName="sibTrans" presStyleCnt="0"/>
      <dgm:spPr/>
    </dgm:pt>
    <dgm:pt modelId="{FD9F749E-F447-4C6F-8337-01C2C091B294}" type="pres">
      <dgm:prSet presAssocID="{A91E10DF-5E75-4875-8A10-DEA3746A6A9A}" presName="compNode" presStyleCnt="0"/>
      <dgm:spPr/>
    </dgm:pt>
    <dgm:pt modelId="{F8FC920E-E947-40DF-9B0F-78B5E6863408}" type="pres">
      <dgm:prSet presAssocID="{A91E10DF-5E75-4875-8A10-DEA3746A6A9A}" presName="bgRect" presStyleLbl="bgShp" presStyleIdx="1" presStyleCnt="3"/>
      <dgm:spPr>
        <a:solidFill>
          <a:schemeClr val="bg1">
            <a:lumMod val="85000"/>
          </a:schemeClr>
        </a:solidFill>
        <a:ln>
          <a:solidFill>
            <a:srgbClr val="FFFF00"/>
          </a:solidFill>
        </a:ln>
      </dgm:spPr>
    </dgm:pt>
    <dgm:pt modelId="{3E45784F-497A-43B7-89F1-4AE7B1E6A169}" type="pres">
      <dgm:prSet presAssocID="{A91E10DF-5E75-4875-8A10-DEA3746A6A9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86BE3FE-6E66-4713-B85C-97A48B0EAD1D}" type="pres">
      <dgm:prSet presAssocID="{A91E10DF-5E75-4875-8A10-DEA3746A6A9A}" presName="spaceRect" presStyleCnt="0"/>
      <dgm:spPr/>
    </dgm:pt>
    <dgm:pt modelId="{DEA1AEE5-5873-4C27-A4FE-3A36CCEB37A7}" type="pres">
      <dgm:prSet presAssocID="{A91E10DF-5E75-4875-8A10-DEA3746A6A9A}" presName="parTx" presStyleLbl="revTx" presStyleIdx="1" presStyleCnt="3">
        <dgm:presLayoutVars>
          <dgm:chMax val="0"/>
          <dgm:chPref val="0"/>
        </dgm:presLayoutVars>
      </dgm:prSet>
      <dgm:spPr/>
    </dgm:pt>
    <dgm:pt modelId="{8D5BA2E2-47DB-4B07-9867-1FAECDC23BDA}" type="pres">
      <dgm:prSet presAssocID="{5D418040-2A4F-42EB-A317-635CF08888F0}" presName="sibTrans" presStyleCnt="0"/>
      <dgm:spPr/>
    </dgm:pt>
    <dgm:pt modelId="{89B89A57-37E7-4EB1-9ED6-2565B2E11C23}" type="pres">
      <dgm:prSet presAssocID="{D344C1F4-2A37-462F-B874-A8DC57E24836}" presName="compNode" presStyleCnt="0"/>
      <dgm:spPr/>
    </dgm:pt>
    <dgm:pt modelId="{66602DC7-2967-4F8F-83C9-99208BAFFDB1}" type="pres">
      <dgm:prSet presAssocID="{D344C1F4-2A37-462F-B874-A8DC57E24836}" presName="bgRect" presStyleLbl="bgShp" presStyleIdx="2" presStyleCnt="3"/>
      <dgm:spPr>
        <a:solidFill>
          <a:schemeClr val="bg1">
            <a:lumMod val="85000"/>
          </a:schemeClr>
        </a:solidFill>
        <a:ln>
          <a:solidFill>
            <a:srgbClr val="FFFF00"/>
          </a:solidFill>
        </a:ln>
      </dgm:spPr>
    </dgm:pt>
    <dgm:pt modelId="{5D6B229B-2BC3-4754-B633-C788336ED071}" type="pres">
      <dgm:prSet presAssocID="{D344C1F4-2A37-462F-B874-A8DC57E248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976DB3C-CE1F-4A26-A91E-52BE12A5CC16}" type="pres">
      <dgm:prSet presAssocID="{D344C1F4-2A37-462F-B874-A8DC57E24836}" presName="spaceRect" presStyleCnt="0"/>
      <dgm:spPr/>
    </dgm:pt>
    <dgm:pt modelId="{795E8BF1-0859-4D4E-8C65-EDD37FF12385}" type="pres">
      <dgm:prSet presAssocID="{D344C1F4-2A37-462F-B874-A8DC57E2483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585AF06-D49E-4C4D-A042-EE5604499582}" type="presOf" srcId="{053326C1-514D-4BC8-A321-27674155C42E}" destId="{19C91A0A-312F-4D52-AFE8-120A8F11A119}" srcOrd="0" destOrd="0" presId="urn:microsoft.com/office/officeart/2018/2/layout/IconVerticalSolidList"/>
    <dgm:cxn modelId="{201D3440-91C1-4196-82A4-7E41625CE5DC}" srcId="{053326C1-514D-4BC8-A321-27674155C42E}" destId="{C9957F0D-A893-4A36-93FC-B840DBD11041}" srcOrd="0" destOrd="0" parTransId="{6D27ACD3-E22B-4B4C-AE72-00616111791B}" sibTransId="{1678AD24-9A9A-407B-8750-38A986C924EF}"/>
    <dgm:cxn modelId="{7473B7BF-A882-46B1-B4EC-7DC5CD594731}" srcId="{053326C1-514D-4BC8-A321-27674155C42E}" destId="{A91E10DF-5E75-4875-8A10-DEA3746A6A9A}" srcOrd="1" destOrd="0" parTransId="{FD141FA3-DB04-4B51-B908-4752A48BE2D5}" sibTransId="{5D418040-2A4F-42EB-A317-635CF08888F0}"/>
    <dgm:cxn modelId="{E46E8CE1-59D4-49CE-A584-7AEFA3CD0261}" type="presOf" srcId="{A91E10DF-5E75-4875-8A10-DEA3746A6A9A}" destId="{DEA1AEE5-5873-4C27-A4FE-3A36CCEB37A7}" srcOrd="0" destOrd="0" presId="urn:microsoft.com/office/officeart/2018/2/layout/IconVerticalSolidList"/>
    <dgm:cxn modelId="{250BA1E1-5B5F-4E52-A0D0-8B90391D972F}" type="presOf" srcId="{D344C1F4-2A37-462F-B874-A8DC57E24836}" destId="{795E8BF1-0859-4D4E-8C65-EDD37FF12385}" srcOrd="0" destOrd="0" presId="urn:microsoft.com/office/officeart/2018/2/layout/IconVerticalSolidList"/>
    <dgm:cxn modelId="{9F2DE7EB-24B5-4D59-B20D-2A0C69E37585}" type="presOf" srcId="{C9957F0D-A893-4A36-93FC-B840DBD11041}" destId="{39F9891B-53B1-4DA7-AF03-20F61DA62F46}" srcOrd="0" destOrd="0" presId="urn:microsoft.com/office/officeart/2018/2/layout/IconVerticalSolidList"/>
    <dgm:cxn modelId="{2EC1BBF2-093E-46DA-96A2-DF9F4DDB9DFF}" srcId="{053326C1-514D-4BC8-A321-27674155C42E}" destId="{D344C1F4-2A37-462F-B874-A8DC57E24836}" srcOrd="2" destOrd="0" parTransId="{8DD3A1BB-9860-466B-A72B-749A3B092628}" sibTransId="{83FF6DDB-5C81-46A8-9F2E-0CF99206C594}"/>
    <dgm:cxn modelId="{6485ADA4-966D-43F0-9898-80B6296D8F9B}" type="presParOf" srcId="{19C91A0A-312F-4D52-AFE8-120A8F11A119}" destId="{7A67AA01-6929-4C1A-B067-ADFED42CC6B4}" srcOrd="0" destOrd="0" presId="urn:microsoft.com/office/officeart/2018/2/layout/IconVerticalSolidList"/>
    <dgm:cxn modelId="{B3967332-4BA7-41E8-9C9E-9C3C63F814C4}" type="presParOf" srcId="{7A67AA01-6929-4C1A-B067-ADFED42CC6B4}" destId="{7AF5952F-512D-453A-8E31-68488D436342}" srcOrd="0" destOrd="0" presId="urn:microsoft.com/office/officeart/2018/2/layout/IconVerticalSolidList"/>
    <dgm:cxn modelId="{E8F11559-127D-48B8-A18B-A343E7369B0E}" type="presParOf" srcId="{7A67AA01-6929-4C1A-B067-ADFED42CC6B4}" destId="{E485C129-4F73-4D1D-A9C5-482A0E71F699}" srcOrd="1" destOrd="0" presId="urn:microsoft.com/office/officeart/2018/2/layout/IconVerticalSolidList"/>
    <dgm:cxn modelId="{DEFC1261-0FAD-4052-8C36-BC4D15C0D037}" type="presParOf" srcId="{7A67AA01-6929-4C1A-B067-ADFED42CC6B4}" destId="{6F24248D-E0E7-4B66-AD21-CB2E24AD7653}" srcOrd="2" destOrd="0" presId="urn:microsoft.com/office/officeart/2018/2/layout/IconVerticalSolidList"/>
    <dgm:cxn modelId="{C7BBFDDD-CE88-434C-8BD0-C349E88C2A08}" type="presParOf" srcId="{7A67AA01-6929-4C1A-B067-ADFED42CC6B4}" destId="{39F9891B-53B1-4DA7-AF03-20F61DA62F46}" srcOrd="3" destOrd="0" presId="urn:microsoft.com/office/officeart/2018/2/layout/IconVerticalSolidList"/>
    <dgm:cxn modelId="{D8BF8E39-B085-42C8-8C16-70803FCF3326}" type="presParOf" srcId="{19C91A0A-312F-4D52-AFE8-120A8F11A119}" destId="{8EC6C850-348D-49A5-B757-416B9458752E}" srcOrd="1" destOrd="0" presId="urn:microsoft.com/office/officeart/2018/2/layout/IconVerticalSolidList"/>
    <dgm:cxn modelId="{7FD74AF5-B28B-4115-8E71-ACF2427ACAD1}" type="presParOf" srcId="{19C91A0A-312F-4D52-AFE8-120A8F11A119}" destId="{FD9F749E-F447-4C6F-8337-01C2C091B294}" srcOrd="2" destOrd="0" presId="urn:microsoft.com/office/officeart/2018/2/layout/IconVerticalSolidList"/>
    <dgm:cxn modelId="{F6D6263C-45AB-48F3-88A7-BC847C762C60}" type="presParOf" srcId="{FD9F749E-F447-4C6F-8337-01C2C091B294}" destId="{F8FC920E-E947-40DF-9B0F-78B5E6863408}" srcOrd="0" destOrd="0" presId="urn:microsoft.com/office/officeart/2018/2/layout/IconVerticalSolidList"/>
    <dgm:cxn modelId="{A552D8C4-F2B7-4715-9615-AA30ADD4CFB9}" type="presParOf" srcId="{FD9F749E-F447-4C6F-8337-01C2C091B294}" destId="{3E45784F-497A-43B7-89F1-4AE7B1E6A169}" srcOrd="1" destOrd="0" presId="urn:microsoft.com/office/officeart/2018/2/layout/IconVerticalSolidList"/>
    <dgm:cxn modelId="{28D9913A-68CD-4506-BA5A-9D394C2B2359}" type="presParOf" srcId="{FD9F749E-F447-4C6F-8337-01C2C091B294}" destId="{386BE3FE-6E66-4713-B85C-97A48B0EAD1D}" srcOrd="2" destOrd="0" presId="urn:microsoft.com/office/officeart/2018/2/layout/IconVerticalSolidList"/>
    <dgm:cxn modelId="{402070CD-11AB-4F38-B450-20321CE6CC3E}" type="presParOf" srcId="{FD9F749E-F447-4C6F-8337-01C2C091B294}" destId="{DEA1AEE5-5873-4C27-A4FE-3A36CCEB37A7}" srcOrd="3" destOrd="0" presId="urn:microsoft.com/office/officeart/2018/2/layout/IconVerticalSolidList"/>
    <dgm:cxn modelId="{20B0149D-7D00-449D-9067-0898B293F633}" type="presParOf" srcId="{19C91A0A-312F-4D52-AFE8-120A8F11A119}" destId="{8D5BA2E2-47DB-4B07-9867-1FAECDC23BDA}" srcOrd="3" destOrd="0" presId="urn:microsoft.com/office/officeart/2018/2/layout/IconVerticalSolidList"/>
    <dgm:cxn modelId="{CF32294C-C7BB-4DB1-A39A-FB949D0D83CA}" type="presParOf" srcId="{19C91A0A-312F-4D52-AFE8-120A8F11A119}" destId="{89B89A57-37E7-4EB1-9ED6-2565B2E11C23}" srcOrd="4" destOrd="0" presId="urn:microsoft.com/office/officeart/2018/2/layout/IconVerticalSolidList"/>
    <dgm:cxn modelId="{8111EAF7-1CE3-4AC9-BB3D-3861CE8D9A9E}" type="presParOf" srcId="{89B89A57-37E7-4EB1-9ED6-2565B2E11C23}" destId="{66602DC7-2967-4F8F-83C9-99208BAFFDB1}" srcOrd="0" destOrd="0" presId="urn:microsoft.com/office/officeart/2018/2/layout/IconVerticalSolidList"/>
    <dgm:cxn modelId="{B47A8AF5-6C0A-44CE-9D92-DB46CDF76D1B}" type="presParOf" srcId="{89B89A57-37E7-4EB1-9ED6-2565B2E11C23}" destId="{5D6B229B-2BC3-4754-B633-C788336ED071}" srcOrd="1" destOrd="0" presId="urn:microsoft.com/office/officeart/2018/2/layout/IconVerticalSolidList"/>
    <dgm:cxn modelId="{329C94AA-523E-4566-B529-6F7612054AC2}" type="presParOf" srcId="{89B89A57-37E7-4EB1-9ED6-2565B2E11C23}" destId="{6976DB3C-CE1F-4A26-A91E-52BE12A5CC16}" srcOrd="2" destOrd="0" presId="urn:microsoft.com/office/officeart/2018/2/layout/IconVerticalSolidList"/>
    <dgm:cxn modelId="{D3BAEBC0-1FB4-4878-85A2-0AAB06C5DCCF}" type="presParOf" srcId="{89B89A57-37E7-4EB1-9ED6-2565B2E11C23}" destId="{795E8BF1-0859-4D4E-8C65-EDD37FF1238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810B01-FB9F-4B10-A7C8-F48F30EEB7B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C4BDC-162D-4C26-B0C1-E2C5B88F9C17}">
      <dgm:prSet/>
      <dgm:spPr/>
      <dgm:t>
        <a:bodyPr/>
        <a:lstStyle/>
        <a:p>
          <a:r>
            <a:rPr lang="en-US"/>
            <a:t>Confidence score shows reliability of the rate</a:t>
          </a:r>
        </a:p>
      </dgm:t>
    </dgm:pt>
    <dgm:pt modelId="{0E16100C-9729-4046-835E-6B86186156BE}" type="parTrans" cxnId="{99EB8360-344E-4B5D-9A4A-AD4485BFCB0C}">
      <dgm:prSet/>
      <dgm:spPr/>
      <dgm:t>
        <a:bodyPr/>
        <a:lstStyle/>
        <a:p>
          <a:endParaRPr lang="en-US"/>
        </a:p>
      </dgm:t>
    </dgm:pt>
    <dgm:pt modelId="{533D691F-E230-4C27-9730-C65A0CB8AFB3}" type="sibTrans" cxnId="{99EB8360-344E-4B5D-9A4A-AD4485BFCB0C}">
      <dgm:prSet/>
      <dgm:spPr/>
      <dgm:t>
        <a:bodyPr/>
        <a:lstStyle/>
        <a:p>
          <a:endParaRPr lang="en-US"/>
        </a:p>
      </dgm:t>
    </dgm:pt>
    <dgm:pt modelId="{3CA9C655-C2F6-48D6-AF70-6C68AFD5A2E1}">
      <dgm:prSet/>
      <dgm:spPr/>
      <dgm:t>
        <a:bodyPr/>
        <a:lstStyle/>
        <a:p>
          <a:r>
            <a:rPr lang="en-US"/>
            <a:t>Colored dots indicate market conditions</a:t>
          </a:r>
        </a:p>
      </dgm:t>
    </dgm:pt>
    <dgm:pt modelId="{7537AF64-07F3-48F5-B087-AAC3FA649B9A}" type="parTrans" cxnId="{F3C6A9CF-F20B-4E2C-A08D-4E1591C783EF}">
      <dgm:prSet/>
      <dgm:spPr/>
      <dgm:t>
        <a:bodyPr/>
        <a:lstStyle/>
        <a:p>
          <a:endParaRPr lang="en-US"/>
        </a:p>
      </dgm:t>
    </dgm:pt>
    <dgm:pt modelId="{B464B7D9-1F5C-4A75-B311-86245157D58A}" type="sibTrans" cxnId="{F3C6A9CF-F20B-4E2C-A08D-4E1591C783EF}">
      <dgm:prSet/>
      <dgm:spPr/>
      <dgm:t>
        <a:bodyPr/>
        <a:lstStyle/>
        <a:p>
          <a:endParaRPr lang="en-US"/>
        </a:p>
      </dgm:t>
    </dgm:pt>
    <dgm:pt modelId="{EBB56ED1-6C6E-45EE-9A04-9A9071A8D072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Hover over data points for lane details</a:t>
          </a:r>
        </a:p>
      </dgm:t>
    </dgm:pt>
    <dgm:pt modelId="{FDD0612B-4E2C-48B0-82A4-35982616BDD0}" type="parTrans" cxnId="{F48C536D-4A02-419A-B889-B318D21C8F47}">
      <dgm:prSet/>
      <dgm:spPr/>
      <dgm:t>
        <a:bodyPr/>
        <a:lstStyle/>
        <a:p>
          <a:endParaRPr lang="en-US"/>
        </a:p>
      </dgm:t>
    </dgm:pt>
    <dgm:pt modelId="{A07DD0F1-9754-4784-AD48-45E2E5211935}" type="sibTrans" cxnId="{F48C536D-4A02-419A-B889-B318D21C8F47}">
      <dgm:prSet/>
      <dgm:spPr/>
      <dgm:t>
        <a:bodyPr/>
        <a:lstStyle/>
        <a:p>
          <a:endParaRPr lang="en-US"/>
        </a:p>
      </dgm:t>
    </dgm:pt>
    <dgm:pt modelId="{7688233A-99F0-45BC-9E8A-FAC56BFBCFA6}" type="pres">
      <dgm:prSet presAssocID="{4B810B01-FB9F-4B10-A7C8-F48F30EEB7B7}" presName="vert0" presStyleCnt="0">
        <dgm:presLayoutVars>
          <dgm:dir/>
          <dgm:animOne val="branch"/>
          <dgm:animLvl val="lvl"/>
        </dgm:presLayoutVars>
      </dgm:prSet>
      <dgm:spPr/>
    </dgm:pt>
    <dgm:pt modelId="{D2CA30EC-CCD8-41B1-B4BD-61561858268F}" type="pres">
      <dgm:prSet presAssocID="{B0EC4BDC-162D-4C26-B0C1-E2C5B88F9C17}" presName="thickLine" presStyleLbl="alignNode1" presStyleIdx="0" presStyleCnt="3"/>
      <dgm:spPr/>
    </dgm:pt>
    <dgm:pt modelId="{A0DEC381-C090-4306-B862-DDB1AF3055F6}" type="pres">
      <dgm:prSet presAssocID="{B0EC4BDC-162D-4C26-B0C1-E2C5B88F9C17}" presName="horz1" presStyleCnt="0"/>
      <dgm:spPr/>
    </dgm:pt>
    <dgm:pt modelId="{A2FF8D16-B058-4AF6-9BC9-817BBC64E149}" type="pres">
      <dgm:prSet presAssocID="{B0EC4BDC-162D-4C26-B0C1-E2C5B88F9C17}" presName="tx1" presStyleLbl="revTx" presStyleIdx="0" presStyleCnt="3"/>
      <dgm:spPr/>
    </dgm:pt>
    <dgm:pt modelId="{04B3B7BA-549B-44A6-A61F-A9307DB7173F}" type="pres">
      <dgm:prSet presAssocID="{B0EC4BDC-162D-4C26-B0C1-E2C5B88F9C17}" presName="vert1" presStyleCnt="0"/>
      <dgm:spPr/>
    </dgm:pt>
    <dgm:pt modelId="{21BB369E-583F-4192-AFE2-58010B4F2B29}" type="pres">
      <dgm:prSet presAssocID="{3CA9C655-C2F6-48D6-AF70-6C68AFD5A2E1}" presName="thickLine" presStyleLbl="alignNode1" presStyleIdx="1" presStyleCnt="3"/>
      <dgm:spPr>
        <a:ln>
          <a:solidFill>
            <a:srgbClr val="FFFF00"/>
          </a:solidFill>
        </a:ln>
      </dgm:spPr>
    </dgm:pt>
    <dgm:pt modelId="{CA432774-80E7-4D59-9685-F020D947EED9}" type="pres">
      <dgm:prSet presAssocID="{3CA9C655-C2F6-48D6-AF70-6C68AFD5A2E1}" presName="horz1" presStyleCnt="0"/>
      <dgm:spPr/>
    </dgm:pt>
    <dgm:pt modelId="{7B84352A-B774-431C-BB9F-127129A564E6}" type="pres">
      <dgm:prSet presAssocID="{3CA9C655-C2F6-48D6-AF70-6C68AFD5A2E1}" presName="tx1" presStyleLbl="revTx" presStyleIdx="1" presStyleCnt="3"/>
      <dgm:spPr/>
    </dgm:pt>
    <dgm:pt modelId="{758E7C05-D837-40D3-93FE-46132BDF54EF}" type="pres">
      <dgm:prSet presAssocID="{3CA9C655-C2F6-48D6-AF70-6C68AFD5A2E1}" presName="vert1" presStyleCnt="0"/>
      <dgm:spPr/>
    </dgm:pt>
    <dgm:pt modelId="{F2A5C00A-C12B-4DB1-93C5-BA1645E347F6}" type="pres">
      <dgm:prSet presAssocID="{EBB56ED1-6C6E-45EE-9A04-9A9071A8D072}" presName="thickLine" presStyleLbl="alignNode1" presStyleIdx="2" presStyleCnt="3"/>
      <dgm:spPr/>
    </dgm:pt>
    <dgm:pt modelId="{A4ACCC87-1304-4243-A711-70316D12A200}" type="pres">
      <dgm:prSet presAssocID="{EBB56ED1-6C6E-45EE-9A04-9A9071A8D072}" presName="horz1" presStyleCnt="0"/>
      <dgm:spPr/>
    </dgm:pt>
    <dgm:pt modelId="{19C3680D-D11A-4678-8229-60D1E55A857F}" type="pres">
      <dgm:prSet presAssocID="{EBB56ED1-6C6E-45EE-9A04-9A9071A8D072}" presName="tx1" presStyleLbl="revTx" presStyleIdx="2" presStyleCnt="3"/>
      <dgm:spPr/>
    </dgm:pt>
    <dgm:pt modelId="{42124ACA-495D-4553-9C02-713C24902E92}" type="pres">
      <dgm:prSet presAssocID="{EBB56ED1-6C6E-45EE-9A04-9A9071A8D072}" presName="vert1" presStyleCnt="0"/>
      <dgm:spPr/>
    </dgm:pt>
  </dgm:ptLst>
  <dgm:cxnLst>
    <dgm:cxn modelId="{0FCF1B01-558F-451C-90E1-8250EED76362}" type="presOf" srcId="{EBB56ED1-6C6E-45EE-9A04-9A9071A8D072}" destId="{19C3680D-D11A-4678-8229-60D1E55A857F}" srcOrd="0" destOrd="0" presId="urn:microsoft.com/office/officeart/2008/layout/LinedList"/>
    <dgm:cxn modelId="{D4316E07-A44F-4EA3-A302-B7F15E8AE488}" type="presOf" srcId="{B0EC4BDC-162D-4C26-B0C1-E2C5B88F9C17}" destId="{A2FF8D16-B058-4AF6-9BC9-817BBC64E149}" srcOrd="0" destOrd="0" presId="urn:microsoft.com/office/officeart/2008/layout/LinedList"/>
    <dgm:cxn modelId="{99EB8360-344E-4B5D-9A4A-AD4485BFCB0C}" srcId="{4B810B01-FB9F-4B10-A7C8-F48F30EEB7B7}" destId="{B0EC4BDC-162D-4C26-B0C1-E2C5B88F9C17}" srcOrd="0" destOrd="0" parTransId="{0E16100C-9729-4046-835E-6B86186156BE}" sibTransId="{533D691F-E230-4C27-9730-C65A0CB8AFB3}"/>
    <dgm:cxn modelId="{F48C536D-4A02-419A-B889-B318D21C8F47}" srcId="{4B810B01-FB9F-4B10-A7C8-F48F30EEB7B7}" destId="{EBB56ED1-6C6E-45EE-9A04-9A9071A8D072}" srcOrd="2" destOrd="0" parTransId="{FDD0612B-4E2C-48B0-82A4-35982616BDD0}" sibTransId="{A07DD0F1-9754-4784-AD48-45E2E5211935}"/>
    <dgm:cxn modelId="{0777D2A1-3300-482D-A75A-AFC0804E963E}" type="presOf" srcId="{4B810B01-FB9F-4B10-A7C8-F48F30EEB7B7}" destId="{7688233A-99F0-45BC-9E8A-FAC56BFBCFA6}" srcOrd="0" destOrd="0" presId="urn:microsoft.com/office/officeart/2008/layout/LinedList"/>
    <dgm:cxn modelId="{5ECB18C2-26AF-4B2E-87CA-67DB5D998276}" type="presOf" srcId="{3CA9C655-C2F6-48D6-AF70-6C68AFD5A2E1}" destId="{7B84352A-B774-431C-BB9F-127129A564E6}" srcOrd="0" destOrd="0" presId="urn:microsoft.com/office/officeart/2008/layout/LinedList"/>
    <dgm:cxn modelId="{F3C6A9CF-F20B-4E2C-A08D-4E1591C783EF}" srcId="{4B810B01-FB9F-4B10-A7C8-F48F30EEB7B7}" destId="{3CA9C655-C2F6-48D6-AF70-6C68AFD5A2E1}" srcOrd="1" destOrd="0" parTransId="{7537AF64-07F3-48F5-B087-AAC3FA649B9A}" sibTransId="{B464B7D9-1F5C-4A75-B311-86245157D58A}"/>
    <dgm:cxn modelId="{AC1E4FD6-343F-4CEC-AC3D-9145EDCCC19B}" type="presParOf" srcId="{7688233A-99F0-45BC-9E8A-FAC56BFBCFA6}" destId="{D2CA30EC-CCD8-41B1-B4BD-61561858268F}" srcOrd="0" destOrd="0" presId="urn:microsoft.com/office/officeart/2008/layout/LinedList"/>
    <dgm:cxn modelId="{24820DF8-263F-4FA9-B62F-09491026F1D8}" type="presParOf" srcId="{7688233A-99F0-45BC-9E8A-FAC56BFBCFA6}" destId="{A0DEC381-C090-4306-B862-DDB1AF3055F6}" srcOrd="1" destOrd="0" presId="urn:microsoft.com/office/officeart/2008/layout/LinedList"/>
    <dgm:cxn modelId="{66AFC1E6-0171-41A2-BD16-898F06C838AD}" type="presParOf" srcId="{A0DEC381-C090-4306-B862-DDB1AF3055F6}" destId="{A2FF8D16-B058-4AF6-9BC9-817BBC64E149}" srcOrd="0" destOrd="0" presId="urn:microsoft.com/office/officeart/2008/layout/LinedList"/>
    <dgm:cxn modelId="{9E941D15-7E52-499E-99FA-E7BE1103E886}" type="presParOf" srcId="{A0DEC381-C090-4306-B862-DDB1AF3055F6}" destId="{04B3B7BA-549B-44A6-A61F-A9307DB7173F}" srcOrd="1" destOrd="0" presId="urn:microsoft.com/office/officeart/2008/layout/LinedList"/>
    <dgm:cxn modelId="{FF704BC4-3AC4-4CCE-9AEA-E6CC55542696}" type="presParOf" srcId="{7688233A-99F0-45BC-9E8A-FAC56BFBCFA6}" destId="{21BB369E-583F-4192-AFE2-58010B4F2B29}" srcOrd="2" destOrd="0" presId="urn:microsoft.com/office/officeart/2008/layout/LinedList"/>
    <dgm:cxn modelId="{94488F1D-E904-4303-9E2A-4EFC56341FC8}" type="presParOf" srcId="{7688233A-99F0-45BC-9E8A-FAC56BFBCFA6}" destId="{CA432774-80E7-4D59-9685-F020D947EED9}" srcOrd="3" destOrd="0" presId="urn:microsoft.com/office/officeart/2008/layout/LinedList"/>
    <dgm:cxn modelId="{1A306F30-415A-4E04-8439-E9BCA2B9EB24}" type="presParOf" srcId="{CA432774-80E7-4D59-9685-F020D947EED9}" destId="{7B84352A-B774-431C-BB9F-127129A564E6}" srcOrd="0" destOrd="0" presId="urn:microsoft.com/office/officeart/2008/layout/LinedList"/>
    <dgm:cxn modelId="{006B9AAB-1225-49FC-A9D4-46C935EB409A}" type="presParOf" srcId="{CA432774-80E7-4D59-9685-F020D947EED9}" destId="{758E7C05-D837-40D3-93FE-46132BDF54EF}" srcOrd="1" destOrd="0" presId="urn:microsoft.com/office/officeart/2008/layout/LinedList"/>
    <dgm:cxn modelId="{92884605-C544-4D57-8EE8-05F87EEDC329}" type="presParOf" srcId="{7688233A-99F0-45BC-9E8A-FAC56BFBCFA6}" destId="{F2A5C00A-C12B-4DB1-93C5-BA1645E347F6}" srcOrd="4" destOrd="0" presId="urn:microsoft.com/office/officeart/2008/layout/LinedList"/>
    <dgm:cxn modelId="{5FDE4914-8AC7-45B7-88C2-7732FA8AD443}" type="presParOf" srcId="{7688233A-99F0-45BC-9E8A-FAC56BFBCFA6}" destId="{A4ACCC87-1304-4243-A711-70316D12A200}" srcOrd="5" destOrd="0" presId="urn:microsoft.com/office/officeart/2008/layout/LinedList"/>
    <dgm:cxn modelId="{5AE189ED-5074-42FB-870A-BE90EB8C39BD}" type="presParOf" srcId="{A4ACCC87-1304-4243-A711-70316D12A200}" destId="{19C3680D-D11A-4678-8229-60D1E55A857F}" srcOrd="0" destOrd="0" presId="urn:microsoft.com/office/officeart/2008/layout/LinedList"/>
    <dgm:cxn modelId="{3543DEDB-4AF9-4F80-8925-C568959B3997}" type="presParOf" srcId="{A4ACCC87-1304-4243-A711-70316D12A200}" destId="{42124ACA-495D-4553-9C02-713C24902E92}" srcOrd="1" destOrd="0" presId="urn:microsoft.com/office/officeart/2008/layout/LinedList"/>
  </dgm:cxnLst>
  <dgm:bg/>
  <dgm:whole>
    <a:ln>
      <a:solidFill>
        <a:srgbClr val="FFFF0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C8B2A-9695-4EC5-AC17-40144EA839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8704C-63F1-491F-94F1-176FA8D8C2EE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en-US"/>
            <a:t>View lanes moved in the last 30 days</a:t>
          </a:r>
        </a:p>
      </dgm:t>
    </dgm:pt>
    <dgm:pt modelId="{1412C2E2-E6E6-44BC-8876-FFB9F9D10179}" type="parTrans" cxnId="{A2403D09-B052-4008-8760-F1E93D983BAF}">
      <dgm:prSet/>
      <dgm:spPr/>
      <dgm:t>
        <a:bodyPr/>
        <a:lstStyle/>
        <a:p>
          <a:endParaRPr lang="en-US"/>
        </a:p>
      </dgm:t>
    </dgm:pt>
    <dgm:pt modelId="{A3C1946B-296B-4925-BDA7-BE310CAF8013}" type="sibTrans" cxnId="{A2403D09-B052-4008-8760-F1E93D983BAF}">
      <dgm:prSet/>
      <dgm:spPr/>
      <dgm:t>
        <a:bodyPr/>
        <a:lstStyle/>
        <a:p>
          <a:endParaRPr lang="en-US"/>
        </a:p>
      </dgm:t>
    </dgm:pt>
    <dgm:pt modelId="{8FCA2C54-9ED2-4DD6-A178-312AC0961BD0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en-US"/>
            <a:t>See average buy/sell rates and margins</a:t>
          </a:r>
        </a:p>
      </dgm:t>
    </dgm:pt>
    <dgm:pt modelId="{B00562D5-A9AD-4EB7-91CC-450D73FAFA7E}" type="parTrans" cxnId="{9C5FF376-0743-4D91-825E-B0D68591649F}">
      <dgm:prSet/>
      <dgm:spPr/>
      <dgm:t>
        <a:bodyPr/>
        <a:lstStyle/>
        <a:p>
          <a:endParaRPr lang="en-US"/>
        </a:p>
      </dgm:t>
    </dgm:pt>
    <dgm:pt modelId="{602E11E6-2CCE-4E17-8F17-19ED7E687195}" type="sibTrans" cxnId="{9C5FF376-0743-4D91-825E-B0D68591649F}">
      <dgm:prSet/>
      <dgm:spPr/>
      <dgm:t>
        <a:bodyPr/>
        <a:lstStyle/>
        <a:p>
          <a:endParaRPr lang="en-US"/>
        </a:p>
      </dgm:t>
    </dgm:pt>
    <dgm:pt modelId="{9AF5FAEC-620E-4CD4-B904-77BC491CADE6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en-US"/>
            <a:t>Lane Analytics shows average days-to-cover</a:t>
          </a:r>
        </a:p>
      </dgm:t>
    </dgm:pt>
    <dgm:pt modelId="{957545EF-0C65-4946-9DF1-65019D1C608A}" type="parTrans" cxnId="{AB7C3760-052C-403D-9669-99CB97777D39}">
      <dgm:prSet/>
      <dgm:spPr/>
      <dgm:t>
        <a:bodyPr/>
        <a:lstStyle/>
        <a:p>
          <a:endParaRPr lang="en-US"/>
        </a:p>
      </dgm:t>
    </dgm:pt>
    <dgm:pt modelId="{57AA1DD7-F63E-41FD-935E-8BCCB64DC3D7}" type="sibTrans" cxnId="{AB7C3760-052C-403D-9669-99CB97777D39}">
      <dgm:prSet/>
      <dgm:spPr/>
      <dgm:t>
        <a:bodyPr/>
        <a:lstStyle/>
        <a:p>
          <a:endParaRPr lang="en-US"/>
        </a:p>
      </dgm:t>
    </dgm:pt>
    <dgm:pt modelId="{91EBCC61-8D74-46AB-8406-02F98AA33485}">
      <dgm:prSet/>
      <dgm:spPr>
        <a:ln>
          <a:solidFill>
            <a:srgbClr val="FFFF00"/>
          </a:solidFill>
        </a:ln>
      </dgm:spPr>
      <dgm:t>
        <a:bodyPr/>
        <a:lstStyle/>
        <a:p>
          <a:r>
            <a:rPr lang="en-US" dirty="0"/>
            <a:t>Click on the dot to expand the information on a specific load.</a:t>
          </a:r>
        </a:p>
      </dgm:t>
    </dgm:pt>
    <dgm:pt modelId="{064EB1CC-387F-4AE1-8C7E-B30697E01D37}" type="parTrans" cxnId="{9C7A65B6-551F-42B7-9475-C49E0C1EBD8C}">
      <dgm:prSet/>
      <dgm:spPr/>
      <dgm:t>
        <a:bodyPr/>
        <a:lstStyle/>
        <a:p>
          <a:endParaRPr lang="en-US"/>
        </a:p>
      </dgm:t>
    </dgm:pt>
    <dgm:pt modelId="{A5DA3A93-B221-4C98-9410-67CF70CB2731}" type="sibTrans" cxnId="{9C7A65B6-551F-42B7-9475-C49E0C1EBD8C}">
      <dgm:prSet/>
      <dgm:spPr/>
      <dgm:t>
        <a:bodyPr/>
        <a:lstStyle/>
        <a:p>
          <a:endParaRPr lang="en-US"/>
        </a:p>
      </dgm:t>
    </dgm:pt>
    <dgm:pt modelId="{05F852E0-70B0-42C7-9D9C-A9504103098B}" type="pres">
      <dgm:prSet presAssocID="{F02C8B2A-9695-4EC5-AC17-40144EA839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BDCB82-EA15-4C5E-8A74-B6272E5B7BB5}" type="pres">
      <dgm:prSet presAssocID="{2488704C-63F1-491F-94F1-176FA8D8C2EE}" presName="hierRoot1" presStyleCnt="0"/>
      <dgm:spPr/>
    </dgm:pt>
    <dgm:pt modelId="{9C8D2CB9-A1F9-4DC2-A176-8CFB45387EA3}" type="pres">
      <dgm:prSet presAssocID="{2488704C-63F1-491F-94F1-176FA8D8C2EE}" presName="composite" presStyleCnt="0"/>
      <dgm:spPr/>
    </dgm:pt>
    <dgm:pt modelId="{3EE17FFC-957B-4CCE-9DA9-8FA2A18699B4}" type="pres">
      <dgm:prSet presAssocID="{2488704C-63F1-491F-94F1-176FA8D8C2EE}" presName="background" presStyleLbl="node0" presStyleIdx="0" presStyleCnt="4"/>
      <dgm:spPr>
        <a:solidFill>
          <a:schemeClr val="tx1">
            <a:lumMod val="50000"/>
            <a:lumOff val="50000"/>
          </a:schemeClr>
        </a:solidFill>
      </dgm:spPr>
    </dgm:pt>
    <dgm:pt modelId="{1A6711C9-2620-40C6-9894-C7BBDC9EEF5E}" type="pres">
      <dgm:prSet presAssocID="{2488704C-63F1-491F-94F1-176FA8D8C2EE}" presName="text" presStyleLbl="fgAcc0" presStyleIdx="0" presStyleCnt="4">
        <dgm:presLayoutVars>
          <dgm:chPref val="3"/>
        </dgm:presLayoutVars>
      </dgm:prSet>
      <dgm:spPr/>
    </dgm:pt>
    <dgm:pt modelId="{EDD381D3-DDBE-436D-AD3F-AC4ECB57036A}" type="pres">
      <dgm:prSet presAssocID="{2488704C-63F1-491F-94F1-176FA8D8C2EE}" presName="hierChild2" presStyleCnt="0"/>
      <dgm:spPr/>
    </dgm:pt>
    <dgm:pt modelId="{740C0999-08BA-4CC5-A923-DFE2E2B93BCA}" type="pres">
      <dgm:prSet presAssocID="{8FCA2C54-9ED2-4DD6-A178-312AC0961BD0}" presName="hierRoot1" presStyleCnt="0"/>
      <dgm:spPr/>
    </dgm:pt>
    <dgm:pt modelId="{B876743B-2316-49D7-A6D4-F998F2682D12}" type="pres">
      <dgm:prSet presAssocID="{8FCA2C54-9ED2-4DD6-A178-312AC0961BD0}" presName="composite" presStyleCnt="0"/>
      <dgm:spPr/>
    </dgm:pt>
    <dgm:pt modelId="{8BA15048-4C42-42A8-989D-E153A3BDF3D7}" type="pres">
      <dgm:prSet presAssocID="{8FCA2C54-9ED2-4DD6-A178-312AC0961BD0}" presName="background" presStyleLbl="node0" presStyleIdx="1" presStyleCnt="4"/>
      <dgm:spPr>
        <a:solidFill>
          <a:schemeClr val="tx1">
            <a:lumMod val="50000"/>
            <a:lumOff val="50000"/>
          </a:schemeClr>
        </a:solidFill>
      </dgm:spPr>
    </dgm:pt>
    <dgm:pt modelId="{FF38F7A2-D448-4E9E-AAA8-72293A3458A4}" type="pres">
      <dgm:prSet presAssocID="{8FCA2C54-9ED2-4DD6-A178-312AC0961BD0}" presName="text" presStyleLbl="fgAcc0" presStyleIdx="1" presStyleCnt="4">
        <dgm:presLayoutVars>
          <dgm:chPref val="3"/>
        </dgm:presLayoutVars>
      </dgm:prSet>
      <dgm:spPr/>
    </dgm:pt>
    <dgm:pt modelId="{63B3F224-BFB5-4E06-8CF5-7843F0F02734}" type="pres">
      <dgm:prSet presAssocID="{8FCA2C54-9ED2-4DD6-A178-312AC0961BD0}" presName="hierChild2" presStyleCnt="0"/>
      <dgm:spPr/>
    </dgm:pt>
    <dgm:pt modelId="{1EA96A54-5819-4096-B818-E7E3EE5A8532}" type="pres">
      <dgm:prSet presAssocID="{9AF5FAEC-620E-4CD4-B904-77BC491CADE6}" presName="hierRoot1" presStyleCnt="0"/>
      <dgm:spPr/>
    </dgm:pt>
    <dgm:pt modelId="{344BD8D7-B6F7-49E5-B948-10F24E4097A6}" type="pres">
      <dgm:prSet presAssocID="{9AF5FAEC-620E-4CD4-B904-77BC491CADE6}" presName="composite" presStyleCnt="0"/>
      <dgm:spPr/>
    </dgm:pt>
    <dgm:pt modelId="{7EEE97B8-1DA0-4779-936D-9081B4E89343}" type="pres">
      <dgm:prSet presAssocID="{9AF5FAEC-620E-4CD4-B904-77BC491CADE6}" presName="background" presStyleLbl="node0" presStyleIdx="2" presStyleCnt="4"/>
      <dgm:spPr>
        <a:solidFill>
          <a:schemeClr val="tx1">
            <a:lumMod val="50000"/>
            <a:lumOff val="50000"/>
          </a:schemeClr>
        </a:solidFill>
      </dgm:spPr>
    </dgm:pt>
    <dgm:pt modelId="{41810842-E771-42CE-A303-86CAC5512B9D}" type="pres">
      <dgm:prSet presAssocID="{9AF5FAEC-620E-4CD4-B904-77BC491CADE6}" presName="text" presStyleLbl="fgAcc0" presStyleIdx="2" presStyleCnt="4">
        <dgm:presLayoutVars>
          <dgm:chPref val="3"/>
        </dgm:presLayoutVars>
      </dgm:prSet>
      <dgm:spPr/>
    </dgm:pt>
    <dgm:pt modelId="{E5500E19-CF59-4F6E-8CD1-163E935F25A4}" type="pres">
      <dgm:prSet presAssocID="{9AF5FAEC-620E-4CD4-B904-77BC491CADE6}" presName="hierChild2" presStyleCnt="0"/>
      <dgm:spPr/>
    </dgm:pt>
    <dgm:pt modelId="{280836D6-BB37-4049-A55D-0FA7DEE2432E}" type="pres">
      <dgm:prSet presAssocID="{91EBCC61-8D74-46AB-8406-02F98AA33485}" presName="hierRoot1" presStyleCnt="0"/>
      <dgm:spPr/>
    </dgm:pt>
    <dgm:pt modelId="{E82FA74E-6182-4BE2-8A36-BA1477300CF0}" type="pres">
      <dgm:prSet presAssocID="{91EBCC61-8D74-46AB-8406-02F98AA33485}" presName="composite" presStyleCnt="0"/>
      <dgm:spPr/>
    </dgm:pt>
    <dgm:pt modelId="{028369AB-2A3B-4784-872A-69D4709D250A}" type="pres">
      <dgm:prSet presAssocID="{91EBCC61-8D74-46AB-8406-02F98AA33485}" presName="background" presStyleLbl="node0" presStyleIdx="3" presStyleCnt="4"/>
      <dgm:spPr>
        <a:solidFill>
          <a:schemeClr val="tx1">
            <a:lumMod val="50000"/>
            <a:lumOff val="50000"/>
          </a:schemeClr>
        </a:solidFill>
      </dgm:spPr>
    </dgm:pt>
    <dgm:pt modelId="{4D92027D-BC3F-4ABE-8313-3BE199A95BE6}" type="pres">
      <dgm:prSet presAssocID="{91EBCC61-8D74-46AB-8406-02F98AA33485}" presName="text" presStyleLbl="fgAcc0" presStyleIdx="3" presStyleCnt="4">
        <dgm:presLayoutVars>
          <dgm:chPref val="3"/>
        </dgm:presLayoutVars>
      </dgm:prSet>
      <dgm:spPr/>
    </dgm:pt>
    <dgm:pt modelId="{75A81779-2D21-47B6-BBBB-A36DB956F541}" type="pres">
      <dgm:prSet presAssocID="{91EBCC61-8D74-46AB-8406-02F98AA33485}" presName="hierChild2" presStyleCnt="0"/>
      <dgm:spPr/>
    </dgm:pt>
  </dgm:ptLst>
  <dgm:cxnLst>
    <dgm:cxn modelId="{A2403D09-B052-4008-8760-F1E93D983BAF}" srcId="{F02C8B2A-9695-4EC5-AC17-40144EA8399E}" destId="{2488704C-63F1-491F-94F1-176FA8D8C2EE}" srcOrd="0" destOrd="0" parTransId="{1412C2E2-E6E6-44BC-8876-FFB9F9D10179}" sibTransId="{A3C1946B-296B-4925-BDA7-BE310CAF8013}"/>
    <dgm:cxn modelId="{A54E3436-6E23-4248-986B-4865FA0FEE2B}" type="presOf" srcId="{8FCA2C54-9ED2-4DD6-A178-312AC0961BD0}" destId="{FF38F7A2-D448-4E9E-AAA8-72293A3458A4}" srcOrd="0" destOrd="0" presId="urn:microsoft.com/office/officeart/2005/8/layout/hierarchy1"/>
    <dgm:cxn modelId="{AB7C3760-052C-403D-9669-99CB97777D39}" srcId="{F02C8B2A-9695-4EC5-AC17-40144EA8399E}" destId="{9AF5FAEC-620E-4CD4-B904-77BC491CADE6}" srcOrd="2" destOrd="0" parTransId="{957545EF-0C65-4946-9DF1-65019D1C608A}" sibTransId="{57AA1DD7-F63E-41FD-935E-8BCCB64DC3D7}"/>
    <dgm:cxn modelId="{9F5B1452-9F54-4104-B5BA-A900E7663B5B}" type="presOf" srcId="{9AF5FAEC-620E-4CD4-B904-77BC491CADE6}" destId="{41810842-E771-42CE-A303-86CAC5512B9D}" srcOrd="0" destOrd="0" presId="urn:microsoft.com/office/officeart/2005/8/layout/hierarchy1"/>
    <dgm:cxn modelId="{7B98AE55-BE09-4F2B-9552-F054EE9B818F}" type="presOf" srcId="{F02C8B2A-9695-4EC5-AC17-40144EA8399E}" destId="{05F852E0-70B0-42C7-9D9C-A9504103098B}" srcOrd="0" destOrd="0" presId="urn:microsoft.com/office/officeart/2005/8/layout/hierarchy1"/>
    <dgm:cxn modelId="{9C5FF376-0743-4D91-825E-B0D68591649F}" srcId="{F02C8B2A-9695-4EC5-AC17-40144EA8399E}" destId="{8FCA2C54-9ED2-4DD6-A178-312AC0961BD0}" srcOrd="1" destOrd="0" parTransId="{B00562D5-A9AD-4EB7-91CC-450D73FAFA7E}" sibTransId="{602E11E6-2CCE-4E17-8F17-19ED7E687195}"/>
    <dgm:cxn modelId="{7EFAB880-FBFA-4BAF-A948-5460B94C4C7D}" type="presOf" srcId="{91EBCC61-8D74-46AB-8406-02F98AA33485}" destId="{4D92027D-BC3F-4ABE-8313-3BE199A95BE6}" srcOrd="0" destOrd="0" presId="urn:microsoft.com/office/officeart/2005/8/layout/hierarchy1"/>
    <dgm:cxn modelId="{EA145592-BBE1-4AEF-B936-4D60FD6B002F}" type="presOf" srcId="{2488704C-63F1-491F-94F1-176FA8D8C2EE}" destId="{1A6711C9-2620-40C6-9894-C7BBDC9EEF5E}" srcOrd="0" destOrd="0" presId="urn:microsoft.com/office/officeart/2005/8/layout/hierarchy1"/>
    <dgm:cxn modelId="{9C7A65B6-551F-42B7-9475-C49E0C1EBD8C}" srcId="{F02C8B2A-9695-4EC5-AC17-40144EA8399E}" destId="{91EBCC61-8D74-46AB-8406-02F98AA33485}" srcOrd="3" destOrd="0" parTransId="{064EB1CC-387F-4AE1-8C7E-B30697E01D37}" sibTransId="{A5DA3A93-B221-4C98-9410-67CF70CB2731}"/>
    <dgm:cxn modelId="{B06DBA6D-EEAD-483E-BAD9-78C20F4181F4}" type="presParOf" srcId="{05F852E0-70B0-42C7-9D9C-A9504103098B}" destId="{61BDCB82-EA15-4C5E-8A74-B6272E5B7BB5}" srcOrd="0" destOrd="0" presId="urn:microsoft.com/office/officeart/2005/8/layout/hierarchy1"/>
    <dgm:cxn modelId="{674572BD-FB49-4E3B-AB64-54174FAC1515}" type="presParOf" srcId="{61BDCB82-EA15-4C5E-8A74-B6272E5B7BB5}" destId="{9C8D2CB9-A1F9-4DC2-A176-8CFB45387EA3}" srcOrd="0" destOrd="0" presId="urn:microsoft.com/office/officeart/2005/8/layout/hierarchy1"/>
    <dgm:cxn modelId="{A6A6C930-905D-4854-984B-F1E8D6B930C2}" type="presParOf" srcId="{9C8D2CB9-A1F9-4DC2-A176-8CFB45387EA3}" destId="{3EE17FFC-957B-4CCE-9DA9-8FA2A18699B4}" srcOrd="0" destOrd="0" presId="urn:microsoft.com/office/officeart/2005/8/layout/hierarchy1"/>
    <dgm:cxn modelId="{88A93690-178D-4279-981D-D939134E0770}" type="presParOf" srcId="{9C8D2CB9-A1F9-4DC2-A176-8CFB45387EA3}" destId="{1A6711C9-2620-40C6-9894-C7BBDC9EEF5E}" srcOrd="1" destOrd="0" presId="urn:microsoft.com/office/officeart/2005/8/layout/hierarchy1"/>
    <dgm:cxn modelId="{AF37A14A-A62E-4C2D-AC37-955CE7B32BCB}" type="presParOf" srcId="{61BDCB82-EA15-4C5E-8A74-B6272E5B7BB5}" destId="{EDD381D3-DDBE-436D-AD3F-AC4ECB57036A}" srcOrd="1" destOrd="0" presId="urn:microsoft.com/office/officeart/2005/8/layout/hierarchy1"/>
    <dgm:cxn modelId="{BF40EA6A-AAD7-4C78-8EAA-2D5A46805AD5}" type="presParOf" srcId="{05F852E0-70B0-42C7-9D9C-A9504103098B}" destId="{740C0999-08BA-4CC5-A923-DFE2E2B93BCA}" srcOrd="1" destOrd="0" presId="urn:microsoft.com/office/officeart/2005/8/layout/hierarchy1"/>
    <dgm:cxn modelId="{5FB19075-D69C-40F0-9A64-643F88EA47A2}" type="presParOf" srcId="{740C0999-08BA-4CC5-A923-DFE2E2B93BCA}" destId="{B876743B-2316-49D7-A6D4-F998F2682D12}" srcOrd="0" destOrd="0" presId="urn:microsoft.com/office/officeart/2005/8/layout/hierarchy1"/>
    <dgm:cxn modelId="{ADD01FB2-E70C-4A46-B0EF-E0486C513846}" type="presParOf" srcId="{B876743B-2316-49D7-A6D4-F998F2682D12}" destId="{8BA15048-4C42-42A8-989D-E153A3BDF3D7}" srcOrd="0" destOrd="0" presId="urn:microsoft.com/office/officeart/2005/8/layout/hierarchy1"/>
    <dgm:cxn modelId="{FF54960E-64E4-472B-B18E-4742EBAA6699}" type="presParOf" srcId="{B876743B-2316-49D7-A6D4-F998F2682D12}" destId="{FF38F7A2-D448-4E9E-AAA8-72293A3458A4}" srcOrd="1" destOrd="0" presId="urn:microsoft.com/office/officeart/2005/8/layout/hierarchy1"/>
    <dgm:cxn modelId="{0C069AA9-2D8C-4D04-ABD3-9A6DFCB7C3DE}" type="presParOf" srcId="{740C0999-08BA-4CC5-A923-DFE2E2B93BCA}" destId="{63B3F224-BFB5-4E06-8CF5-7843F0F02734}" srcOrd="1" destOrd="0" presId="urn:microsoft.com/office/officeart/2005/8/layout/hierarchy1"/>
    <dgm:cxn modelId="{3AB92FF5-68BA-4D89-AA51-7784498F6811}" type="presParOf" srcId="{05F852E0-70B0-42C7-9D9C-A9504103098B}" destId="{1EA96A54-5819-4096-B818-E7E3EE5A8532}" srcOrd="2" destOrd="0" presId="urn:microsoft.com/office/officeart/2005/8/layout/hierarchy1"/>
    <dgm:cxn modelId="{9D20F2A4-9CF4-4896-B8ED-7D8AD7B351DC}" type="presParOf" srcId="{1EA96A54-5819-4096-B818-E7E3EE5A8532}" destId="{344BD8D7-B6F7-49E5-B948-10F24E4097A6}" srcOrd="0" destOrd="0" presId="urn:microsoft.com/office/officeart/2005/8/layout/hierarchy1"/>
    <dgm:cxn modelId="{28891403-8F6E-4433-AC71-93219C21AC68}" type="presParOf" srcId="{344BD8D7-B6F7-49E5-B948-10F24E4097A6}" destId="{7EEE97B8-1DA0-4779-936D-9081B4E89343}" srcOrd="0" destOrd="0" presId="urn:microsoft.com/office/officeart/2005/8/layout/hierarchy1"/>
    <dgm:cxn modelId="{CD99E46F-4928-4E0F-AF07-863121C4A4C0}" type="presParOf" srcId="{344BD8D7-B6F7-49E5-B948-10F24E4097A6}" destId="{41810842-E771-42CE-A303-86CAC5512B9D}" srcOrd="1" destOrd="0" presId="urn:microsoft.com/office/officeart/2005/8/layout/hierarchy1"/>
    <dgm:cxn modelId="{E244A8B7-A4ED-4B28-86D6-58BBEFF78E7A}" type="presParOf" srcId="{1EA96A54-5819-4096-B818-E7E3EE5A8532}" destId="{E5500E19-CF59-4F6E-8CD1-163E935F25A4}" srcOrd="1" destOrd="0" presId="urn:microsoft.com/office/officeart/2005/8/layout/hierarchy1"/>
    <dgm:cxn modelId="{3B9D682F-CDAF-45A0-BCF4-C96CF7C59F73}" type="presParOf" srcId="{05F852E0-70B0-42C7-9D9C-A9504103098B}" destId="{280836D6-BB37-4049-A55D-0FA7DEE2432E}" srcOrd="3" destOrd="0" presId="urn:microsoft.com/office/officeart/2005/8/layout/hierarchy1"/>
    <dgm:cxn modelId="{797F3590-B4D8-4AC5-B6EF-0C7EB87505D6}" type="presParOf" srcId="{280836D6-BB37-4049-A55D-0FA7DEE2432E}" destId="{E82FA74E-6182-4BE2-8A36-BA1477300CF0}" srcOrd="0" destOrd="0" presId="urn:microsoft.com/office/officeart/2005/8/layout/hierarchy1"/>
    <dgm:cxn modelId="{F3D900EF-C4A7-4DF4-93C3-996DE6EB1253}" type="presParOf" srcId="{E82FA74E-6182-4BE2-8A36-BA1477300CF0}" destId="{028369AB-2A3B-4784-872A-69D4709D250A}" srcOrd="0" destOrd="0" presId="urn:microsoft.com/office/officeart/2005/8/layout/hierarchy1"/>
    <dgm:cxn modelId="{E02A6155-79ED-41E7-9DD2-B3DC19035712}" type="presParOf" srcId="{E82FA74E-6182-4BE2-8A36-BA1477300CF0}" destId="{4D92027D-BC3F-4ABE-8313-3BE199A95BE6}" srcOrd="1" destOrd="0" presId="urn:microsoft.com/office/officeart/2005/8/layout/hierarchy1"/>
    <dgm:cxn modelId="{3AA11FED-CB10-41F7-8E9B-559F2F66B063}" type="presParOf" srcId="{280836D6-BB37-4049-A55D-0FA7DEE2432E}" destId="{75A81779-2D21-47B6-BBBB-A36DB956F5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5952F-512D-453A-8E31-68488D436342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5C129-4F73-4D1D-A9C5-482A0E71F69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9891B-53B1-4DA7-AF03-20F61DA62F46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Predicts accurate buy and sell rates using</a:t>
          </a:r>
        </a:p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 real-time market data</a:t>
          </a:r>
        </a:p>
      </dsp:txBody>
      <dsp:txXfrm>
        <a:off x="1493203" y="552"/>
        <a:ext cx="6736396" cy="1292816"/>
      </dsp:txXfrm>
    </dsp:sp>
    <dsp:sp modelId="{F8FC920E-E947-40DF-9B0F-78B5E6863408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5784F-497A-43B7-89F1-4AE7B1E6A169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1AEE5-5873-4C27-A4FE-3A36CCEB37A7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Provides confidence scores for pricing decisions</a:t>
          </a:r>
        </a:p>
      </dsp:txBody>
      <dsp:txXfrm>
        <a:off x="1493203" y="1616573"/>
        <a:ext cx="6736396" cy="1292816"/>
      </dsp:txXfrm>
    </dsp:sp>
    <dsp:sp modelId="{66602DC7-2967-4F8F-83C9-99208BAFFDB1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B229B-2BC3-4754-B633-C788336ED07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E8BF1-0859-4D4E-8C65-EDD37FF12385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Supports faster negotiations with customers and carriers</a:t>
          </a:r>
        </a:p>
      </dsp:txBody>
      <dsp:txXfrm>
        <a:off x="1493203" y="3232593"/>
        <a:ext cx="6736396" cy="129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A30EC-CCD8-41B1-B4BD-61561858268F}">
      <dsp:nvSpPr>
        <dsp:cNvPr id="0" name=""/>
        <dsp:cNvSpPr/>
      </dsp:nvSpPr>
      <dsp:spPr>
        <a:xfrm>
          <a:off x="0" y="220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F8D16-B058-4AF6-9BC9-817BBC64E149}">
      <dsp:nvSpPr>
        <dsp:cNvPr id="0" name=""/>
        <dsp:cNvSpPr/>
      </dsp:nvSpPr>
      <dsp:spPr>
        <a:xfrm>
          <a:off x="0" y="2209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Confidence score shows reliability of the rate</a:t>
          </a:r>
        </a:p>
      </dsp:txBody>
      <dsp:txXfrm>
        <a:off x="0" y="2209"/>
        <a:ext cx="8229600" cy="1507181"/>
      </dsp:txXfrm>
    </dsp:sp>
    <dsp:sp modelId="{21BB369E-583F-4192-AFE2-58010B4F2B29}">
      <dsp:nvSpPr>
        <dsp:cNvPr id="0" name=""/>
        <dsp:cNvSpPr/>
      </dsp:nvSpPr>
      <dsp:spPr>
        <a:xfrm>
          <a:off x="0" y="15093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4352A-B774-431C-BB9F-127129A564E6}">
      <dsp:nvSpPr>
        <dsp:cNvPr id="0" name=""/>
        <dsp:cNvSpPr/>
      </dsp:nvSpPr>
      <dsp:spPr>
        <a:xfrm>
          <a:off x="0" y="1509390"/>
          <a:ext cx="8229600" cy="1507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Colored dots indicate market conditions</a:t>
          </a:r>
        </a:p>
      </dsp:txBody>
      <dsp:txXfrm>
        <a:off x="0" y="1509390"/>
        <a:ext cx="8229600" cy="1507181"/>
      </dsp:txXfrm>
    </dsp:sp>
    <dsp:sp modelId="{F2A5C00A-C12B-4DB1-93C5-BA1645E347F6}">
      <dsp:nvSpPr>
        <dsp:cNvPr id="0" name=""/>
        <dsp:cNvSpPr/>
      </dsp:nvSpPr>
      <dsp:spPr>
        <a:xfrm>
          <a:off x="0" y="30165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3680D-D11A-4678-8229-60D1E55A857F}">
      <dsp:nvSpPr>
        <dsp:cNvPr id="0" name=""/>
        <dsp:cNvSpPr/>
      </dsp:nvSpPr>
      <dsp:spPr>
        <a:xfrm>
          <a:off x="0" y="3016572"/>
          <a:ext cx="8229600" cy="1507181"/>
        </a:xfrm>
        <a:prstGeom prst="rect">
          <a:avLst/>
        </a:prstGeom>
        <a:noFill/>
        <a:ln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Hover over data points for lane details</a:t>
          </a:r>
        </a:p>
      </dsp:txBody>
      <dsp:txXfrm>
        <a:off x="0" y="3016572"/>
        <a:ext cx="8229600" cy="1507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7FFC-957B-4CCE-9DA9-8FA2A18699B4}">
      <dsp:nvSpPr>
        <dsp:cNvPr id="0" name=""/>
        <dsp:cNvSpPr/>
      </dsp:nvSpPr>
      <dsp:spPr>
        <a:xfrm>
          <a:off x="2678" y="168055"/>
          <a:ext cx="1912739" cy="121458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11C9-2620-40C6-9894-C7BBDC9EEF5E}">
      <dsp:nvSpPr>
        <dsp:cNvPr id="0" name=""/>
        <dsp:cNvSpPr/>
      </dsp:nvSpPr>
      <dsp:spPr>
        <a:xfrm>
          <a:off x="215205" y="3699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View lanes moved in the last 30 days</a:t>
          </a:r>
        </a:p>
      </dsp:txBody>
      <dsp:txXfrm>
        <a:off x="250779" y="405529"/>
        <a:ext cx="1841591" cy="1143441"/>
      </dsp:txXfrm>
    </dsp:sp>
    <dsp:sp modelId="{8BA15048-4C42-42A8-989D-E153A3BDF3D7}">
      <dsp:nvSpPr>
        <dsp:cNvPr id="0" name=""/>
        <dsp:cNvSpPr/>
      </dsp:nvSpPr>
      <dsp:spPr>
        <a:xfrm>
          <a:off x="2340471" y="168055"/>
          <a:ext cx="1912739" cy="121458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8F7A2-D448-4E9E-AAA8-72293A3458A4}">
      <dsp:nvSpPr>
        <dsp:cNvPr id="0" name=""/>
        <dsp:cNvSpPr/>
      </dsp:nvSpPr>
      <dsp:spPr>
        <a:xfrm>
          <a:off x="2552997" y="3699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See average buy/sell rates and margins</a:t>
          </a:r>
        </a:p>
      </dsp:txBody>
      <dsp:txXfrm>
        <a:off x="2588571" y="405529"/>
        <a:ext cx="1841591" cy="1143441"/>
      </dsp:txXfrm>
    </dsp:sp>
    <dsp:sp modelId="{7EEE97B8-1DA0-4779-936D-9081B4E89343}">
      <dsp:nvSpPr>
        <dsp:cNvPr id="0" name=""/>
        <dsp:cNvSpPr/>
      </dsp:nvSpPr>
      <dsp:spPr>
        <a:xfrm>
          <a:off x="4678263" y="168055"/>
          <a:ext cx="1912739" cy="121458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10842-E771-42CE-A303-86CAC5512B9D}">
      <dsp:nvSpPr>
        <dsp:cNvPr id="0" name=""/>
        <dsp:cNvSpPr/>
      </dsp:nvSpPr>
      <dsp:spPr>
        <a:xfrm>
          <a:off x="4890789" y="3699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Lane Analytics shows average days-to-cover</a:t>
          </a:r>
        </a:p>
      </dsp:txBody>
      <dsp:txXfrm>
        <a:off x="4926363" y="405529"/>
        <a:ext cx="1841591" cy="1143441"/>
      </dsp:txXfrm>
    </dsp:sp>
    <dsp:sp modelId="{028369AB-2A3B-4784-872A-69D4709D250A}">
      <dsp:nvSpPr>
        <dsp:cNvPr id="0" name=""/>
        <dsp:cNvSpPr/>
      </dsp:nvSpPr>
      <dsp:spPr>
        <a:xfrm>
          <a:off x="7016055" y="168055"/>
          <a:ext cx="1912739" cy="121458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027D-BC3F-4ABE-8313-3BE199A95BE6}">
      <dsp:nvSpPr>
        <dsp:cNvPr id="0" name=""/>
        <dsp:cNvSpPr/>
      </dsp:nvSpPr>
      <dsp:spPr>
        <a:xfrm>
          <a:off x="7228582" y="369955"/>
          <a:ext cx="1912739" cy="1214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Click on the dot to expand the information on a specific load.</a:t>
          </a:r>
        </a:p>
      </dsp:txBody>
      <dsp:txXfrm>
        <a:off x="7264156" y="405529"/>
        <a:ext cx="1841591" cy="1143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F9D35-F458-4CE3-A906-48DA9ABB6AC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15C2A-75FD-4DA0-BE11-11D0D1487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65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1515-0924-197B-D23D-93BE0E1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EF48-839A-A06C-E519-B3D51616E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F3D20E53-6F5A-602A-702C-4B6DDE251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7134" y="0"/>
            <a:ext cx="9191134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3E68C9-4992-11CC-42EA-EE3A9D1F2FB6}"/>
              </a:ext>
            </a:extLst>
          </p:cNvPr>
          <p:cNvSpPr txBox="1">
            <a:spLocks/>
          </p:cNvSpPr>
          <p:nvPr/>
        </p:nvSpPr>
        <p:spPr>
          <a:xfrm>
            <a:off x="-704088" y="2877412"/>
            <a:ext cx="8229600" cy="1951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>
              <a:solidFill>
                <a:srgbClr val="1A1A1A"/>
              </a:solidFill>
              <a:latin typeface="Good Time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4470E4-970D-BC04-C731-E58A98A99584}"/>
              </a:ext>
            </a:extLst>
          </p:cNvPr>
          <p:cNvGrpSpPr/>
          <p:nvPr/>
        </p:nvGrpSpPr>
        <p:grpSpPr>
          <a:xfrm>
            <a:off x="-47134" y="4762058"/>
            <a:ext cx="8587630" cy="630966"/>
            <a:chOff x="0" y="0"/>
            <a:chExt cx="3338061" cy="15352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5C808C-BC8E-D98C-BA9A-6F14918921D1}"/>
                </a:ext>
              </a:extLst>
            </p:cNvPr>
            <p:cNvSpPr/>
            <p:nvPr/>
          </p:nvSpPr>
          <p:spPr>
            <a:xfrm>
              <a:off x="0" y="0"/>
              <a:ext cx="3338061" cy="153521"/>
            </a:xfrm>
            <a:custGeom>
              <a:avLst/>
              <a:gdLst/>
              <a:ahLst/>
              <a:cxnLst/>
              <a:rect l="l" t="t" r="r" b="b"/>
              <a:pathLst>
                <a:path w="3338061" h="153521">
                  <a:moveTo>
                    <a:pt x="0" y="0"/>
                  </a:moveTo>
                  <a:lnTo>
                    <a:pt x="3338061" y="0"/>
                  </a:lnTo>
                  <a:lnTo>
                    <a:pt x="3338061" y="153521"/>
                  </a:lnTo>
                  <a:lnTo>
                    <a:pt x="0" y="153521"/>
                  </a:lnTo>
                  <a:close/>
                </a:path>
              </a:pathLst>
            </a:custGeom>
            <a:solidFill>
              <a:srgbClr val="D9E02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D5ABF-36C3-2A97-3D29-23CCF7F884EE}"/>
                </a:ext>
              </a:extLst>
            </p:cNvPr>
            <p:cNvSpPr txBox="1"/>
            <p:nvPr/>
          </p:nvSpPr>
          <p:spPr>
            <a:xfrm>
              <a:off x="0" y="-38100"/>
              <a:ext cx="3338061" cy="191621"/>
            </a:xfrm>
            <a:prstGeom prst="rect">
              <a:avLst/>
            </a:prstGeom>
          </p:spPr>
          <p:txBody>
            <a:bodyPr lIns="47703" tIns="47703" rIns="47703" bIns="47703" rtlCol="0" anchor="ctr"/>
            <a:lstStyle/>
            <a:p>
              <a:pPr algn="ctr">
                <a:lnSpc>
                  <a:spcPts val="2104"/>
                </a:lnSpc>
              </a:pPr>
              <a:endParaRPr/>
            </a:p>
          </p:txBody>
        </p:sp>
      </p:grpSp>
      <p:sp>
        <p:nvSpPr>
          <p:cNvPr id="9" name="Freeform 8">
            <a:extLst>
              <a:ext uri="{FF2B5EF4-FFF2-40B4-BE49-F238E27FC236}">
                <a16:creationId xmlns:a16="http://schemas.microsoft.com/office/drawing/2014/main" id="{BB3EC8FC-D738-6CDF-3385-E82F59F71E63}"/>
              </a:ext>
            </a:extLst>
          </p:cNvPr>
          <p:cNvSpPr/>
          <p:nvPr/>
        </p:nvSpPr>
        <p:spPr>
          <a:xfrm>
            <a:off x="7644096" y="111125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112382-BAF2-6060-17ED-7FA1FB457B06}"/>
              </a:ext>
            </a:extLst>
          </p:cNvPr>
          <p:cNvSpPr txBox="1">
            <a:spLocks/>
          </p:cNvSpPr>
          <p:nvPr/>
        </p:nvSpPr>
        <p:spPr>
          <a:xfrm>
            <a:off x="1348033" y="5264651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Formerly Greenscreens.ai</a:t>
            </a:r>
          </a:p>
          <a:p>
            <a:pPr marL="0" indent="0" algn="ctr">
              <a:buNone/>
            </a:pPr>
            <a:r>
              <a:rPr lang="en-US" dirty="0"/>
              <a:t>Predictive Freight Pricing for Smarter Decisions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99D01-D572-DADC-0305-87B7DB96394E}"/>
              </a:ext>
            </a:extLst>
          </p:cNvPr>
          <p:cNvSpPr txBox="1"/>
          <p:nvPr/>
        </p:nvSpPr>
        <p:spPr>
          <a:xfrm>
            <a:off x="1781175" y="2282515"/>
            <a:ext cx="5581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Triumph Intelligence </a:t>
            </a:r>
          </a:p>
          <a:p>
            <a:pPr algn="ctr"/>
            <a:r>
              <a:rPr lang="en-US" sz="5400" dirty="0"/>
              <a:t>Rates </a:t>
            </a:r>
          </a:p>
        </p:txBody>
      </p:sp>
    </p:spTree>
    <p:extLst>
      <p:ext uri="{BB962C8B-B14F-4D97-AF65-F5344CB8AC3E}">
        <p14:creationId xmlns:p14="http://schemas.microsoft.com/office/powerpoint/2010/main" val="426311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5FE3B3-13F3-B80C-7C07-7014C848BCC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Best Practices at Beemac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dirty="0"/>
              <a:t>Always select correct mode (FTL vs Partial)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Use Triumph Rates as your negotiation starting point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Protect margin while staying market-competitive</a:t>
            </a: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AFA6BB41-B943-C68F-ED82-CFE529298495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4F8452-4902-9100-EA95-452072559AA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365760"/>
            <a:ext cx="7315200" cy="7315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3C3C3C"/>
                </a:solidFill>
              </a:defRPr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Triumph: Common Broker Mistakes vs Smart Use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280160"/>
            <a:ext cx="4114800" cy="438912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280160"/>
            <a:ext cx="4114800" cy="4389120"/>
          </a:xfrm>
          <a:prstGeom prst="rect">
            <a:avLst/>
          </a:prstGeom>
          <a:solidFill>
            <a:srgbClr val="EBF5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326" y="1463040"/>
            <a:ext cx="3964547" cy="29238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⛔ COMMON MISTAKES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/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🎯 Treating Triumph as the final rate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📉 Ignoring confidence scores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🏙️ Using city-to-city instead of ZIPs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⛽ Forgetting rates are all-in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📊 Assuming 15% margin always works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1463040"/>
            <a:ext cx="3921265" cy="29238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0529B"/>
                </a:solidFill>
              </a:defRPr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529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✅ SMART BROKER BEHAVIOR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00529B"/>
                </a:solidFill>
              </a:defRPr>
            </a:pP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🧠 Use Triumph as a negotiation guide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⚠️ Adjust pricing based on confidence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📍 Use ZIP codes for accuracy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🧾 Add </a:t>
            </a:r>
            <a:r>
              <a:rPr kumimoji="0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accessorials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intentionally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🔍 Review lane history before quoting</a:t>
            </a:r>
          </a:p>
        </p:txBody>
      </p:sp>
      <p:sp>
        <p:nvSpPr>
          <p:cNvPr id="7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4400" y="585216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825F"/>
                </a:solidFill>
              </a:defRPr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825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Triumph provides intelligence. Winning brokers apply discernment.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056CF44-3D27-E8DF-FB3B-7B62DEDF03A7}"/>
              </a:ext>
            </a:extLst>
          </p:cNvPr>
          <p:cNvSpPr/>
          <p:nvPr/>
        </p:nvSpPr>
        <p:spPr>
          <a:xfrm>
            <a:off x="3892892" y="435214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9D0BA6-2A72-FD3C-CB98-0E6CDF9171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What Changed: </a:t>
            </a:r>
            <a:br>
              <a:rPr lang="en-US" dirty="0"/>
            </a:br>
            <a:r>
              <a:rPr dirty="0"/>
              <a:t>Greenscreens → Triumph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dirty="0"/>
              <a:t>Greenscreens.ai is now part of Triumph Intelligence</a:t>
            </a:r>
          </a:p>
          <a:p>
            <a:r>
              <a:rPr dirty="0"/>
              <a:t>Same predictive pricing power, enhanced with deeper data intelligence</a:t>
            </a:r>
          </a:p>
          <a:p>
            <a:r>
              <a:rPr dirty="0"/>
              <a:t>Used to price freight faster, smarter, and more profitably at Beemac</a:t>
            </a: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D3C60BA8-7F8C-F190-E5AA-40B9221E50FF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45D2F-1CBF-6A16-F5C0-7B750677A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Triumph Rates Does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EA1567C-702B-6FFD-C1BF-CE194844B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986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eform 8">
            <a:extLst>
              <a:ext uri="{FF2B5EF4-FFF2-40B4-BE49-F238E27FC236}">
                <a16:creationId xmlns:a16="http://schemas.microsoft.com/office/drawing/2014/main" id="{6B8468E0-BA9F-FD37-1AF3-C0E229C77604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003EE9-BCE8-9847-62F5-9715936E1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E9AE97-873F-42E4-6634-16E8D9FA8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" y="4573857"/>
            <a:ext cx="9020175" cy="1340507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4954EBF5-B625-324B-D18A-1E5BF2F182CE}"/>
              </a:ext>
            </a:extLst>
          </p:cNvPr>
          <p:cNvGrpSpPr/>
          <p:nvPr/>
        </p:nvGrpSpPr>
        <p:grpSpPr>
          <a:xfrm>
            <a:off x="2597955" y="4988225"/>
            <a:ext cx="951619" cy="309691"/>
            <a:chOff x="-602569" y="-48721"/>
            <a:chExt cx="1151208" cy="326919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BAAE761F-5C75-AC54-E978-4CF973E215FB}"/>
                </a:ext>
              </a:extLst>
            </p:cNvPr>
            <p:cNvSpPr/>
            <p:nvPr/>
          </p:nvSpPr>
          <p:spPr>
            <a:xfrm>
              <a:off x="-602569" y="-48721"/>
              <a:ext cx="605394" cy="306977"/>
            </a:xfrm>
            <a:custGeom>
              <a:avLst/>
              <a:gdLst/>
              <a:ahLst/>
              <a:cxnLst/>
              <a:rect l="l" t="t" r="r" b="b"/>
              <a:pathLst>
                <a:path w="605394" h="306977">
                  <a:moveTo>
                    <a:pt x="302697" y="0"/>
                  </a:moveTo>
                  <a:cubicBezTo>
                    <a:pt x="135522" y="0"/>
                    <a:pt x="0" y="68719"/>
                    <a:pt x="0" y="153489"/>
                  </a:cubicBezTo>
                  <a:cubicBezTo>
                    <a:pt x="0" y="238258"/>
                    <a:pt x="135522" y="306977"/>
                    <a:pt x="302697" y="306977"/>
                  </a:cubicBezTo>
                  <a:cubicBezTo>
                    <a:pt x="469872" y="306977"/>
                    <a:pt x="605394" y="238258"/>
                    <a:pt x="605394" y="153489"/>
                  </a:cubicBezTo>
                  <a:cubicBezTo>
                    <a:pt x="605394" y="68719"/>
                    <a:pt x="469872" y="0"/>
                    <a:pt x="302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0100D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15">
              <a:extLst>
                <a:ext uri="{FF2B5EF4-FFF2-40B4-BE49-F238E27FC236}">
                  <a16:creationId xmlns:a16="http://schemas.microsoft.com/office/drawing/2014/main" id="{17FA5EE2-5A04-CF6E-324D-4C66421DF0B0}"/>
                </a:ext>
              </a:extLst>
            </p:cNvPr>
            <p:cNvSpPr txBox="1"/>
            <p:nvPr/>
          </p:nvSpPr>
          <p:spPr>
            <a:xfrm>
              <a:off x="56756" y="204"/>
              <a:ext cx="491883" cy="277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6" name="Freeform 14">
            <a:extLst>
              <a:ext uri="{FF2B5EF4-FFF2-40B4-BE49-F238E27FC236}">
                <a16:creationId xmlns:a16="http://schemas.microsoft.com/office/drawing/2014/main" id="{47E28541-16F0-79EB-ED90-1E041CD1A3DC}"/>
              </a:ext>
            </a:extLst>
          </p:cNvPr>
          <p:cNvSpPr/>
          <p:nvPr/>
        </p:nvSpPr>
        <p:spPr>
          <a:xfrm>
            <a:off x="3362071" y="4993118"/>
            <a:ext cx="500435" cy="290800"/>
          </a:xfrm>
          <a:custGeom>
            <a:avLst/>
            <a:gdLst/>
            <a:ahLst/>
            <a:cxnLst/>
            <a:rect l="l" t="t" r="r" b="b"/>
            <a:pathLst>
              <a:path w="605394" h="306977">
                <a:moveTo>
                  <a:pt x="302697" y="0"/>
                </a:moveTo>
                <a:cubicBezTo>
                  <a:pt x="135522" y="0"/>
                  <a:pt x="0" y="68719"/>
                  <a:pt x="0" y="153489"/>
                </a:cubicBezTo>
                <a:cubicBezTo>
                  <a:pt x="0" y="238258"/>
                  <a:pt x="135522" y="306977"/>
                  <a:pt x="302697" y="306977"/>
                </a:cubicBezTo>
                <a:cubicBezTo>
                  <a:pt x="469872" y="306977"/>
                  <a:pt x="605394" y="238258"/>
                  <a:pt x="605394" y="153489"/>
                </a:cubicBezTo>
                <a:cubicBezTo>
                  <a:pt x="605394" y="68719"/>
                  <a:pt x="469872" y="0"/>
                  <a:pt x="30269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D0100D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4B6A1055-0E5B-0634-82C3-29A4BDA669DE}"/>
              </a:ext>
            </a:extLst>
          </p:cNvPr>
          <p:cNvSpPr/>
          <p:nvPr/>
        </p:nvSpPr>
        <p:spPr>
          <a:xfrm>
            <a:off x="5339586" y="4988225"/>
            <a:ext cx="500435" cy="290800"/>
          </a:xfrm>
          <a:custGeom>
            <a:avLst/>
            <a:gdLst/>
            <a:ahLst/>
            <a:cxnLst/>
            <a:rect l="l" t="t" r="r" b="b"/>
            <a:pathLst>
              <a:path w="605394" h="306977">
                <a:moveTo>
                  <a:pt x="302697" y="0"/>
                </a:moveTo>
                <a:cubicBezTo>
                  <a:pt x="135522" y="0"/>
                  <a:pt x="0" y="68719"/>
                  <a:pt x="0" y="153489"/>
                </a:cubicBezTo>
                <a:cubicBezTo>
                  <a:pt x="0" y="238258"/>
                  <a:pt x="135522" y="306977"/>
                  <a:pt x="302697" y="306977"/>
                </a:cubicBezTo>
                <a:cubicBezTo>
                  <a:pt x="469872" y="306977"/>
                  <a:pt x="605394" y="238258"/>
                  <a:pt x="605394" y="153489"/>
                </a:cubicBezTo>
                <a:cubicBezTo>
                  <a:pt x="605394" y="68719"/>
                  <a:pt x="469872" y="0"/>
                  <a:pt x="30269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D0100D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8A628E82-C097-7260-0345-D83C22737E68}"/>
              </a:ext>
            </a:extLst>
          </p:cNvPr>
          <p:cNvSpPr/>
          <p:nvPr/>
        </p:nvSpPr>
        <p:spPr>
          <a:xfrm>
            <a:off x="7317101" y="4953310"/>
            <a:ext cx="840376" cy="290800"/>
          </a:xfrm>
          <a:custGeom>
            <a:avLst/>
            <a:gdLst/>
            <a:ahLst/>
            <a:cxnLst/>
            <a:rect l="l" t="t" r="r" b="b"/>
            <a:pathLst>
              <a:path w="605394" h="306977">
                <a:moveTo>
                  <a:pt x="302697" y="0"/>
                </a:moveTo>
                <a:cubicBezTo>
                  <a:pt x="135522" y="0"/>
                  <a:pt x="0" y="68719"/>
                  <a:pt x="0" y="153489"/>
                </a:cubicBezTo>
                <a:cubicBezTo>
                  <a:pt x="0" y="238258"/>
                  <a:pt x="135522" y="306977"/>
                  <a:pt x="302697" y="306977"/>
                </a:cubicBezTo>
                <a:cubicBezTo>
                  <a:pt x="469872" y="306977"/>
                  <a:pt x="605394" y="238258"/>
                  <a:pt x="605394" y="153489"/>
                </a:cubicBezTo>
                <a:cubicBezTo>
                  <a:pt x="605394" y="68719"/>
                  <a:pt x="469872" y="0"/>
                  <a:pt x="30269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D0100D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5274F81F-F6C9-8374-E890-2B6354D975B9}"/>
              </a:ext>
            </a:extLst>
          </p:cNvPr>
          <p:cNvSpPr/>
          <p:nvPr/>
        </p:nvSpPr>
        <p:spPr>
          <a:xfrm>
            <a:off x="8353725" y="5194537"/>
            <a:ext cx="500435" cy="290800"/>
          </a:xfrm>
          <a:custGeom>
            <a:avLst/>
            <a:gdLst/>
            <a:ahLst/>
            <a:cxnLst/>
            <a:rect l="l" t="t" r="r" b="b"/>
            <a:pathLst>
              <a:path w="605394" h="306977">
                <a:moveTo>
                  <a:pt x="302697" y="0"/>
                </a:moveTo>
                <a:cubicBezTo>
                  <a:pt x="135522" y="0"/>
                  <a:pt x="0" y="68719"/>
                  <a:pt x="0" y="153489"/>
                </a:cubicBezTo>
                <a:cubicBezTo>
                  <a:pt x="0" y="238258"/>
                  <a:pt x="135522" y="306977"/>
                  <a:pt x="302697" y="306977"/>
                </a:cubicBezTo>
                <a:cubicBezTo>
                  <a:pt x="469872" y="306977"/>
                  <a:pt x="605394" y="238258"/>
                  <a:pt x="605394" y="153489"/>
                </a:cubicBezTo>
                <a:cubicBezTo>
                  <a:pt x="605394" y="68719"/>
                  <a:pt x="469872" y="0"/>
                  <a:pt x="302697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28575" cap="sq">
            <a:solidFill>
              <a:srgbClr val="D0100D"/>
            </a:solidFill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5AEA502-5BB5-B6C6-5CB3-A709A69A5F70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22955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1. Enter equipment type, origin, destination, and mode</a:t>
            </a:r>
          </a:p>
          <a:p>
            <a:pPr marL="0" indent="0">
              <a:buNone/>
            </a:pPr>
            <a:r>
              <a:rPr lang="en-US" dirty="0"/>
              <a:t>2. Use ZIP codes when possible for greater accuracy</a:t>
            </a:r>
          </a:p>
          <a:p>
            <a:pPr marL="0" indent="0">
              <a:buNone/>
            </a:pPr>
            <a:r>
              <a:rPr lang="en-US" dirty="0"/>
              <a:t>3. Toggle between flat rate or per-mile pricing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Lane Pricing Basics</a:t>
            </a:r>
            <a:endParaRPr lang="en-US" dirty="0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78F8EE9E-A410-F442-8E87-8DFD65DA6D07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1C8E21-9409-9CF1-F466-8BD20B468C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Understanding the Rate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90675"/>
          </a:xfrm>
        </p:spPr>
        <p:txBody>
          <a:bodyPr>
            <a:normAutofit fontScale="77500" lnSpcReduction="20000"/>
          </a:bodyPr>
          <a:lstStyle/>
          <a:p>
            <a:r>
              <a:rPr dirty="0"/>
              <a:t>All-in carrier rate based on Beemac data</a:t>
            </a:r>
          </a:p>
          <a:p>
            <a:r>
              <a:rPr dirty="0"/>
              <a:t>Fuel is already included</a:t>
            </a:r>
          </a:p>
          <a:p>
            <a:r>
              <a:rPr dirty="0"/>
              <a:t>Mileage is calculated using Google miles</a:t>
            </a:r>
          </a:p>
          <a:p>
            <a:r>
              <a:rPr dirty="0"/>
              <a:t>Default margin target is 15% unless historical data exists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7F5E2-5984-D760-90A4-AC033BEC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368"/>
          <a:stretch>
            <a:fillRect/>
          </a:stretch>
        </p:blipFill>
        <p:spPr>
          <a:xfrm>
            <a:off x="73160" y="3208838"/>
            <a:ext cx="8725712" cy="3374524"/>
          </a:xfrm>
          <a:prstGeom prst="rect">
            <a:avLst/>
          </a:prstGeom>
        </p:spPr>
      </p:pic>
      <p:grpSp>
        <p:nvGrpSpPr>
          <p:cNvPr id="6" name="Group 13">
            <a:extLst>
              <a:ext uri="{FF2B5EF4-FFF2-40B4-BE49-F238E27FC236}">
                <a16:creationId xmlns:a16="http://schemas.microsoft.com/office/drawing/2014/main" id="{CFB3F64E-0064-367A-6107-6CA092A2A7A3}"/>
              </a:ext>
            </a:extLst>
          </p:cNvPr>
          <p:cNvGrpSpPr/>
          <p:nvPr/>
        </p:nvGrpSpPr>
        <p:grpSpPr>
          <a:xfrm>
            <a:off x="6335442" y="4285040"/>
            <a:ext cx="1475058" cy="309691"/>
            <a:chOff x="-602569" y="-48721"/>
            <a:chExt cx="1151208" cy="326919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B22A594-DE38-ADFA-A0DC-2D4A31A30A97}"/>
                </a:ext>
              </a:extLst>
            </p:cNvPr>
            <p:cNvSpPr/>
            <p:nvPr/>
          </p:nvSpPr>
          <p:spPr>
            <a:xfrm>
              <a:off x="-602569" y="-48721"/>
              <a:ext cx="605394" cy="306977"/>
            </a:xfrm>
            <a:custGeom>
              <a:avLst/>
              <a:gdLst/>
              <a:ahLst/>
              <a:cxnLst/>
              <a:rect l="l" t="t" r="r" b="b"/>
              <a:pathLst>
                <a:path w="605394" h="306977">
                  <a:moveTo>
                    <a:pt x="302697" y="0"/>
                  </a:moveTo>
                  <a:cubicBezTo>
                    <a:pt x="135522" y="0"/>
                    <a:pt x="0" y="68719"/>
                    <a:pt x="0" y="153489"/>
                  </a:cubicBezTo>
                  <a:cubicBezTo>
                    <a:pt x="0" y="238258"/>
                    <a:pt x="135522" y="306977"/>
                    <a:pt x="302697" y="306977"/>
                  </a:cubicBezTo>
                  <a:cubicBezTo>
                    <a:pt x="469872" y="306977"/>
                    <a:pt x="605394" y="238258"/>
                    <a:pt x="605394" y="153489"/>
                  </a:cubicBezTo>
                  <a:cubicBezTo>
                    <a:pt x="605394" y="68719"/>
                    <a:pt x="469872" y="0"/>
                    <a:pt x="302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0100D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15">
              <a:extLst>
                <a:ext uri="{FF2B5EF4-FFF2-40B4-BE49-F238E27FC236}">
                  <a16:creationId xmlns:a16="http://schemas.microsoft.com/office/drawing/2014/main" id="{1CCADBD0-56F8-5BAF-8B6C-AB2F64A91A34}"/>
                </a:ext>
              </a:extLst>
            </p:cNvPr>
            <p:cNvSpPr txBox="1"/>
            <p:nvPr/>
          </p:nvSpPr>
          <p:spPr>
            <a:xfrm>
              <a:off x="56756" y="204"/>
              <a:ext cx="491883" cy="277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4B50CF19-23FE-8D73-D9A9-0EE4A8919257}"/>
              </a:ext>
            </a:extLst>
          </p:cNvPr>
          <p:cNvGrpSpPr/>
          <p:nvPr/>
        </p:nvGrpSpPr>
        <p:grpSpPr>
          <a:xfrm>
            <a:off x="7479197" y="4518690"/>
            <a:ext cx="1131403" cy="309691"/>
            <a:chOff x="-602569" y="-48721"/>
            <a:chExt cx="1151208" cy="326919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4A2751C2-F853-3CED-B9EF-928382617131}"/>
                </a:ext>
              </a:extLst>
            </p:cNvPr>
            <p:cNvSpPr/>
            <p:nvPr/>
          </p:nvSpPr>
          <p:spPr>
            <a:xfrm>
              <a:off x="-602569" y="-48721"/>
              <a:ext cx="605394" cy="306977"/>
            </a:xfrm>
            <a:custGeom>
              <a:avLst/>
              <a:gdLst/>
              <a:ahLst/>
              <a:cxnLst/>
              <a:rect l="l" t="t" r="r" b="b"/>
              <a:pathLst>
                <a:path w="605394" h="306977">
                  <a:moveTo>
                    <a:pt x="302697" y="0"/>
                  </a:moveTo>
                  <a:cubicBezTo>
                    <a:pt x="135522" y="0"/>
                    <a:pt x="0" y="68719"/>
                    <a:pt x="0" y="153489"/>
                  </a:cubicBezTo>
                  <a:cubicBezTo>
                    <a:pt x="0" y="238258"/>
                    <a:pt x="135522" y="306977"/>
                    <a:pt x="302697" y="306977"/>
                  </a:cubicBezTo>
                  <a:cubicBezTo>
                    <a:pt x="469872" y="306977"/>
                    <a:pt x="605394" y="238258"/>
                    <a:pt x="605394" y="153489"/>
                  </a:cubicBezTo>
                  <a:cubicBezTo>
                    <a:pt x="605394" y="68719"/>
                    <a:pt x="469872" y="0"/>
                    <a:pt x="302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0100D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F3ADB75C-29CD-E071-979D-21A6B7BA4564}"/>
                </a:ext>
              </a:extLst>
            </p:cNvPr>
            <p:cNvSpPr txBox="1"/>
            <p:nvPr/>
          </p:nvSpPr>
          <p:spPr>
            <a:xfrm>
              <a:off x="56756" y="204"/>
              <a:ext cx="491883" cy="277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12" name="Freeform 8">
            <a:extLst>
              <a:ext uri="{FF2B5EF4-FFF2-40B4-BE49-F238E27FC236}">
                <a16:creationId xmlns:a16="http://schemas.microsoft.com/office/drawing/2014/main" id="{CB36A561-8586-DA71-A15B-C63FB0054E67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D81E3-CA7D-0F04-25F8-D2E7003F0BD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Confidence &amp; Market Signals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9B6E2E4-8B63-DF25-C7DB-4CE105FD5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1318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eeform 8">
            <a:extLst>
              <a:ext uri="{FF2B5EF4-FFF2-40B4-BE49-F238E27FC236}">
                <a16:creationId xmlns:a16="http://schemas.microsoft.com/office/drawing/2014/main" id="{DB261223-67D5-FE94-0E01-D1C95057D424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513C1-D194-E237-C981-A8C155805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F664CF-5C66-76AC-2294-39971307872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2C88C-6981-6D55-3716-95C52FAA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68" y="6151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Capacity on Tap: Expanding Carrier Options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3566-EF3E-8FDF-C8B3-26138E113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9032"/>
            <a:ext cx="9144000" cy="20383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/>
              <a:t>Capacity on Tap</a:t>
            </a:r>
            <a:r>
              <a:rPr lang="en-US" sz="2800" dirty="0"/>
              <a:t> provides visibility into both </a:t>
            </a:r>
            <a:r>
              <a:rPr lang="en-US" sz="2800" b="1" dirty="0"/>
              <a:t>trusted carriers</a:t>
            </a:r>
            <a:r>
              <a:rPr lang="en-US" sz="2800" dirty="0"/>
              <a:t> and </a:t>
            </a:r>
            <a:r>
              <a:rPr lang="en-US" sz="2800" b="1" dirty="0"/>
              <a:t>new capacity opportunities</a:t>
            </a:r>
            <a:r>
              <a:rPr lang="en-US" sz="2800" dirty="0"/>
              <a:t>, helping brokers cover freight faster and more confidently.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Core Beemac Carriers that frequently move similar lanes for us.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Expanded carrier options - Additional carriers outside our network sourced from: Highway, Truckstop &amp; Carrier Source.</a:t>
            </a:r>
            <a:endParaRPr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F9F80E-B233-721F-104A-374D3FD364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00" b="52287"/>
          <a:stretch>
            <a:fillRect/>
          </a:stretch>
        </p:blipFill>
        <p:spPr>
          <a:xfrm>
            <a:off x="241807" y="3884935"/>
            <a:ext cx="8660386" cy="2665512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7FCB9D44-8E21-CC0C-5C8B-41D3011381FB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C6292D-4018-5EC9-19A4-C8BA73E497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Short-Term History &amp; Analytics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9C7DC5EF-54A9-F8FB-E6CB-E38BDD3136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27704"/>
              </p:ext>
            </p:extLst>
          </p:nvPr>
        </p:nvGraphicFramePr>
        <p:xfrm>
          <a:off x="0" y="1600201"/>
          <a:ext cx="9144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16541F-91EA-006B-8111-8E01B334278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353" b="13178"/>
          <a:stretch>
            <a:fillRect/>
          </a:stretch>
        </p:blipFill>
        <p:spPr>
          <a:xfrm>
            <a:off x="647700" y="3352800"/>
            <a:ext cx="7537136" cy="3343275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77A0BD46-6CD4-2D2F-8B9E-3B4FEDBE572C}"/>
              </a:ext>
            </a:extLst>
          </p:cNvPr>
          <p:cNvSpPr/>
          <p:nvPr/>
        </p:nvSpPr>
        <p:spPr>
          <a:xfrm>
            <a:off x="7860913" y="38894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DF084C-D487-A7D3-1607-E842561AFA3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Negotiation Coach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dirty="0"/>
              <a:t>Summarizes recent lane 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Helps guide pricing conversations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Supports margin protection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9BCFF-3B24-7E28-0D25-0D4FDD728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9" y="3863181"/>
            <a:ext cx="9041561" cy="1767281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394E655F-4C58-CD00-0589-D36A27C9D860}"/>
              </a:ext>
            </a:extLst>
          </p:cNvPr>
          <p:cNvSpPr/>
          <p:nvPr/>
        </p:nvSpPr>
        <p:spPr>
          <a:xfrm>
            <a:off x="7860913" y="0"/>
            <a:ext cx="1283087" cy="1470025"/>
          </a:xfrm>
          <a:custGeom>
            <a:avLst/>
            <a:gdLst/>
            <a:ahLst/>
            <a:cxnLst/>
            <a:rect l="l" t="t" r="r" b="b"/>
            <a:pathLst>
              <a:path w="3731327" h="3610962">
                <a:moveTo>
                  <a:pt x="0" y="0"/>
                </a:moveTo>
                <a:lnTo>
                  <a:pt x="3731327" y="0"/>
                </a:lnTo>
                <a:lnTo>
                  <a:pt x="3731327" y="3610961"/>
                </a:lnTo>
                <a:lnTo>
                  <a:pt x="0" y="3610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Good Times</vt:lpstr>
      <vt:lpstr>Office Theme</vt:lpstr>
      <vt:lpstr>PowerPoint Presentation</vt:lpstr>
      <vt:lpstr>What Changed:  Greenscreens → Triumph</vt:lpstr>
      <vt:lpstr>What Triumph Rates Does</vt:lpstr>
      <vt:lpstr>PowerPoint Presentation</vt:lpstr>
      <vt:lpstr>Understanding the Rate Output</vt:lpstr>
      <vt:lpstr>Confidence &amp; Market Signals</vt:lpstr>
      <vt:lpstr>Capacity on Tap: Expanding Carrier Options </vt:lpstr>
      <vt:lpstr>Short-Term History &amp; Analytics</vt:lpstr>
      <vt:lpstr>Negotiation Coach</vt:lpstr>
      <vt:lpstr>Best Practices at Beemac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Veronica M. Dorsey</dc:creator>
  <cp:keywords/>
  <dc:description>generated using python-pptx</dc:description>
  <cp:lastModifiedBy>Valentina Vergara</cp:lastModifiedBy>
  <cp:revision>3</cp:revision>
  <dcterms:created xsi:type="dcterms:W3CDTF">2013-01-27T09:14:16Z</dcterms:created>
  <dcterms:modified xsi:type="dcterms:W3CDTF">2026-02-10T18:43:46Z</dcterms:modified>
  <cp:category/>
</cp:coreProperties>
</file>