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Lato" panose="020F0502020204030203" pitchFamily="34" charset="0"/>
      <p:regular r:id="rId10"/>
    </p:embeddedFont>
    <p:embeddedFont>
      <p:font typeface="Lato Bold" panose="020F0502020204030203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3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Greene" userId="658abac6-ecee-40f9-8b20-136b8f3e57ff" providerId="ADAL" clId="{975DE373-7611-494F-8786-0A16BCBD1530}"/>
    <pc:docChg chg="undo custSel addSld delSld">
      <pc:chgData name="Brent Greene" userId="658abac6-ecee-40f9-8b20-136b8f3e57ff" providerId="ADAL" clId="{975DE373-7611-494F-8786-0A16BCBD1530}" dt="2025-11-06T15:13:31.553" v="1" actId="2696"/>
      <pc:docMkLst>
        <pc:docMk/>
      </pc:docMkLst>
      <pc:sldChg chg="add del">
        <pc:chgData name="Brent Greene" userId="658abac6-ecee-40f9-8b20-136b8f3e57ff" providerId="ADAL" clId="{975DE373-7611-494F-8786-0A16BCBD1530}" dt="2025-11-06T15:13:31.553" v="1" actId="2696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086" y="-1495485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10914" y="3728717"/>
            <a:ext cx="112502" cy="2851562"/>
            <a:chOff x="0" y="0"/>
            <a:chExt cx="29630" cy="7510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630" cy="751029"/>
            </a:xfrm>
            <a:custGeom>
              <a:avLst/>
              <a:gdLst/>
              <a:ahLst/>
              <a:cxnLst/>
              <a:rect l="l" t="t" r="r" b="b"/>
              <a:pathLst>
                <a:path w="29630" h="751029">
                  <a:moveTo>
                    <a:pt x="0" y="0"/>
                  </a:moveTo>
                  <a:lnTo>
                    <a:pt x="29630" y="0"/>
                  </a:lnTo>
                  <a:lnTo>
                    <a:pt x="29630" y="751029"/>
                  </a:lnTo>
                  <a:lnTo>
                    <a:pt x="0" y="751029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630" cy="798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1129806" y="-57280"/>
            <a:ext cx="7916980" cy="5439615"/>
          </a:xfrm>
          <a:custGeom>
            <a:avLst/>
            <a:gdLst/>
            <a:ahLst/>
            <a:cxnLst/>
            <a:rect l="l" t="t" r="r" b="b"/>
            <a:pathLst>
              <a:path w="7916980" h="5439615">
                <a:moveTo>
                  <a:pt x="0" y="0"/>
                </a:moveTo>
                <a:lnTo>
                  <a:pt x="7916980" y="0"/>
                </a:lnTo>
                <a:lnTo>
                  <a:pt x="7916980" y="5439615"/>
                </a:lnTo>
                <a:lnTo>
                  <a:pt x="0" y="5439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b="-391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108689" y="3572380"/>
            <a:ext cx="5694807" cy="293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83"/>
              </a:lnSpc>
            </a:pPr>
            <a:r>
              <a:rPr lang="en-US" sz="9199" b="1">
                <a:solidFill>
                  <a:srgbClr val="D9E027"/>
                </a:solidFill>
                <a:latin typeface="Lato Bold"/>
                <a:ea typeface="Lato Bold"/>
                <a:cs typeface="Lato Bold"/>
                <a:sym typeface="Lato Bold"/>
              </a:rPr>
              <a:t>SALES</a:t>
            </a:r>
          </a:p>
          <a:p>
            <a:pPr algn="l">
              <a:lnSpc>
                <a:spcPts val="11683"/>
              </a:lnSpc>
            </a:pPr>
            <a:r>
              <a:rPr lang="en-US" sz="9199" b="1">
                <a:solidFill>
                  <a:srgbClr val="D9E027"/>
                </a:solidFill>
                <a:latin typeface="Lato Bold"/>
                <a:ea typeface="Lato Bold"/>
                <a:cs typeface="Lato Bold"/>
                <a:sym typeface="Lato Bold"/>
              </a:rPr>
              <a:t>PROCESS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67792" y="3747459"/>
            <a:ext cx="4457914" cy="251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01"/>
              </a:lnSpc>
            </a:pPr>
            <a:r>
              <a:rPr lang="en-US" sz="721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Email </a:t>
            </a:r>
          </a:p>
          <a:p>
            <a:pPr algn="l">
              <a:lnSpc>
                <a:spcPts val="10101"/>
              </a:lnSpc>
            </a:pPr>
            <a:r>
              <a:rPr lang="en-US" sz="721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Prospects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5102" cy="10287000"/>
            <a:chOff x="0" y="0"/>
            <a:chExt cx="25745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4512" cy="2709333"/>
            </a:xfrm>
            <a:custGeom>
              <a:avLst/>
              <a:gdLst/>
              <a:ahLst/>
              <a:cxnLst/>
              <a:rect l="l" t="t" r="r" b="b"/>
              <a:pathLst>
                <a:path w="2574512" h="2709333">
                  <a:moveTo>
                    <a:pt x="0" y="0"/>
                  </a:moveTo>
                  <a:lnTo>
                    <a:pt x="2574512" y="0"/>
                  </a:lnTo>
                  <a:lnTo>
                    <a:pt x="257451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7451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9737002" cy="10287000"/>
          </a:xfrm>
          <a:custGeom>
            <a:avLst/>
            <a:gdLst/>
            <a:ahLst/>
            <a:cxnLst/>
            <a:rect l="l" t="t" r="r" b="b"/>
            <a:pathLst>
              <a:path w="9737002" h="10287000">
                <a:moveTo>
                  <a:pt x="0" y="0"/>
                </a:moveTo>
                <a:lnTo>
                  <a:pt x="9737002" y="0"/>
                </a:lnTo>
                <a:lnTo>
                  <a:pt x="9737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l="-31268" r="-312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9670327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423719" y="1719561"/>
            <a:ext cx="3216386" cy="108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4"/>
              </a:lnSpc>
            </a:pPr>
            <a:r>
              <a:rPr lang="en-US" sz="6353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Agenda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23719" y="3238170"/>
            <a:ext cx="7292966" cy="489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8096" lvl="1" indent="-389048" algn="l">
              <a:lnSpc>
                <a:spcPts val="5045"/>
              </a:lnSpc>
              <a:buFont typeface="Arial"/>
              <a:buChar char="•"/>
            </a:pPr>
            <a:r>
              <a:rPr lang="en-US" sz="36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Key elements</a:t>
            </a:r>
          </a:p>
          <a:p>
            <a:pPr algn="l">
              <a:lnSpc>
                <a:spcPts val="2090"/>
              </a:lnSpc>
            </a:pPr>
            <a:endParaRPr lang="en-US" sz="3603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78096" lvl="1" indent="-389048" algn="l">
              <a:lnSpc>
                <a:spcPts val="5045"/>
              </a:lnSpc>
              <a:buFont typeface="Arial"/>
              <a:buChar char="•"/>
            </a:pPr>
            <a:r>
              <a:rPr lang="en-US" sz="36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Tips for writing prospecting emails</a:t>
            </a:r>
          </a:p>
          <a:p>
            <a:pPr algn="ctr">
              <a:lnSpc>
                <a:spcPts val="3567"/>
              </a:lnSpc>
            </a:pPr>
            <a:endParaRPr lang="en-US" sz="3603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78096" lvl="1" indent="-389048" algn="l">
              <a:lnSpc>
                <a:spcPts val="5045"/>
              </a:lnSpc>
              <a:buFont typeface="Arial"/>
              <a:buChar char="•"/>
            </a:pPr>
            <a:r>
              <a:rPr lang="en-US" sz="36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to avoid</a:t>
            </a:r>
          </a:p>
          <a:p>
            <a:pPr algn="l">
              <a:lnSpc>
                <a:spcPts val="3315"/>
              </a:lnSpc>
            </a:pPr>
            <a:endParaRPr lang="en-US" sz="3603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78096" lvl="1" indent="-389048" algn="l">
              <a:lnSpc>
                <a:spcPts val="5045"/>
              </a:lnSpc>
              <a:buFont typeface="Arial"/>
              <a:buChar char="•"/>
            </a:pPr>
            <a:r>
              <a:rPr lang="en-US" sz="36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Example emails</a:t>
            </a:r>
          </a:p>
          <a:p>
            <a:pPr algn="l">
              <a:lnSpc>
                <a:spcPts val="5045"/>
              </a:lnSpc>
            </a:pPr>
            <a:endParaRPr lang="en-US" sz="3603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17694439" y="9693439"/>
            <a:ext cx="615807" cy="571315"/>
            <a:chOff x="0" y="0"/>
            <a:chExt cx="162188" cy="1504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17259733" y="9214241"/>
            <a:ext cx="456519" cy="457385"/>
            <a:chOff x="0" y="0"/>
            <a:chExt cx="120236" cy="1204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2874200"/>
            <a:ext cx="6723688" cy="638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Clear Subject Line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-Short, direct, and relevant. BEE creative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-Beemac + Company,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Personalized Introduction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-Address the prospect by name. Reference something specific about their business or needs.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Value Proposition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-State how your service/product solves a specific problem for them.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Next Steps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-Be clear about what action you want them to take (schedule a call, reply, visit Beemac’s website) 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8557234" y="0"/>
            <a:ext cx="9775102" cy="10287000"/>
            <a:chOff x="0" y="0"/>
            <a:chExt cx="2574512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4512" cy="2709333"/>
            </a:xfrm>
            <a:custGeom>
              <a:avLst/>
              <a:gdLst/>
              <a:ahLst/>
              <a:cxnLst/>
              <a:rect l="l" t="t" r="r" b="b"/>
              <a:pathLst>
                <a:path w="2574512" h="2709333">
                  <a:moveTo>
                    <a:pt x="0" y="0"/>
                  </a:moveTo>
                  <a:lnTo>
                    <a:pt x="2574512" y="0"/>
                  </a:lnTo>
                  <a:lnTo>
                    <a:pt x="257451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7451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662009" y="0"/>
            <a:ext cx="9670327" cy="10286842"/>
          </a:xfrm>
          <a:custGeom>
            <a:avLst/>
            <a:gdLst/>
            <a:ahLst/>
            <a:cxnLst/>
            <a:rect l="l" t="t" r="r" b="b"/>
            <a:pathLst>
              <a:path w="9670327" h="10286842">
                <a:moveTo>
                  <a:pt x="0" y="0"/>
                </a:moveTo>
                <a:lnTo>
                  <a:pt x="9670327" y="0"/>
                </a:lnTo>
                <a:lnTo>
                  <a:pt x="9670327" y="10286842"/>
                </a:lnTo>
                <a:lnTo>
                  <a:pt x="0" y="1028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r="-596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8557234" y="-223344"/>
            <a:ext cx="0" cy="10733688"/>
          </a:xfrm>
          <a:prstGeom prst="line">
            <a:avLst/>
          </a:prstGeom>
          <a:ln w="26670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90600" y="1414431"/>
            <a:ext cx="5771612" cy="111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1"/>
              </a:lnSpc>
            </a:pPr>
            <a:r>
              <a:rPr lang="en-US" sz="708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Key Elements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-22246" y="22246"/>
            <a:ext cx="615807" cy="571315"/>
            <a:chOff x="0" y="0"/>
            <a:chExt cx="162188" cy="150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533648" y="615374"/>
            <a:ext cx="456519" cy="457385"/>
            <a:chOff x="0" y="0"/>
            <a:chExt cx="120236" cy="1204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8183979" y="-129450"/>
            <a:ext cx="0" cy="10771338"/>
          </a:xfrm>
          <a:prstGeom prst="line">
            <a:avLst/>
          </a:prstGeom>
          <a:ln w="3619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8183979" cy="10287000"/>
            <a:chOff x="0" y="0"/>
            <a:chExt cx="2155451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5451" cy="2709333"/>
            </a:xfrm>
            <a:custGeom>
              <a:avLst/>
              <a:gdLst/>
              <a:ahLst/>
              <a:cxnLst/>
              <a:rect l="l" t="t" r="r" b="b"/>
              <a:pathLst>
                <a:path w="2155451" h="2709333">
                  <a:moveTo>
                    <a:pt x="0" y="0"/>
                  </a:moveTo>
                  <a:lnTo>
                    <a:pt x="2155451" y="0"/>
                  </a:lnTo>
                  <a:lnTo>
                    <a:pt x="21554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15545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8575" y="0"/>
            <a:ext cx="8212554" cy="10287000"/>
          </a:xfrm>
          <a:custGeom>
            <a:avLst/>
            <a:gdLst/>
            <a:ahLst/>
            <a:cxnLst/>
            <a:rect l="l" t="t" r="r" b="b"/>
            <a:pathLst>
              <a:path w="8212554" h="10287000">
                <a:moveTo>
                  <a:pt x="0" y="0"/>
                </a:moveTo>
                <a:lnTo>
                  <a:pt x="8212554" y="0"/>
                </a:lnTo>
                <a:lnTo>
                  <a:pt x="82125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33506" r="-335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875261" y="571315"/>
            <a:ext cx="8071674" cy="1545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3"/>
              </a:lnSpc>
            </a:pPr>
            <a:r>
              <a:rPr lang="en-US" sz="512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Tips for Writing Prospecting Emails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75261" y="2452122"/>
            <a:ext cx="8568672" cy="818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5"/>
              </a:lnSpc>
            </a:pPr>
            <a:r>
              <a:rPr lang="en-US" sz="2318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Keep It Short &amp; Sweet</a:t>
            </a: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245"/>
              </a:lnSpc>
            </a:pP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-Be clear and to the point. It shouldn’t be 5 paragraphs long- no one will read that. Do not come off as needy. You are the expert.</a:t>
            </a:r>
          </a:p>
          <a:p>
            <a:pPr algn="l">
              <a:lnSpc>
                <a:spcPts val="3245"/>
              </a:lnSpc>
            </a:pPr>
            <a:endParaRPr lang="en-US" sz="23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245"/>
              </a:lnSpc>
            </a:pPr>
            <a:r>
              <a:rPr lang="en-US" sz="2318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Focus on Benefits</a:t>
            </a:r>
          </a:p>
          <a:p>
            <a:pPr algn="l">
              <a:lnSpc>
                <a:spcPts val="3245"/>
              </a:lnSpc>
            </a:pP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-Show how our service/capabilities helps the prospect. </a:t>
            </a:r>
          </a:p>
          <a:p>
            <a:pPr algn="l">
              <a:lnSpc>
                <a:spcPts val="3245"/>
              </a:lnSpc>
            </a:pPr>
            <a:endParaRPr lang="en-US" sz="23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245"/>
              </a:lnSpc>
            </a:pPr>
            <a:r>
              <a:rPr lang="en-US" sz="2318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Try to make a connection</a:t>
            </a: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245"/>
              </a:lnSpc>
            </a:pP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-“My office is in Pittsburgh, PA- just a stones throw away from you guys up in Butler, PA. ” </a:t>
            </a:r>
          </a:p>
          <a:p>
            <a:pPr algn="l">
              <a:lnSpc>
                <a:spcPts val="3245"/>
              </a:lnSpc>
            </a:pP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-“I have a customer in Greenwood, IN we deliver to about 4 times a week, and my guys are always looking for a back haul around Indianapolis.”</a:t>
            </a:r>
          </a:p>
          <a:p>
            <a:pPr algn="l">
              <a:lnSpc>
                <a:spcPts val="3245"/>
              </a:lnSpc>
            </a:pP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245"/>
              </a:lnSpc>
            </a:pPr>
            <a:r>
              <a:rPr lang="en-US" sz="2318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Follow Up Strategy</a:t>
            </a:r>
          </a:p>
          <a:p>
            <a:pPr algn="l">
              <a:lnSpc>
                <a:spcPts val="3245"/>
              </a:lnSpc>
            </a:pPr>
            <a:r>
              <a:rPr lang="en-US" sz="23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-Mention when and how you’ll follow up (ex: “I’ll reach out again next Wednesday 3/19/25 in the morning and give you a call to check in.”)</a:t>
            </a:r>
          </a:p>
          <a:p>
            <a:pPr algn="l">
              <a:lnSpc>
                <a:spcPts val="3245"/>
              </a:lnSpc>
            </a:pPr>
            <a:endParaRPr lang="en-US" sz="23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245"/>
              </a:lnSpc>
              <a:spcBef>
                <a:spcPct val="0"/>
              </a:spcBef>
            </a:pPr>
            <a:endParaRPr lang="en-US" sz="23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8288754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8183979" cy="10287000"/>
            <a:chOff x="0" y="0"/>
            <a:chExt cx="2155451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5451" cy="2709333"/>
            </a:xfrm>
            <a:custGeom>
              <a:avLst/>
              <a:gdLst/>
              <a:ahLst/>
              <a:cxnLst/>
              <a:rect l="l" t="t" r="r" b="b"/>
              <a:pathLst>
                <a:path w="2155451" h="2709333">
                  <a:moveTo>
                    <a:pt x="0" y="0"/>
                  </a:moveTo>
                  <a:lnTo>
                    <a:pt x="2155451" y="0"/>
                  </a:lnTo>
                  <a:lnTo>
                    <a:pt x="21554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15545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8575" y="0"/>
            <a:ext cx="8212554" cy="10287000"/>
          </a:xfrm>
          <a:custGeom>
            <a:avLst/>
            <a:gdLst/>
            <a:ahLst/>
            <a:cxnLst/>
            <a:rect l="l" t="t" r="r" b="b"/>
            <a:pathLst>
              <a:path w="8212554" h="10287000">
                <a:moveTo>
                  <a:pt x="0" y="0"/>
                </a:moveTo>
                <a:lnTo>
                  <a:pt x="8212554" y="0"/>
                </a:lnTo>
                <a:lnTo>
                  <a:pt x="82125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</a:blip>
            <a:stretch>
              <a:fillRect l="-36684" r="-366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144000" y="809532"/>
            <a:ext cx="6569034" cy="10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65"/>
              </a:lnSpc>
            </a:pPr>
            <a:r>
              <a:rPr lang="en-US" sz="708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What to Avoid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2131248"/>
            <a:ext cx="8071674" cy="732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5"/>
              </a:lnSpc>
            </a:pPr>
            <a:r>
              <a:rPr lang="en-US" sz="26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Generic Messaging:</a:t>
            </a:r>
          </a:p>
          <a:p>
            <a:pPr algn="l">
              <a:lnSpc>
                <a:spcPts val="4565"/>
              </a:lnSpc>
            </a:pPr>
            <a:r>
              <a:rPr lang="en-US" sz="26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-Avoid using blanket messaging that doesn’t speak to the prospect specifically</a:t>
            </a:r>
          </a:p>
          <a:p>
            <a:pPr algn="l">
              <a:lnSpc>
                <a:spcPts val="1406"/>
              </a:lnSpc>
            </a:pPr>
            <a:endParaRPr lang="en-US" sz="26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4565"/>
              </a:lnSpc>
            </a:pPr>
            <a:r>
              <a:rPr lang="en-US" sz="26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Overloading with Information:</a:t>
            </a:r>
          </a:p>
          <a:p>
            <a:pPr algn="l">
              <a:lnSpc>
                <a:spcPts val="4565"/>
              </a:lnSpc>
            </a:pPr>
            <a:r>
              <a:rPr lang="en-US" sz="26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-Don’t overwhelm with too many details/info.</a:t>
            </a:r>
          </a:p>
          <a:p>
            <a:pPr algn="l">
              <a:lnSpc>
                <a:spcPts val="1406"/>
              </a:lnSpc>
            </a:pPr>
            <a:endParaRPr lang="en-US" sz="26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4565"/>
              </a:lnSpc>
            </a:pPr>
            <a:r>
              <a:rPr lang="en-US" sz="26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Being Too Pushy:</a:t>
            </a:r>
          </a:p>
          <a:p>
            <a:pPr algn="l">
              <a:lnSpc>
                <a:spcPts val="4565"/>
              </a:lnSpc>
            </a:pPr>
            <a:r>
              <a:rPr lang="en-US" sz="26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-Avoid making prospect feel pressured to act immediately. Respect their time and interest but showing </a:t>
            </a:r>
          </a:p>
          <a:p>
            <a:pPr algn="l">
              <a:lnSpc>
                <a:spcPts val="1327"/>
              </a:lnSpc>
            </a:pPr>
            <a:endParaRPr lang="en-US" sz="26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4565"/>
              </a:lnSpc>
            </a:pPr>
            <a:r>
              <a:rPr lang="en-US" sz="26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Grey Areas for Next Steps:</a:t>
            </a:r>
          </a:p>
          <a:p>
            <a:pPr algn="l">
              <a:lnSpc>
                <a:spcPts val="4565"/>
              </a:lnSpc>
            </a:pPr>
            <a:r>
              <a:rPr lang="en-US" sz="26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-Never leave your email open-ended without a clear next step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715528"/>
            <a:ext cx="615807" cy="571315"/>
            <a:chOff x="0" y="0"/>
            <a:chExt cx="162188" cy="1504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5807" y="9296242"/>
            <a:ext cx="456519" cy="457385"/>
            <a:chOff x="0" y="0"/>
            <a:chExt cx="120236" cy="1204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1400944" y="0"/>
            <a:ext cx="6931392" cy="10287000"/>
            <a:chOff x="0" y="0"/>
            <a:chExt cx="1825552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5552" cy="2709333"/>
            </a:xfrm>
            <a:custGeom>
              <a:avLst/>
              <a:gdLst/>
              <a:ahLst/>
              <a:cxnLst/>
              <a:rect l="l" t="t" r="r" b="b"/>
              <a:pathLst>
                <a:path w="1825552" h="2709333">
                  <a:moveTo>
                    <a:pt x="0" y="0"/>
                  </a:moveTo>
                  <a:lnTo>
                    <a:pt x="1825552" y="0"/>
                  </a:lnTo>
                  <a:lnTo>
                    <a:pt x="18255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2555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475239" y="0"/>
            <a:ext cx="6857097" cy="10286842"/>
          </a:xfrm>
          <a:custGeom>
            <a:avLst/>
            <a:gdLst/>
            <a:ahLst/>
            <a:cxnLst/>
            <a:rect l="l" t="t" r="r" b="b"/>
            <a:pathLst>
              <a:path w="6857097" h="10286842">
                <a:moveTo>
                  <a:pt x="0" y="0"/>
                </a:moveTo>
                <a:lnTo>
                  <a:pt x="6857097" y="0"/>
                </a:lnTo>
                <a:lnTo>
                  <a:pt x="6857097" y="10286842"/>
                </a:lnTo>
                <a:lnTo>
                  <a:pt x="0" y="1028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l="-31090" r="-31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1475239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150545" y="2057321"/>
            <a:ext cx="13421040" cy="6937779"/>
            <a:chOff x="0" y="0"/>
            <a:chExt cx="3534760" cy="18272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34759" cy="1827234"/>
            </a:xfrm>
            <a:custGeom>
              <a:avLst/>
              <a:gdLst/>
              <a:ahLst/>
              <a:cxnLst/>
              <a:rect l="l" t="t" r="r" b="b"/>
              <a:pathLst>
                <a:path w="3534759" h="1827234">
                  <a:moveTo>
                    <a:pt x="0" y="0"/>
                  </a:moveTo>
                  <a:lnTo>
                    <a:pt x="3534759" y="0"/>
                  </a:lnTo>
                  <a:lnTo>
                    <a:pt x="3534759" y="1827234"/>
                  </a:lnTo>
                  <a:lnTo>
                    <a:pt x="0" y="182723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534760" cy="1874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377211" y="2254674"/>
            <a:ext cx="13533577" cy="7003626"/>
          </a:xfrm>
          <a:custGeom>
            <a:avLst/>
            <a:gdLst/>
            <a:ahLst/>
            <a:cxnLst/>
            <a:rect l="l" t="t" r="r" b="b"/>
            <a:pathLst>
              <a:path w="13533577" h="7003626">
                <a:moveTo>
                  <a:pt x="0" y="0"/>
                </a:moveTo>
                <a:lnTo>
                  <a:pt x="13533578" y="0"/>
                </a:lnTo>
                <a:lnTo>
                  <a:pt x="13533578" y="7003626"/>
                </a:lnTo>
                <a:lnTo>
                  <a:pt x="0" y="7003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44066" y="752382"/>
            <a:ext cx="8115300" cy="106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3"/>
              </a:lnSpc>
            </a:pPr>
            <a:r>
              <a:rPr lang="en-US" sz="673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Example Emails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715528"/>
            <a:ext cx="615807" cy="571315"/>
            <a:chOff x="0" y="0"/>
            <a:chExt cx="162188" cy="1504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5807" y="9296242"/>
            <a:ext cx="456519" cy="457385"/>
            <a:chOff x="0" y="0"/>
            <a:chExt cx="120236" cy="1204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1400944" y="0"/>
            <a:ext cx="6931392" cy="10287000"/>
            <a:chOff x="0" y="0"/>
            <a:chExt cx="1825552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5552" cy="2709333"/>
            </a:xfrm>
            <a:custGeom>
              <a:avLst/>
              <a:gdLst/>
              <a:ahLst/>
              <a:cxnLst/>
              <a:rect l="l" t="t" r="r" b="b"/>
              <a:pathLst>
                <a:path w="1825552" h="2709333">
                  <a:moveTo>
                    <a:pt x="0" y="0"/>
                  </a:moveTo>
                  <a:lnTo>
                    <a:pt x="1825552" y="0"/>
                  </a:lnTo>
                  <a:lnTo>
                    <a:pt x="18255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2555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475239" y="0"/>
            <a:ext cx="6857097" cy="10286842"/>
          </a:xfrm>
          <a:custGeom>
            <a:avLst/>
            <a:gdLst/>
            <a:ahLst/>
            <a:cxnLst/>
            <a:rect l="l" t="t" r="r" b="b"/>
            <a:pathLst>
              <a:path w="6857097" h="10286842">
                <a:moveTo>
                  <a:pt x="0" y="0"/>
                </a:moveTo>
                <a:lnTo>
                  <a:pt x="6857097" y="0"/>
                </a:lnTo>
                <a:lnTo>
                  <a:pt x="6857097" y="10286842"/>
                </a:lnTo>
                <a:lnTo>
                  <a:pt x="0" y="1028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l="-31090" r="-31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1475239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150545" y="2057321"/>
            <a:ext cx="13421040" cy="6937779"/>
            <a:chOff x="0" y="0"/>
            <a:chExt cx="3534760" cy="18272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34759" cy="1827234"/>
            </a:xfrm>
            <a:custGeom>
              <a:avLst/>
              <a:gdLst/>
              <a:ahLst/>
              <a:cxnLst/>
              <a:rect l="l" t="t" r="r" b="b"/>
              <a:pathLst>
                <a:path w="3534759" h="1827234">
                  <a:moveTo>
                    <a:pt x="0" y="0"/>
                  </a:moveTo>
                  <a:lnTo>
                    <a:pt x="3534759" y="0"/>
                  </a:lnTo>
                  <a:lnTo>
                    <a:pt x="3534759" y="1827234"/>
                  </a:lnTo>
                  <a:lnTo>
                    <a:pt x="0" y="182723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534760" cy="1874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412914" y="2332312"/>
            <a:ext cx="13921584" cy="6925988"/>
          </a:xfrm>
          <a:custGeom>
            <a:avLst/>
            <a:gdLst/>
            <a:ahLst/>
            <a:cxnLst/>
            <a:rect l="l" t="t" r="r" b="b"/>
            <a:pathLst>
              <a:path w="13921584" h="6925988">
                <a:moveTo>
                  <a:pt x="0" y="0"/>
                </a:moveTo>
                <a:lnTo>
                  <a:pt x="13921585" y="0"/>
                </a:lnTo>
                <a:lnTo>
                  <a:pt x="13921585" y="6925988"/>
                </a:lnTo>
                <a:lnTo>
                  <a:pt x="0" y="69259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44066" y="752382"/>
            <a:ext cx="8115300" cy="106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3"/>
              </a:lnSpc>
            </a:pPr>
            <a:r>
              <a:rPr lang="en-US" sz="673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Example Emails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715528"/>
            <a:ext cx="615807" cy="571315"/>
            <a:chOff x="0" y="0"/>
            <a:chExt cx="162188" cy="1504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5807" y="9296242"/>
            <a:ext cx="456519" cy="457385"/>
            <a:chOff x="0" y="0"/>
            <a:chExt cx="120236" cy="1204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1400944" y="0"/>
            <a:ext cx="6931392" cy="10287000"/>
            <a:chOff x="0" y="0"/>
            <a:chExt cx="1825552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5552" cy="2709333"/>
            </a:xfrm>
            <a:custGeom>
              <a:avLst/>
              <a:gdLst/>
              <a:ahLst/>
              <a:cxnLst/>
              <a:rect l="l" t="t" r="r" b="b"/>
              <a:pathLst>
                <a:path w="1825552" h="2709333">
                  <a:moveTo>
                    <a:pt x="0" y="0"/>
                  </a:moveTo>
                  <a:lnTo>
                    <a:pt x="1825552" y="0"/>
                  </a:lnTo>
                  <a:lnTo>
                    <a:pt x="18255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2555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475239" y="0"/>
            <a:ext cx="6857097" cy="10286842"/>
          </a:xfrm>
          <a:custGeom>
            <a:avLst/>
            <a:gdLst/>
            <a:ahLst/>
            <a:cxnLst/>
            <a:rect l="l" t="t" r="r" b="b"/>
            <a:pathLst>
              <a:path w="6857097" h="10286842">
                <a:moveTo>
                  <a:pt x="0" y="0"/>
                </a:moveTo>
                <a:lnTo>
                  <a:pt x="6857097" y="0"/>
                </a:lnTo>
                <a:lnTo>
                  <a:pt x="6857097" y="10286842"/>
                </a:lnTo>
                <a:lnTo>
                  <a:pt x="0" y="1028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l="-31090" r="-31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1475239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150545" y="2057321"/>
            <a:ext cx="13421040" cy="6937779"/>
            <a:chOff x="0" y="0"/>
            <a:chExt cx="3534760" cy="18272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34759" cy="1827234"/>
            </a:xfrm>
            <a:custGeom>
              <a:avLst/>
              <a:gdLst/>
              <a:ahLst/>
              <a:cxnLst/>
              <a:rect l="l" t="t" r="r" b="b"/>
              <a:pathLst>
                <a:path w="3534759" h="1827234">
                  <a:moveTo>
                    <a:pt x="0" y="0"/>
                  </a:moveTo>
                  <a:lnTo>
                    <a:pt x="3534759" y="0"/>
                  </a:lnTo>
                  <a:lnTo>
                    <a:pt x="3534759" y="1827234"/>
                  </a:lnTo>
                  <a:lnTo>
                    <a:pt x="0" y="1827234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534760" cy="1874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397396" y="2322218"/>
            <a:ext cx="13450032" cy="7431410"/>
          </a:xfrm>
          <a:custGeom>
            <a:avLst/>
            <a:gdLst/>
            <a:ahLst/>
            <a:cxnLst/>
            <a:rect l="l" t="t" r="r" b="b"/>
            <a:pathLst>
              <a:path w="13450032" h="7431410">
                <a:moveTo>
                  <a:pt x="0" y="0"/>
                </a:moveTo>
                <a:lnTo>
                  <a:pt x="13450032" y="0"/>
                </a:lnTo>
                <a:lnTo>
                  <a:pt x="13450032" y="7431410"/>
                </a:lnTo>
                <a:lnTo>
                  <a:pt x="0" y="7431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5" b="-13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44066" y="752382"/>
            <a:ext cx="8115300" cy="106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3"/>
              </a:lnSpc>
            </a:pPr>
            <a:r>
              <a:rPr lang="en-US" sz="673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Example Emails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</TotalTime>
  <Words>321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Lato</vt:lpstr>
      <vt:lpstr>Lato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Process - Email Prospects Final</dc:title>
  <cp:lastModifiedBy>Brent Greene</cp:lastModifiedBy>
  <cp:revision>1</cp:revision>
  <dcterms:created xsi:type="dcterms:W3CDTF">2006-08-16T00:00:00Z</dcterms:created>
  <dcterms:modified xsi:type="dcterms:W3CDTF">2025-11-10T15:40:53Z</dcterms:modified>
  <dc:identifier>DAGkJ--PraY</dc:identifier>
</cp:coreProperties>
</file>