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Lato Bold" panose="020F0502020204030203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4A74D-26BD-D864-C2B3-D897693330F1}" v="12" dt="2025-04-09T17:53:40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ce Henny" userId="S::bhenny@beemac.com::d4b6527a-bb28-4d7b-888d-2b49edc7d075" providerId="AD" clId="Web-{4FD4A74D-26BD-D864-C2B3-D897693330F1}"/>
    <pc:docChg chg="modSld">
      <pc:chgData name="Bryce Henny" userId="S::bhenny@beemac.com::d4b6527a-bb28-4d7b-888d-2b49edc7d075" providerId="AD" clId="Web-{4FD4A74D-26BD-D864-C2B3-D897693330F1}" dt="2025-04-09T17:53:40.967" v="6" actId="20577"/>
      <pc:docMkLst>
        <pc:docMk/>
      </pc:docMkLst>
      <pc:sldChg chg="modSp">
        <pc:chgData name="Bryce Henny" userId="S::bhenny@beemac.com::d4b6527a-bb28-4d7b-888d-2b49edc7d075" providerId="AD" clId="Web-{4FD4A74D-26BD-D864-C2B3-D897693330F1}" dt="2025-04-09T17:53:40.967" v="6" actId="20577"/>
        <pc:sldMkLst>
          <pc:docMk/>
          <pc:sldMk cId="0" sldId="257"/>
        </pc:sldMkLst>
        <pc:spChg chg="mod">
          <ac:chgData name="Bryce Henny" userId="S::bhenny@beemac.com::d4b6527a-bb28-4d7b-888d-2b49edc7d075" providerId="AD" clId="Web-{4FD4A74D-26BD-D864-C2B3-D897693330F1}" dt="2025-04-09T17:53:40.967" v="6" actId="20577"/>
          <ac:spMkLst>
            <pc:docMk/>
            <pc:sldMk cId="0" sldId="257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10914" y="3728717"/>
            <a:ext cx="112502" cy="2851562"/>
            <a:chOff x="0" y="0"/>
            <a:chExt cx="29630" cy="7510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630" cy="751029"/>
            </a:xfrm>
            <a:custGeom>
              <a:avLst/>
              <a:gdLst/>
              <a:ahLst/>
              <a:cxnLst/>
              <a:rect l="l" t="t" r="r" b="b"/>
              <a:pathLst>
                <a:path w="29630" h="751029">
                  <a:moveTo>
                    <a:pt x="0" y="0"/>
                  </a:moveTo>
                  <a:lnTo>
                    <a:pt x="29630" y="0"/>
                  </a:lnTo>
                  <a:lnTo>
                    <a:pt x="29630" y="751029"/>
                  </a:lnTo>
                  <a:lnTo>
                    <a:pt x="0" y="751029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630" cy="798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1129806" y="-57280"/>
            <a:ext cx="7916980" cy="5439615"/>
          </a:xfrm>
          <a:custGeom>
            <a:avLst/>
            <a:gdLst/>
            <a:ahLst/>
            <a:cxnLst/>
            <a:rect l="l" t="t" r="r" b="b"/>
            <a:pathLst>
              <a:path w="7916980" h="5439615">
                <a:moveTo>
                  <a:pt x="0" y="0"/>
                </a:moveTo>
                <a:lnTo>
                  <a:pt x="7916980" y="0"/>
                </a:lnTo>
                <a:lnTo>
                  <a:pt x="7916980" y="5439615"/>
                </a:lnTo>
                <a:lnTo>
                  <a:pt x="0" y="5439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b="-3917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08689" y="3572380"/>
            <a:ext cx="5694807" cy="293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83"/>
              </a:lnSpc>
            </a:pPr>
            <a:r>
              <a:rPr lang="en-US" sz="9199" b="1">
                <a:solidFill>
                  <a:srgbClr val="D9E027"/>
                </a:solidFill>
                <a:latin typeface="Lato Bold"/>
                <a:ea typeface="Lato Bold"/>
                <a:cs typeface="Lato Bold"/>
                <a:sym typeface="Lato Bold"/>
              </a:rPr>
              <a:t>SALES</a:t>
            </a:r>
          </a:p>
          <a:p>
            <a:pPr algn="l">
              <a:lnSpc>
                <a:spcPts val="11683"/>
              </a:lnSpc>
            </a:pPr>
            <a:r>
              <a:rPr lang="en-US" sz="9199" b="1">
                <a:solidFill>
                  <a:srgbClr val="D9E027"/>
                </a:solidFill>
                <a:latin typeface="Lato Bold"/>
                <a:ea typeface="Lato Bold"/>
                <a:cs typeface="Lato Bold"/>
                <a:sym typeface="Lato Bold"/>
              </a:rPr>
              <a:t>PROCESS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91715" y="3898319"/>
            <a:ext cx="6167483" cy="222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38"/>
              </a:lnSpc>
            </a:pPr>
            <a:r>
              <a:rPr lang="en-US" sz="638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 Steps of Cold Calling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5102" cy="10287000"/>
            <a:chOff x="0" y="0"/>
            <a:chExt cx="25745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4512" cy="2709333"/>
            </a:xfrm>
            <a:custGeom>
              <a:avLst/>
              <a:gdLst/>
              <a:ahLst/>
              <a:cxnLst/>
              <a:rect l="l" t="t" r="r" b="b"/>
              <a:pathLst>
                <a:path w="2574512" h="2709333">
                  <a:moveTo>
                    <a:pt x="0" y="0"/>
                  </a:moveTo>
                  <a:lnTo>
                    <a:pt x="2574512" y="0"/>
                  </a:lnTo>
                  <a:lnTo>
                    <a:pt x="257451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7451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9737002" cy="10287000"/>
          </a:xfrm>
          <a:custGeom>
            <a:avLst/>
            <a:gdLst/>
            <a:ahLst/>
            <a:cxnLst/>
            <a:rect l="l" t="t" r="r" b="b"/>
            <a:pathLst>
              <a:path w="9737002" h="10287000">
                <a:moveTo>
                  <a:pt x="0" y="0"/>
                </a:moveTo>
                <a:lnTo>
                  <a:pt x="9737002" y="0"/>
                </a:lnTo>
                <a:lnTo>
                  <a:pt x="9737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l="-42650" r="-15624"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9670327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423719" y="1719561"/>
            <a:ext cx="3216386" cy="108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4"/>
              </a:lnSpc>
            </a:pPr>
            <a:r>
              <a:rPr lang="en-US" sz="6353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Agenda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23719" y="3247695"/>
            <a:ext cx="6377664" cy="390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1675" lvl="1" indent="-350520" algn="l">
              <a:lnSpc>
                <a:spcPts val="4552"/>
              </a:lnSpc>
              <a:buFont typeface="Arial"/>
              <a:buChar char="•"/>
            </a:pPr>
            <a:r>
              <a:rPr lang="en-US" sz="32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Preparation</a:t>
            </a:r>
            <a:endParaRPr lang="en-US" sz="3250" dirty="0"/>
          </a:p>
          <a:p>
            <a:pPr algn="l">
              <a:lnSpc>
                <a:spcPts val="2178"/>
              </a:lnSpc>
            </a:pPr>
            <a:endParaRPr lang="en-US" sz="325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01675" lvl="1" indent="-350520" algn="l">
              <a:lnSpc>
                <a:spcPts val="4552"/>
              </a:lnSpc>
              <a:buFont typeface="Arial"/>
              <a:buChar char="•"/>
            </a:pPr>
            <a:r>
              <a:rPr lang="en-US" sz="32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Introduction w/ Gatekeeper</a:t>
            </a:r>
            <a:endParaRPr lang="en-US" sz="325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2178"/>
              </a:lnSpc>
            </a:pPr>
            <a:endParaRPr lang="en-US" sz="325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01675" lvl="1" indent="-350520" algn="l">
              <a:lnSpc>
                <a:spcPts val="4552"/>
              </a:lnSpc>
              <a:buFont typeface="Arial"/>
              <a:buChar char="•"/>
            </a:pPr>
            <a:r>
              <a:rPr lang="en-US" sz="32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Discovery w/ Decision Maker</a:t>
            </a:r>
            <a:endParaRPr lang="en-US" sz="325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1755"/>
              </a:lnSpc>
            </a:pPr>
            <a:endParaRPr lang="en-US" sz="325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01675" lvl="1" indent="-350520" algn="l">
              <a:lnSpc>
                <a:spcPts val="4552"/>
              </a:lnSpc>
              <a:buFont typeface="Arial"/>
              <a:buChar char="•"/>
            </a:pPr>
            <a:r>
              <a:rPr lang="en-US" sz="32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Value Proposition</a:t>
            </a:r>
            <a:endParaRPr lang="en-US" sz="325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1658"/>
              </a:lnSpc>
            </a:pPr>
            <a:endParaRPr lang="en-US" sz="325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01675" lvl="1" indent="-350520" algn="l">
              <a:lnSpc>
                <a:spcPts val="4552"/>
              </a:lnSpc>
              <a:buFont typeface="Arial"/>
              <a:buChar char="•"/>
            </a:pPr>
            <a:r>
              <a:rPr lang="en-US" sz="32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Next Steps</a:t>
            </a:r>
            <a:endParaRPr lang="en-US" sz="325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17694439" y="9693439"/>
            <a:ext cx="615807" cy="571315"/>
            <a:chOff x="0" y="0"/>
            <a:chExt cx="162188" cy="1504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17259733" y="9214241"/>
            <a:ext cx="456519" cy="457385"/>
            <a:chOff x="0" y="0"/>
            <a:chExt cx="120236" cy="1204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15528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5807" y="9296242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8557234" y="0"/>
            <a:ext cx="9775102" cy="10287000"/>
            <a:chOff x="0" y="0"/>
            <a:chExt cx="2574512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4512" cy="2709333"/>
            </a:xfrm>
            <a:custGeom>
              <a:avLst/>
              <a:gdLst/>
              <a:ahLst/>
              <a:cxnLst/>
              <a:rect l="l" t="t" r="r" b="b"/>
              <a:pathLst>
                <a:path w="2574512" h="2709333">
                  <a:moveTo>
                    <a:pt x="0" y="0"/>
                  </a:moveTo>
                  <a:lnTo>
                    <a:pt x="2574512" y="0"/>
                  </a:lnTo>
                  <a:lnTo>
                    <a:pt x="257451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7451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662009" y="0"/>
            <a:ext cx="9670327" cy="10286842"/>
          </a:xfrm>
          <a:custGeom>
            <a:avLst/>
            <a:gdLst/>
            <a:ahLst/>
            <a:cxnLst/>
            <a:rect l="l" t="t" r="r" b="b"/>
            <a:pathLst>
              <a:path w="9670327" h="10286842">
                <a:moveTo>
                  <a:pt x="0" y="0"/>
                </a:moveTo>
                <a:lnTo>
                  <a:pt x="9670327" y="0"/>
                </a:lnTo>
                <a:lnTo>
                  <a:pt x="9670327" y="10286842"/>
                </a:lnTo>
                <a:lnTo>
                  <a:pt x="0" y="1028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29831" r="-29831"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8662009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44066" y="1997784"/>
            <a:ext cx="5594146" cy="1121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42"/>
              </a:lnSpc>
            </a:pPr>
            <a:r>
              <a:rPr lang="en-US" sz="704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Preparation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1907" y="3525837"/>
            <a:ext cx="7138315" cy="453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173" lvl="1" indent="-360087" algn="l">
              <a:lnSpc>
                <a:spcPts val="4669"/>
              </a:lnSpc>
              <a:buFont typeface="Arial"/>
              <a:buChar char="•"/>
            </a:pPr>
            <a:r>
              <a:rPr lang="en-US" sz="333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Research your prospect </a:t>
            </a:r>
          </a:p>
          <a:p>
            <a:pPr algn="l">
              <a:lnSpc>
                <a:spcPts val="1767"/>
              </a:lnSpc>
            </a:pPr>
            <a:endParaRPr lang="en-US" sz="3335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20173" lvl="1" indent="-360087" algn="l">
              <a:lnSpc>
                <a:spcPts val="4669"/>
              </a:lnSpc>
              <a:buFont typeface="Arial"/>
              <a:buChar char="•"/>
            </a:pPr>
            <a:r>
              <a:rPr lang="en-US" sz="333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Understand their business, needs, and potential pain points</a:t>
            </a:r>
          </a:p>
          <a:p>
            <a:pPr algn="l">
              <a:lnSpc>
                <a:spcPts val="1916"/>
              </a:lnSpc>
            </a:pPr>
            <a:endParaRPr lang="en-US" sz="3335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20173" lvl="1" indent="-360087" algn="l">
              <a:lnSpc>
                <a:spcPts val="4669"/>
              </a:lnSpc>
              <a:buFont typeface="Arial"/>
              <a:buChar char="•"/>
            </a:pPr>
            <a:r>
              <a:rPr lang="en-US" sz="333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needed, prepare/be thinking of an outline to guide the conversation</a:t>
            </a:r>
          </a:p>
          <a:p>
            <a:pPr algn="l">
              <a:lnSpc>
                <a:spcPts val="4254"/>
              </a:lnSpc>
            </a:pPr>
            <a:endParaRPr lang="en-US" sz="3335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-22246" y="22246"/>
            <a:ext cx="615807" cy="571315"/>
            <a:chOff x="0" y="0"/>
            <a:chExt cx="162188" cy="1504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533648" y="615374"/>
            <a:ext cx="456519" cy="457385"/>
            <a:chOff x="0" y="0"/>
            <a:chExt cx="120236" cy="1204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8288754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0" y="0"/>
            <a:ext cx="8183979" cy="10287000"/>
            <a:chOff x="0" y="0"/>
            <a:chExt cx="2155451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5451" cy="2709333"/>
            </a:xfrm>
            <a:custGeom>
              <a:avLst/>
              <a:gdLst/>
              <a:ahLst/>
              <a:cxnLst/>
              <a:rect l="l" t="t" r="r" b="b"/>
              <a:pathLst>
                <a:path w="2155451" h="2709333">
                  <a:moveTo>
                    <a:pt x="0" y="0"/>
                  </a:moveTo>
                  <a:lnTo>
                    <a:pt x="2155451" y="0"/>
                  </a:lnTo>
                  <a:lnTo>
                    <a:pt x="21554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15545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8575" y="0"/>
            <a:ext cx="8212554" cy="10287000"/>
          </a:xfrm>
          <a:custGeom>
            <a:avLst/>
            <a:gdLst/>
            <a:ahLst/>
            <a:cxnLst/>
            <a:rect l="l" t="t" r="r" b="b"/>
            <a:pathLst>
              <a:path w="8212554" h="10287000">
                <a:moveTo>
                  <a:pt x="0" y="0"/>
                </a:moveTo>
                <a:lnTo>
                  <a:pt x="8212554" y="0"/>
                </a:lnTo>
                <a:lnTo>
                  <a:pt x="82125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44003" r="-4400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144000" y="809532"/>
            <a:ext cx="8071674" cy="198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3"/>
              </a:lnSpc>
            </a:pPr>
            <a:r>
              <a:rPr lang="en-US" sz="662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Introduction with Gatekeeper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00374" y="3169826"/>
            <a:ext cx="8115300" cy="674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0050" lvl="1" indent="-315025" algn="l">
              <a:lnSpc>
                <a:spcPts val="4085"/>
              </a:lnSpc>
              <a:buFont typeface="Arial"/>
              <a:buChar char="•"/>
            </a:pPr>
            <a:r>
              <a:rPr lang="en-US" sz="29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Warm connection w/Gatekeeper: Mention sports, weather, travel, weekend plans, etc.</a:t>
            </a:r>
          </a:p>
          <a:p>
            <a:pPr algn="l">
              <a:lnSpc>
                <a:spcPts val="1459"/>
              </a:lnSpc>
            </a:pPr>
            <a:endParaRPr lang="en-US" sz="29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30050" lvl="1" indent="-315025" algn="l">
              <a:lnSpc>
                <a:spcPts val="4085"/>
              </a:lnSpc>
              <a:buFont typeface="Arial"/>
              <a:buChar char="•"/>
            </a:pPr>
            <a:r>
              <a:rPr lang="en-US" sz="29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Engage briefly: Build that rapport with light conversation</a:t>
            </a:r>
          </a:p>
          <a:p>
            <a:pPr algn="l">
              <a:lnSpc>
                <a:spcPts val="1867"/>
              </a:lnSpc>
            </a:pPr>
            <a:endParaRPr lang="en-US" sz="29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51640" lvl="1" indent="-325820" algn="l">
              <a:lnSpc>
                <a:spcPts val="4225"/>
              </a:lnSpc>
              <a:buFont typeface="Arial"/>
              <a:buChar char="•"/>
            </a:pPr>
            <a:r>
              <a:rPr lang="en-US" sz="30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Ask for decision-maker: “Can you put me over to the person who is in charge of handling your inbound/outbound shipping operations?” </a:t>
            </a:r>
          </a:p>
          <a:p>
            <a:pPr algn="l">
              <a:lnSpc>
                <a:spcPts val="1721"/>
              </a:lnSpc>
            </a:pPr>
            <a:endParaRPr lang="en-US" sz="30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30050" lvl="1" indent="-315025" algn="l">
              <a:lnSpc>
                <a:spcPts val="4085"/>
              </a:lnSpc>
              <a:buFont typeface="Arial"/>
              <a:buChar char="•"/>
            </a:pPr>
            <a:r>
              <a:rPr lang="en-US" sz="291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Other Job titles: Shipping Manager, Logistics Manager, Supply Chain Director</a:t>
            </a:r>
          </a:p>
          <a:p>
            <a:pPr algn="l">
              <a:lnSpc>
                <a:spcPts val="3665"/>
              </a:lnSpc>
            </a:pPr>
            <a:endParaRPr lang="en-US" sz="29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65"/>
              </a:lnSpc>
              <a:spcBef>
                <a:spcPct val="0"/>
              </a:spcBef>
            </a:pPr>
            <a:endParaRPr lang="en-US" sz="2918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8288754" y="0"/>
            <a:ext cx="0" cy="10287000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0" y="0"/>
            <a:ext cx="8183979" cy="10287000"/>
            <a:chOff x="0" y="0"/>
            <a:chExt cx="2155451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5451" cy="2709333"/>
            </a:xfrm>
            <a:custGeom>
              <a:avLst/>
              <a:gdLst/>
              <a:ahLst/>
              <a:cxnLst/>
              <a:rect l="l" t="t" r="r" b="b"/>
              <a:pathLst>
                <a:path w="2155451" h="2709333">
                  <a:moveTo>
                    <a:pt x="0" y="0"/>
                  </a:moveTo>
                  <a:lnTo>
                    <a:pt x="2155451" y="0"/>
                  </a:lnTo>
                  <a:lnTo>
                    <a:pt x="21554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15545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0"/>
            <a:ext cx="8183979" cy="10921282"/>
          </a:xfrm>
          <a:custGeom>
            <a:avLst/>
            <a:gdLst/>
            <a:ahLst/>
            <a:cxnLst/>
            <a:rect l="l" t="t" r="r" b="b"/>
            <a:pathLst>
              <a:path w="8183979" h="10921282">
                <a:moveTo>
                  <a:pt x="0" y="0"/>
                </a:moveTo>
                <a:lnTo>
                  <a:pt x="8183979" y="0"/>
                </a:lnTo>
                <a:lnTo>
                  <a:pt x="8183979" y="10921282"/>
                </a:lnTo>
                <a:lnTo>
                  <a:pt x="0" y="10921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144000" y="580840"/>
            <a:ext cx="7632865" cy="190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65"/>
              </a:lnSpc>
            </a:pPr>
            <a:r>
              <a:rPr lang="en-US" sz="6326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Discovery with Decision Maker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2901868"/>
            <a:ext cx="7632865" cy="719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518" lvl="1" indent="-275759" algn="l">
              <a:lnSpc>
                <a:spcPts val="4393"/>
              </a:lnSpc>
              <a:buFont typeface="Arial"/>
              <a:buChar char="•"/>
            </a:pPr>
            <a:r>
              <a:rPr lang="en-US" sz="2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Reintroduce yourself</a:t>
            </a:r>
            <a:r>
              <a:rPr lang="en-US" sz="25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Briefly reintroduce yourself/Beemac and make a connection with them.</a:t>
            </a:r>
          </a:p>
          <a:p>
            <a:pPr marL="551518" lvl="1" indent="-275759" algn="l">
              <a:lnSpc>
                <a:spcPts val="4393"/>
              </a:lnSpc>
              <a:buFont typeface="Arial"/>
              <a:buChar char="•"/>
            </a:pPr>
            <a:r>
              <a:rPr lang="en-US" sz="2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Time</a:t>
            </a:r>
            <a:r>
              <a:rPr lang="en-US" sz="25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"Do you have a moment to discuss your shipping operations?”</a:t>
            </a:r>
          </a:p>
          <a:p>
            <a:pPr marL="551518" lvl="1" indent="-275759" algn="l">
              <a:lnSpc>
                <a:spcPts val="4393"/>
              </a:lnSpc>
              <a:buFont typeface="Arial"/>
              <a:buChar char="•"/>
            </a:pPr>
            <a:r>
              <a:rPr lang="en-US" sz="2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Onboarding priorities</a:t>
            </a:r>
            <a:r>
              <a:rPr lang="en-US" sz="25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"What are your top priorities when onboarding carriers?”</a:t>
            </a:r>
          </a:p>
          <a:p>
            <a:pPr marL="551518" lvl="1" indent="-275759" algn="l">
              <a:lnSpc>
                <a:spcPts val="4393"/>
              </a:lnSpc>
              <a:buFont typeface="Arial"/>
              <a:buChar char="•"/>
            </a:pPr>
            <a:r>
              <a:rPr lang="en-US" sz="2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Challenges with current carriers</a:t>
            </a:r>
            <a:r>
              <a:rPr lang="en-US" sz="25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"Any challenges you’re facing with your current carriers?”</a:t>
            </a:r>
          </a:p>
          <a:p>
            <a:pPr marL="551518" lvl="1" indent="-275759" algn="l">
              <a:lnSpc>
                <a:spcPts val="4393"/>
              </a:lnSpc>
              <a:buFont typeface="Arial"/>
              <a:buChar char="•"/>
            </a:pPr>
            <a:r>
              <a:rPr lang="en-US" sz="2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Load Volume</a:t>
            </a:r>
            <a:r>
              <a:rPr lang="en-US" sz="25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"How many loads a day/week/month do you handle, both inbound and outbound?”</a:t>
            </a:r>
          </a:p>
          <a:p>
            <a:pPr algn="l">
              <a:lnSpc>
                <a:spcPts val="4909"/>
              </a:lnSpc>
            </a:pPr>
            <a:endParaRPr lang="en-US" sz="25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4066" y="1138280"/>
            <a:ext cx="7445980" cy="109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2"/>
              </a:lnSpc>
            </a:pPr>
            <a:r>
              <a:rPr lang="en-US" sz="6868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Value Proposition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4066" y="2727876"/>
            <a:ext cx="7930666" cy="600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1"/>
              </a:lnSpc>
            </a:pPr>
            <a:r>
              <a:rPr lang="en-US" sz="32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•Show how you/Beemac can add value to those pain points just mentioned</a:t>
            </a:r>
          </a:p>
          <a:p>
            <a:pPr algn="l">
              <a:lnSpc>
                <a:spcPts val="1600"/>
              </a:lnSpc>
            </a:pPr>
            <a:endParaRPr lang="en-US" sz="320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4481"/>
              </a:lnSpc>
            </a:pPr>
            <a:r>
              <a:rPr lang="en-US" sz="32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•Communication issues?: Offer frequent updates during transit to keep them informed. Provide real-time tracking links for better visibility</a:t>
            </a:r>
          </a:p>
          <a:p>
            <a:pPr algn="l">
              <a:lnSpc>
                <a:spcPts val="1600"/>
              </a:lnSpc>
            </a:pPr>
            <a:endParaRPr lang="en-US" sz="320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4481"/>
              </a:lnSpc>
            </a:pPr>
            <a:r>
              <a:rPr lang="en-US" sz="32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•Bad transparency?: Ensure clear, consistent communication throughout the shipping process. No good news or bad news-just news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9866486" y="0"/>
            <a:ext cx="8465850" cy="10287000"/>
            <a:chOff x="0" y="0"/>
            <a:chExt cx="2229689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29689" cy="2709333"/>
            </a:xfrm>
            <a:custGeom>
              <a:avLst/>
              <a:gdLst/>
              <a:ahLst/>
              <a:cxnLst/>
              <a:rect l="l" t="t" r="r" b="b"/>
              <a:pathLst>
                <a:path w="2229689" h="2709333">
                  <a:moveTo>
                    <a:pt x="0" y="0"/>
                  </a:moveTo>
                  <a:lnTo>
                    <a:pt x="2229689" y="0"/>
                  </a:lnTo>
                  <a:lnTo>
                    <a:pt x="22296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151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2968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866486" y="0"/>
            <a:ext cx="8465850" cy="10286842"/>
          </a:xfrm>
          <a:custGeom>
            <a:avLst/>
            <a:gdLst/>
            <a:ahLst/>
            <a:cxnLst/>
            <a:rect l="l" t="t" r="r" b="b"/>
            <a:pathLst>
              <a:path w="8465850" h="10286842">
                <a:moveTo>
                  <a:pt x="0" y="0"/>
                </a:moveTo>
                <a:lnTo>
                  <a:pt x="8465850" y="0"/>
                </a:lnTo>
                <a:lnTo>
                  <a:pt x="8465850" y="10286842"/>
                </a:lnTo>
                <a:lnTo>
                  <a:pt x="0" y="1028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67581" r="-14455"/>
            </a:stretch>
          </a:blipFill>
        </p:spPr>
      </p:sp>
      <p:sp>
        <p:nvSpPr>
          <p:cNvPr id="14" name="AutoShape 14"/>
          <p:cNvSpPr/>
          <p:nvPr/>
        </p:nvSpPr>
        <p:spPr>
          <a:xfrm flipH="1" flipV="1">
            <a:off x="9768239" y="-140945"/>
            <a:ext cx="98247" cy="11066776"/>
          </a:xfrm>
          <a:prstGeom prst="line">
            <a:avLst/>
          </a:prstGeom>
          <a:ln w="209550" cap="flat">
            <a:solidFill>
              <a:srgbClr val="D9E02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0" y="9715528"/>
            <a:ext cx="615807" cy="571315"/>
            <a:chOff x="0" y="0"/>
            <a:chExt cx="162188" cy="1504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15807" y="9296242"/>
            <a:ext cx="456519" cy="457385"/>
            <a:chOff x="0" y="0"/>
            <a:chExt cx="120236" cy="1204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2193" y="0"/>
            <a:ext cx="615807" cy="571315"/>
            <a:chOff x="0" y="0"/>
            <a:chExt cx="162188" cy="150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88" cy="150470"/>
            </a:xfrm>
            <a:custGeom>
              <a:avLst/>
              <a:gdLst/>
              <a:ahLst/>
              <a:cxnLst/>
              <a:rect l="l" t="t" r="r" b="b"/>
              <a:pathLst>
                <a:path w="162188" h="150470">
                  <a:moveTo>
                    <a:pt x="0" y="0"/>
                  </a:moveTo>
                  <a:lnTo>
                    <a:pt x="162188" y="0"/>
                  </a:lnTo>
                  <a:lnTo>
                    <a:pt x="162188" y="150470"/>
                  </a:lnTo>
                  <a:lnTo>
                    <a:pt x="0" y="150470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2188" cy="198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215674" y="571315"/>
            <a:ext cx="456519" cy="457385"/>
            <a:chOff x="0" y="0"/>
            <a:chExt cx="120236" cy="120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236" cy="120464"/>
            </a:xfrm>
            <a:custGeom>
              <a:avLst/>
              <a:gdLst/>
              <a:ahLst/>
              <a:cxnLst/>
              <a:rect l="l" t="t" r="r" b="b"/>
              <a:pathLst>
                <a:path w="120236" h="120464">
                  <a:moveTo>
                    <a:pt x="0" y="0"/>
                  </a:moveTo>
                  <a:lnTo>
                    <a:pt x="120236" y="0"/>
                  </a:lnTo>
                  <a:lnTo>
                    <a:pt x="120236" y="120464"/>
                  </a:lnTo>
                  <a:lnTo>
                    <a:pt x="0" y="120464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0236" cy="1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4741391" y="1098265"/>
            <a:ext cx="113291" cy="5985757"/>
            <a:chOff x="0" y="0"/>
            <a:chExt cx="29838" cy="1576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838" cy="1576496"/>
            </a:xfrm>
            <a:custGeom>
              <a:avLst/>
              <a:gdLst/>
              <a:ahLst/>
              <a:cxnLst/>
              <a:rect l="l" t="t" r="r" b="b"/>
              <a:pathLst>
                <a:path w="29838" h="1576496">
                  <a:moveTo>
                    <a:pt x="0" y="0"/>
                  </a:moveTo>
                  <a:lnTo>
                    <a:pt x="29838" y="0"/>
                  </a:lnTo>
                  <a:lnTo>
                    <a:pt x="29838" y="1576496"/>
                  </a:lnTo>
                  <a:lnTo>
                    <a:pt x="0" y="1576496"/>
                  </a:lnTo>
                  <a:close/>
                </a:path>
              </a:pathLst>
            </a:custGeom>
            <a:solidFill>
              <a:srgbClr val="D9E02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838" cy="1624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1129806" y="-57280"/>
            <a:ext cx="7916980" cy="5439615"/>
          </a:xfrm>
          <a:custGeom>
            <a:avLst/>
            <a:gdLst/>
            <a:ahLst/>
            <a:cxnLst/>
            <a:rect l="l" t="t" r="r" b="b"/>
            <a:pathLst>
              <a:path w="7916980" h="5439615">
                <a:moveTo>
                  <a:pt x="0" y="0"/>
                </a:moveTo>
                <a:lnTo>
                  <a:pt x="7916980" y="0"/>
                </a:lnTo>
                <a:lnTo>
                  <a:pt x="7916980" y="5439615"/>
                </a:lnTo>
                <a:lnTo>
                  <a:pt x="0" y="5439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 b="-3917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05158" y="2102965"/>
            <a:ext cx="9647764" cy="146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83"/>
              </a:lnSpc>
            </a:pPr>
            <a:r>
              <a:rPr lang="en-US" sz="9199" b="1">
                <a:solidFill>
                  <a:srgbClr val="D9E027"/>
                </a:solidFill>
                <a:latin typeface="Lato Bold"/>
                <a:ea typeface="Lato Bold"/>
                <a:cs typeface="Lato Bold"/>
                <a:sym typeface="Lato Bold"/>
              </a:rPr>
              <a:t>NEXT STEPS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05158" y="4741896"/>
            <a:ext cx="12621612" cy="405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8817" lvl="1" indent="-369408" algn="l">
              <a:lnSpc>
                <a:spcPts val="4790"/>
              </a:lnSpc>
              <a:buFont typeface="Arial"/>
              <a:buChar char="•"/>
            </a:pPr>
            <a:r>
              <a:rPr lang="en-US" sz="342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Depending on the conversation- the close could be getting their information allowing us to send more details, setting up an in-person meeting, being asked for a quote, scheduling a follow-up call, etc.</a:t>
            </a:r>
          </a:p>
          <a:p>
            <a:pPr algn="l">
              <a:lnSpc>
                <a:spcPts val="1711"/>
              </a:lnSpc>
            </a:pPr>
            <a:endParaRPr lang="en-US" sz="3422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738817" lvl="1" indent="-369408" algn="l">
              <a:lnSpc>
                <a:spcPts val="4790"/>
              </a:lnSpc>
              <a:buFont typeface="Arial"/>
              <a:buChar char="•"/>
            </a:pPr>
            <a:r>
              <a:rPr lang="en-US" sz="342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Agree with mutually agreed upon next steps</a:t>
            </a:r>
          </a:p>
          <a:p>
            <a:pPr algn="l">
              <a:lnSpc>
                <a:spcPts val="2121"/>
              </a:lnSpc>
            </a:pPr>
            <a:endParaRPr lang="en-US" sz="3422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738817" lvl="1" indent="-369408" algn="l">
              <a:lnSpc>
                <a:spcPts val="4790"/>
              </a:lnSpc>
              <a:buFont typeface="Arial"/>
              <a:buChar char="•"/>
            </a:pPr>
            <a:r>
              <a:rPr lang="en-US" sz="342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End with a friendly goodbye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Process - 5 steps of  cold calling</dc:title>
  <cp:revision>3</cp:revision>
  <dcterms:created xsi:type="dcterms:W3CDTF">2006-08-16T00:00:00Z</dcterms:created>
  <dcterms:modified xsi:type="dcterms:W3CDTF">2025-04-09T17:53:47Z</dcterms:modified>
  <dc:identifier>DAGkJ-tyBvI</dc:identifier>
</cp:coreProperties>
</file>