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0" r:id="rId3"/>
    <p:sldId id="262" r:id="rId4"/>
    <p:sldId id="263" r:id="rId5"/>
    <p:sldId id="264" r:id="rId6"/>
    <p:sldId id="265" r:id="rId7"/>
    <p:sldId id="266" r:id="rId8"/>
    <p:sldId id="268" r:id="rId9"/>
    <p:sldId id="269" r:id="rId10"/>
    <p:sldId id="267" r:id="rId11"/>
    <p:sldId id="271" r:id="rId12"/>
    <p:sldId id="272" r:id="rId13"/>
    <p:sldId id="273" r:id="rId14"/>
    <p:sldId id="270" r:id="rId15"/>
    <p:sldId id="313" r:id="rId16"/>
    <p:sldId id="274" r:id="rId17"/>
    <p:sldId id="275" r:id="rId18"/>
    <p:sldId id="277" r:id="rId19"/>
    <p:sldId id="276" r:id="rId20"/>
    <p:sldId id="278" r:id="rId21"/>
    <p:sldId id="279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AD21-4C4E-95C3-7906-E48673949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22352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283A8-661C-B56F-DA86-738B55248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467121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ADFD2-4EF5-391F-8D62-44E4F769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7B6C0-51C5-5C5F-8DFE-9F208C281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ACDEB-E6D8-F68F-7FE0-6CB7EA7D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9207DEA-36EF-28FE-5975-076E1A73F74E}"/>
              </a:ext>
            </a:extLst>
          </p:cNvPr>
          <p:cNvSpPr/>
          <p:nvPr/>
        </p:nvSpPr>
        <p:spPr>
          <a:xfrm>
            <a:off x="8915661" y="632239"/>
            <a:ext cx="2133078" cy="2281999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EAC7C8-23A7-7C79-44ED-C209B218AC05}"/>
              </a:ext>
            </a:extLst>
          </p:cNvPr>
          <p:cNvSpPr/>
          <p:nvPr/>
        </p:nvSpPr>
        <p:spPr>
          <a:xfrm>
            <a:off x="190500" y="4442691"/>
            <a:ext cx="9144000" cy="2285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67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5827-5950-F1F1-4407-90B4CCA2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2DEB0-1BE1-A468-582B-4E887B182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7E028-BF84-5A62-846A-E5161C08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3EE13-DB07-BCAB-293A-E6C10BA1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B3318-BF86-8D4A-34A6-6A5E00D4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695155AF-35C0-C69D-7E92-65C454D3897F}"/>
              </a:ext>
            </a:extLst>
          </p:cNvPr>
          <p:cNvSpPr/>
          <p:nvPr/>
        </p:nvSpPr>
        <p:spPr>
          <a:xfrm>
            <a:off x="11092873" y="5643418"/>
            <a:ext cx="1099127" cy="1214582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7D9B6B-E226-FDF2-F0FD-A44E0BEB2179}"/>
              </a:ext>
            </a:extLst>
          </p:cNvPr>
          <p:cNvSpPr/>
          <p:nvPr userDrawn="1"/>
        </p:nvSpPr>
        <p:spPr>
          <a:xfrm>
            <a:off x="838200" y="681036"/>
            <a:ext cx="10515600" cy="7191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8AB132-8489-2BCE-14EA-7CB8DFE55F7D}"/>
              </a:ext>
            </a:extLst>
          </p:cNvPr>
          <p:cNvSpPr/>
          <p:nvPr/>
        </p:nvSpPr>
        <p:spPr>
          <a:xfrm>
            <a:off x="9429750" y="365125"/>
            <a:ext cx="1228725" cy="58118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164D0-DCF3-8E9B-31BB-EE18806D73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3238C-BB5C-3CE2-FE68-5B5651CA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3A053-C915-9D15-64C1-E070DEA79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B47B9-BBBD-8D4B-ED5E-011731EC6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CEFBB-2E16-5674-F72A-DBD510DC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1264493-5763-DA09-E9BC-7FCDAC1EFE03}"/>
              </a:ext>
            </a:extLst>
          </p:cNvPr>
          <p:cNvSpPr/>
          <p:nvPr/>
        </p:nvSpPr>
        <p:spPr>
          <a:xfrm rot="5400000">
            <a:off x="136236" y="5701146"/>
            <a:ext cx="1099127" cy="1214582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1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82CC2-0BB1-D1C2-A739-7520EAAF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6B4EB-FADB-42D5-C5D2-85765FB40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1DC8-99D0-FF4B-4642-22A25D41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A9EBD-9A0F-0863-79D6-45B6B552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EFDA-A6A3-0F5E-CE96-0AC1B162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AAB3F7F-38A9-CC43-EAF1-A259B908B215}"/>
              </a:ext>
            </a:extLst>
          </p:cNvPr>
          <p:cNvSpPr/>
          <p:nvPr/>
        </p:nvSpPr>
        <p:spPr>
          <a:xfrm>
            <a:off x="11568023" y="6012610"/>
            <a:ext cx="623977" cy="845389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880DB-4DC6-0DB1-9191-628087B95600}"/>
              </a:ext>
            </a:extLst>
          </p:cNvPr>
          <p:cNvSpPr/>
          <p:nvPr userDrawn="1"/>
        </p:nvSpPr>
        <p:spPr>
          <a:xfrm>
            <a:off x="838200" y="681036"/>
            <a:ext cx="10515600" cy="7191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19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1CB30-1176-4F73-8EDB-82E82D17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272D-FC8F-74C8-03FB-26C4120B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3EEB7-C16F-8873-7730-3EFEC4EA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73E32E-DD50-7FBA-4459-BB28B6621659}"/>
              </a:ext>
            </a:extLst>
          </p:cNvPr>
          <p:cNvSpPr txBox="1">
            <a:spLocks/>
          </p:cNvSpPr>
          <p:nvPr/>
        </p:nvSpPr>
        <p:spPr>
          <a:xfrm>
            <a:off x="1905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12072C6-C4D2-8EA2-1855-A7071DAC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" y="467121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DFAC3D3-F1E5-D793-8EC8-1C35AAB0F74C}"/>
              </a:ext>
            </a:extLst>
          </p:cNvPr>
          <p:cNvSpPr/>
          <p:nvPr/>
        </p:nvSpPr>
        <p:spPr>
          <a:xfrm>
            <a:off x="8915661" y="632239"/>
            <a:ext cx="2133078" cy="2281999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19C7E4-4FAF-C2CD-63BA-3CF6FCA022D5}"/>
              </a:ext>
            </a:extLst>
          </p:cNvPr>
          <p:cNvSpPr/>
          <p:nvPr/>
        </p:nvSpPr>
        <p:spPr>
          <a:xfrm>
            <a:off x="190500" y="4442691"/>
            <a:ext cx="9144000" cy="2285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3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A3E2C-2369-5E06-1539-2E79786A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43D75-F233-5FF1-24A1-C028FF2F2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CE674-510E-1430-DADB-5A7B860C6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2487C-68B1-6B25-F3BD-761CB234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64F00-9AE7-47B4-A80B-C2C6071D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B721A-F2C0-60EE-643D-A09899A0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4926207-0C6C-825F-2748-BA6E64D7DDF4}"/>
              </a:ext>
            </a:extLst>
          </p:cNvPr>
          <p:cNvSpPr/>
          <p:nvPr/>
        </p:nvSpPr>
        <p:spPr>
          <a:xfrm>
            <a:off x="11092873" y="5643418"/>
            <a:ext cx="1099127" cy="1214582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38D8A5-8A45-AA08-E400-452AC8E8384F}"/>
              </a:ext>
            </a:extLst>
          </p:cNvPr>
          <p:cNvSpPr/>
          <p:nvPr userDrawn="1"/>
        </p:nvSpPr>
        <p:spPr>
          <a:xfrm>
            <a:off x="838200" y="681036"/>
            <a:ext cx="10515600" cy="7191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5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43B11-7B48-9C12-3DF9-464B4BCA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75565-DAF9-B94D-1272-0C3577379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8320A-A79A-8005-14A8-D7CB6BF80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7701B-FEE7-7AEC-56CB-1BEA994A8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9FD5C-5519-5D6B-0742-78518D8CE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8D429A-D343-3581-1D1F-0F91CC62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3D7D0-8BC7-86B5-A0AA-EA7A88E1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27D93-3A30-05F8-4F83-B7D024BA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3A0BB390-180F-9021-0761-0C7D7F89BDEF}"/>
              </a:ext>
            </a:extLst>
          </p:cNvPr>
          <p:cNvSpPr/>
          <p:nvPr/>
        </p:nvSpPr>
        <p:spPr>
          <a:xfrm>
            <a:off x="11092873" y="5643418"/>
            <a:ext cx="1099127" cy="1214582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9E3BB7-5BAE-7BBC-813D-51440E46156E}"/>
              </a:ext>
            </a:extLst>
          </p:cNvPr>
          <p:cNvSpPr/>
          <p:nvPr userDrawn="1"/>
        </p:nvSpPr>
        <p:spPr>
          <a:xfrm>
            <a:off x="838200" y="681036"/>
            <a:ext cx="10515600" cy="7191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4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5802-3279-268B-AF17-81099E58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663F7-C94A-6FF6-BC41-9710158A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AFCEE8-9765-8789-5176-5B5FD27A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A8833-C6AA-8455-8405-077256FA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BAB9CFBA-D2A3-A233-54B1-F74EC85486ED}"/>
              </a:ext>
            </a:extLst>
          </p:cNvPr>
          <p:cNvSpPr/>
          <p:nvPr/>
        </p:nvSpPr>
        <p:spPr>
          <a:xfrm>
            <a:off x="11092873" y="5643418"/>
            <a:ext cx="1099127" cy="1214582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82EA6-E4C6-50B8-6AAA-A040579A836E}"/>
              </a:ext>
            </a:extLst>
          </p:cNvPr>
          <p:cNvSpPr/>
          <p:nvPr userDrawn="1"/>
        </p:nvSpPr>
        <p:spPr>
          <a:xfrm>
            <a:off x="838200" y="681036"/>
            <a:ext cx="10515600" cy="7191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5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AD93E-9BEC-DF8A-BAAF-B5352F21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CE6D0-A57F-8E4E-3EBF-7E1FC7B4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3BFF4-4E7A-51B0-AEED-4C47D915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12CB317-8E26-4C26-1B1A-E7B98D8649EB}"/>
              </a:ext>
            </a:extLst>
          </p:cNvPr>
          <p:cNvSpPr/>
          <p:nvPr/>
        </p:nvSpPr>
        <p:spPr>
          <a:xfrm>
            <a:off x="11092873" y="5643418"/>
            <a:ext cx="1099127" cy="1214582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6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EBE061-F96E-F28C-DBF9-57A48040E0E1}"/>
              </a:ext>
            </a:extLst>
          </p:cNvPr>
          <p:cNvSpPr/>
          <p:nvPr userDrawn="1"/>
        </p:nvSpPr>
        <p:spPr>
          <a:xfrm>
            <a:off x="838200" y="987425"/>
            <a:ext cx="3932237" cy="10699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FEE9D-B42F-8A53-7EA2-83D5B8F0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8F853-4C92-62D1-607B-CC8C2A103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DD36F-FE91-7759-F717-C3F3C3BBA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03718-E165-58AA-9FA0-B38F202DB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FB6DF-0989-58E9-BB00-975CDF3A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0B23E-8326-89DA-5CCB-C00D89C9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4E0A717-AB02-C9EE-ACE0-3F9B1B1DB2A0}"/>
              </a:ext>
            </a:extLst>
          </p:cNvPr>
          <p:cNvSpPr/>
          <p:nvPr/>
        </p:nvSpPr>
        <p:spPr>
          <a:xfrm>
            <a:off x="11092873" y="5643418"/>
            <a:ext cx="1099127" cy="1214582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9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C4A72B-82DD-A38B-126A-BAEA089FE96F}"/>
              </a:ext>
            </a:extLst>
          </p:cNvPr>
          <p:cNvSpPr/>
          <p:nvPr/>
        </p:nvSpPr>
        <p:spPr>
          <a:xfrm>
            <a:off x="838200" y="987424"/>
            <a:ext cx="3932237" cy="10699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239EA-88F6-5769-4E61-09ACE5CBA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4B80B-A9A4-0071-65E7-BA1D7EA2E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9FDD4-2160-1CEB-24C9-3BD1E7CA0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30FFB-E761-7D86-E010-6058AE8E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89A59-C300-A3D5-18A0-B4642672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C693A-F418-37EE-7A75-572CEF92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2B60EED-02B9-53C8-3037-D4F4D76F172A}"/>
              </a:ext>
            </a:extLst>
          </p:cNvPr>
          <p:cNvSpPr/>
          <p:nvPr/>
        </p:nvSpPr>
        <p:spPr>
          <a:xfrm>
            <a:off x="11092873" y="5643418"/>
            <a:ext cx="1099127" cy="1214582"/>
          </a:xfrm>
          <a:custGeom>
            <a:avLst/>
            <a:gdLst/>
            <a:ahLst/>
            <a:cxnLst/>
            <a:rect l="l" t="t" r="r" b="b"/>
            <a:pathLst>
              <a:path w="3731327" h="3610962">
                <a:moveTo>
                  <a:pt x="0" y="0"/>
                </a:moveTo>
                <a:lnTo>
                  <a:pt x="3731327" y="0"/>
                </a:lnTo>
                <a:lnTo>
                  <a:pt x="3731327" y="3610961"/>
                </a:lnTo>
                <a:lnTo>
                  <a:pt x="0" y="3610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C18DD-67BD-0D84-EE47-5A2F9E8E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76895-9F5B-F6BE-201E-454078D6F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90473-CD61-B3B7-CD20-E20E5A58A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36D22B-EFEA-49A1-A71C-00C900941CBB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DAB61-0A2A-ACF2-31DA-9F5DF9FED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83BBF-6C81-4818-CCEB-BE8EADE36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4045B0-A179-4928-8E45-D66F2E6B0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2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 2 Bold" panose="020B0604020202020204" charset="0"/>
          <a:ea typeface="Lato 2 Bold" panose="020B0604020202020204" charset="0"/>
          <a:cs typeface="Lato 2 Bold" panose="020B060402020202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7822-B041-8503-8C14-FCC4133E8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A1A1A"/>
                </a:solidFill>
                <a:latin typeface="+mj-lt"/>
                <a:sym typeface="Good Times"/>
              </a:rPr>
              <a:t>Order entry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329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841F3-DD8B-A732-935F-85CF6ED5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62" y="1041239"/>
            <a:ext cx="11491675" cy="55381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D2226A-94FE-3F7C-A9E7-CE62C4FE58D3}"/>
              </a:ext>
            </a:extLst>
          </p:cNvPr>
          <p:cNvSpPr txBox="1"/>
          <p:nvPr/>
        </p:nvSpPr>
        <p:spPr>
          <a:xfrm>
            <a:off x="1761771" y="497917"/>
            <a:ext cx="788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2. Enter the dispatch comments.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This information will be included when you send out the rate confirmation.</a:t>
            </a: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D4FDC7A6-DC06-993C-C75C-6B9FD4CF1641}"/>
              </a:ext>
            </a:extLst>
          </p:cNvPr>
          <p:cNvSpPr/>
          <p:nvPr/>
        </p:nvSpPr>
        <p:spPr>
          <a:xfrm>
            <a:off x="275222" y="4076700"/>
            <a:ext cx="1144003" cy="352424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87B638A6-7995-4E16-395D-555D18168366}"/>
              </a:ext>
            </a:extLst>
          </p:cNvPr>
          <p:cNvSpPr/>
          <p:nvPr/>
        </p:nvSpPr>
        <p:spPr>
          <a:xfrm>
            <a:off x="4066172" y="3515573"/>
            <a:ext cx="753478" cy="369332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0B6B56D7-1927-7142-85F5-2FA629908EFF}"/>
              </a:ext>
            </a:extLst>
          </p:cNvPr>
          <p:cNvSpPr/>
          <p:nvPr/>
        </p:nvSpPr>
        <p:spPr>
          <a:xfrm>
            <a:off x="10085972" y="3700239"/>
            <a:ext cx="753478" cy="369332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50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55DAE6-B0FA-81B6-9538-16ABD00E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820" y="228600"/>
            <a:ext cx="8489973" cy="6245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5769F-7D61-DFF3-03BD-FF379679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538571"/>
            <a:ext cx="5495693" cy="2462179"/>
          </a:xfrm>
          <a:prstGeom prst="rect">
            <a:avLst/>
          </a:prstGeom>
        </p:spPr>
      </p:pic>
      <p:sp>
        <p:nvSpPr>
          <p:cNvPr id="6" name="Freeform 16">
            <a:extLst>
              <a:ext uri="{FF2B5EF4-FFF2-40B4-BE49-F238E27FC236}">
                <a16:creationId xmlns:a16="http://schemas.microsoft.com/office/drawing/2014/main" id="{3AA58245-575F-F230-0CCC-EA620710CFB9}"/>
              </a:ext>
            </a:extLst>
          </p:cNvPr>
          <p:cNvSpPr/>
          <p:nvPr/>
        </p:nvSpPr>
        <p:spPr>
          <a:xfrm>
            <a:off x="4562475" y="4338337"/>
            <a:ext cx="419100" cy="363855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EF29B9AF-3AAD-B984-6465-B46A625A0C35}"/>
              </a:ext>
            </a:extLst>
          </p:cNvPr>
          <p:cNvSpPr/>
          <p:nvPr/>
        </p:nvSpPr>
        <p:spPr>
          <a:xfrm rot="20766291">
            <a:off x="4830981" y="3977434"/>
            <a:ext cx="988266" cy="430464"/>
          </a:xfrm>
          <a:custGeom>
            <a:avLst/>
            <a:gdLst/>
            <a:ahLst/>
            <a:cxnLst/>
            <a:rect l="l" t="t" r="r" b="b"/>
            <a:pathLst>
              <a:path w="1446150" h="1057004">
                <a:moveTo>
                  <a:pt x="0" y="0"/>
                </a:moveTo>
                <a:lnTo>
                  <a:pt x="1446150" y="0"/>
                </a:lnTo>
                <a:lnTo>
                  <a:pt x="1446150" y="1057004"/>
                </a:lnTo>
                <a:lnTo>
                  <a:pt x="0" y="10570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FB1B029C-35D3-76F7-07CF-09C9A276EB39}"/>
              </a:ext>
            </a:extLst>
          </p:cNvPr>
          <p:cNvSpPr/>
          <p:nvPr/>
        </p:nvSpPr>
        <p:spPr>
          <a:xfrm>
            <a:off x="10590481" y="3764396"/>
            <a:ext cx="658312" cy="45993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DC534B-99AC-2E09-EE06-1D5DC39F974F}"/>
              </a:ext>
            </a:extLst>
          </p:cNvPr>
          <p:cNvSpPr txBox="1"/>
          <p:nvPr/>
        </p:nvSpPr>
        <p:spPr>
          <a:xfrm>
            <a:off x="158791" y="1385410"/>
            <a:ext cx="2721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3. Click the magnifying glass to search for the commodity code for the freight the driver will pick up and deliver.</a:t>
            </a:r>
          </a:p>
        </p:txBody>
      </p:sp>
    </p:spTree>
    <p:extLst>
      <p:ext uri="{BB962C8B-B14F-4D97-AF65-F5344CB8AC3E}">
        <p14:creationId xmlns:p14="http://schemas.microsoft.com/office/powerpoint/2010/main" val="3454408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CDC80F-FA41-1F25-E5B8-472915E13F05}"/>
              </a:ext>
            </a:extLst>
          </p:cNvPr>
          <p:cNvSpPr txBox="1"/>
          <p:nvPr/>
        </p:nvSpPr>
        <p:spPr>
          <a:xfrm>
            <a:off x="158791" y="1385410"/>
            <a:ext cx="3503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4. Enter the Consignee Reference.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Here goes the Load ID number from the Customer Release or the PO number from the Customer Release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E56B3AD3-76DB-37E0-F6E8-FA915CD68206}"/>
              </a:ext>
            </a:extLst>
          </p:cNvPr>
          <p:cNvSpPr/>
          <p:nvPr/>
        </p:nvSpPr>
        <p:spPr>
          <a:xfrm>
            <a:off x="7180847" y="4657725"/>
            <a:ext cx="1144003" cy="352424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8AE6F5-AA54-EEEF-5188-84A2B8AE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362" y="762000"/>
            <a:ext cx="7611095" cy="5619749"/>
          </a:xfrm>
          <a:prstGeom prst="rect">
            <a:avLst/>
          </a:prstGeom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id="{F699C6A6-2EF4-C4A5-26D7-6B71D0516367}"/>
              </a:ext>
            </a:extLst>
          </p:cNvPr>
          <p:cNvSpPr/>
          <p:nvPr/>
        </p:nvSpPr>
        <p:spPr>
          <a:xfrm>
            <a:off x="6714122" y="4724400"/>
            <a:ext cx="1144003" cy="28574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01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BBC0B-EC66-1F3B-5B83-37C2C9B95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07"/>
          <a:stretch>
            <a:fillRect/>
          </a:stretch>
        </p:blipFill>
        <p:spPr>
          <a:xfrm>
            <a:off x="2895600" y="329559"/>
            <a:ext cx="8302040" cy="5909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38C22D-55B3-C5CB-B9C6-7001F192E79A}"/>
              </a:ext>
            </a:extLst>
          </p:cNvPr>
          <p:cNvSpPr txBox="1"/>
          <p:nvPr/>
        </p:nvSpPr>
        <p:spPr>
          <a:xfrm>
            <a:off x="158791" y="1385410"/>
            <a:ext cx="2721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5. Select the Trailer type required for this order.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C8E5A-F347-328B-3523-B4BA5882F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715" y="1776826"/>
            <a:ext cx="6157494" cy="2743438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3687242A-0BA3-51A0-AC6A-4401F322F3FE}"/>
              </a:ext>
            </a:extLst>
          </p:cNvPr>
          <p:cNvSpPr/>
          <p:nvPr/>
        </p:nvSpPr>
        <p:spPr>
          <a:xfrm rot="17276344">
            <a:off x="7545607" y="4209782"/>
            <a:ext cx="988266" cy="430464"/>
          </a:xfrm>
          <a:custGeom>
            <a:avLst/>
            <a:gdLst/>
            <a:ahLst/>
            <a:cxnLst/>
            <a:rect l="l" t="t" r="r" b="b"/>
            <a:pathLst>
              <a:path w="1446150" h="1057004">
                <a:moveTo>
                  <a:pt x="0" y="0"/>
                </a:moveTo>
                <a:lnTo>
                  <a:pt x="1446150" y="0"/>
                </a:lnTo>
                <a:lnTo>
                  <a:pt x="1446150" y="1057004"/>
                </a:lnTo>
                <a:lnTo>
                  <a:pt x="0" y="10570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1856924E-3FFE-9C67-1F2F-5D798DDAF5D1}"/>
              </a:ext>
            </a:extLst>
          </p:cNvPr>
          <p:cNvSpPr/>
          <p:nvPr/>
        </p:nvSpPr>
        <p:spPr>
          <a:xfrm>
            <a:off x="7954015" y="4961418"/>
            <a:ext cx="323210" cy="236224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DB4781F3-8915-A13A-7B02-E22B707A4B67}"/>
              </a:ext>
            </a:extLst>
          </p:cNvPr>
          <p:cNvSpPr/>
          <p:nvPr/>
        </p:nvSpPr>
        <p:spPr>
          <a:xfrm>
            <a:off x="11374897" y="2031741"/>
            <a:ext cx="658312" cy="45993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424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24AE69-F61F-2DF7-8CD6-90619E0B7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68"/>
          <a:stretch>
            <a:fillRect/>
          </a:stretch>
        </p:blipFill>
        <p:spPr>
          <a:xfrm>
            <a:off x="164909" y="520699"/>
            <a:ext cx="11862181" cy="4908551"/>
          </a:xfrm>
          <a:prstGeom prst="rect">
            <a:avLst/>
          </a:prstGeom>
          <a:noFill/>
        </p:spPr>
      </p:pic>
      <p:sp>
        <p:nvSpPr>
          <p:cNvPr id="3" name="Freeform 16">
            <a:extLst>
              <a:ext uri="{FF2B5EF4-FFF2-40B4-BE49-F238E27FC236}">
                <a16:creationId xmlns:a16="http://schemas.microsoft.com/office/drawing/2014/main" id="{681CD0A5-5BEF-0887-E749-B02CFD6A3EE0}"/>
              </a:ext>
            </a:extLst>
          </p:cNvPr>
          <p:cNvSpPr/>
          <p:nvPr/>
        </p:nvSpPr>
        <p:spPr>
          <a:xfrm>
            <a:off x="2618372" y="1895475"/>
            <a:ext cx="458203" cy="28574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681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1CFA2-FEA8-5142-A99F-354E1E21C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78" y="704850"/>
            <a:ext cx="9356130" cy="4767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158A3-10C1-FC9A-AE58-11AC99FE4A08}"/>
              </a:ext>
            </a:extLst>
          </p:cNvPr>
          <p:cNvSpPr txBox="1"/>
          <p:nvPr/>
        </p:nvSpPr>
        <p:spPr>
          <a:xfrm>
            <a:off x="158791" y="1385410"/>
            <a:ext cx="2051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6. Billing method.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Will always be Third party </a:t>
            </a: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F7BD965C-5644-04CD-5B53-42BD278DF3B4}"/>
              </a:ext>
            </a:extLst>
          </p:cNvPr>
          <p:cNvSpPr/>
          <p:nvPr/>
        </p:nvSpPr>
        <p:spPr>
          <a:xfrm>
            <a:off x="4132847" y="2724150"/>
            <a:ext cx="458203" cy="28574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17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76D3BE-312C-007A-EEB2-C41C58E744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729" y="576400"/>
            <a:ext cx="9029711" cy="4627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87853-151A-937C-2405-A41D0A0D1A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729" y="3332598"/>
            <a:ext cx="6187976" cy="2804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D550F-2DAA-AE3C-835F-EB5606329D88}"/>
              </a:ext>
            </a:extLst>
          </p:cNvPr>
          <p:cNvSpPr txBox="1"/>
          <p:nvPr/>
        </p:nvSpPr>
        <p:spPr>
          <a:xfrm>
            <a:off x="158791" y="1385410"/>
            <a:ext cx="2481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7.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Light" panose="020F0502020204030203" pitchFamily="34" charset="0"/>
                <a:cs typeface="Lato Light" panose="020F0502020204030203" pitchFamily="34" charset="0"/>
              </a:rPr>
              <a:t>Click the magnifying glass to 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earch for the Customer this order will be billed.</a:t>
            </a: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FB76CB1C-63F8-2620-F7BA-8A149ABFD5E6}"/>
              </a:ext>
            </a:extLst>
          </p:cNvPr>
          <p:cNvSpPr/>
          <p:nvPr/>
        </p:nvSpPr>
        <p:spPr>
          <a:xfrm>
            <a:off x="4180472" y="2819400"/>
            <a:ext cx="458203" cy="28574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D8E507D-6D31-BDDE-2925-BF7F774CB4AA}"/>
              </a:ext>
            </a:extLst>
          </p:cNvPr>
          <p:cNvSpPr/>
          <p:nvPr/>
        </p:nvSpPr>
        <p:spPr>
          <a:xfrm rot="8614839">
            <a:off x="4274370" y="3168509"/>
            <a:ext cx="370290" cy="367427"/>
          </a:xfrm>
          <a:custGeom>
            <a:avLst/>
            <a:gdLst/>
            <a:ahLst/>
            <a:cxnLst/>
            <a:rect l="l" t="t" r="r" b="b"/>
            <a:pathLst>
              <a:path w="1446150" h="1057004">
                <a:moveTo>
                  <a:pt x="0" y="0"/>
                </a:moveTo>
                <a:lnTo>
                  <a:pt x="1446150" y="0"/>
                </a:lnTo>
                <a:lnTo>
                  <a:pt x="1446150" y="1057004"/>
                </a:lnTo>
                <a:lnTo>
                  <a:pt x="0" y="10570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10BA0308-3F44-6153-1199-07CCBB609C17}"/>
              </a:ext>
            </a:extLst>
          </p:cNvPr>
          <p:cNvSpPr/>
          <p:nvPr/>
        </p:nvSpPr>
        <p:spPr>
          <a:xfrm>
            <a:off x="8170393" y="3609975"/>
            <a:ext cx="658312" cy="45993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5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7AD54-5F6A-2051-035C-FD196627F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970" y="752475"/>
            <a:ext cx="8496878" cy="4686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6EB3AB-26B4-7908-CEA4-A174EA704EC1}"/>
              </a:ext>
            </a:extLst>
          </p:cNvPr>
          <p:cNvSpPr txBox="1"/>
          <p:nvPr/>
        </p:nvSpPr>
        <p:spPr>
          <a:xfrm>
            <a:off x="158790" y="1385410"/>
            <a:ext cx="2641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8. Click Billing Distance.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Mcleod will calculate the miles from the pickup to the delivery location </a:t>
            </a: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AF3BE295-A5EB-FB1C-7BE2-6E9F3C57CFC6}"/>
              </a:ext>
            </a:extLst>
          </p:cNvPr>
          <p:cNvSpPr/>
          <p:nvPr/>
        </p:nvSpPr>
        <p:spPr>
          <a:xfrm>
            <a:off x="4685297" y="2585739"/>
            <a:ext cx="1144003" cy="28574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1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D52B99-4B0A-823D-C3FB-779103BD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790" y="700354"/>
            <a:ext cx="9261120" cy="4772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C98CB0-39CD-BD16-EDA1-85053067FA2F}"/>
              </a:ext>
            </a:extLst>
          </p:cNvPr>
          <p:cNvSpPr txBox="1"/>
          <p:nvPr/>
        </p:nvSpPr>
        <p:spPr>
          <a:xfrm>
            <a:off x="16231" y="2440141"/>
            <a:ext cx="2641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9. Enter cases of pieces for this order.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 2 Bold" panose="020B0604020202020204" charset="0"/>
                <a:cs typeface="Lato 2 Bold" panose="020B0604020202020204" charset="0"/>
              </a:rPr>
              <a:t>10. Enter the actual Weight for this order. </a:t>
            </a:r>
          </a:p>
        </p:txBody>
      </p:sp>
    </p:spTree>
    <p:extLst>
      <p:ext uri="{BB962C8B-B14F-4D97-AF65-F5344CB8AC3E}">
        <p14:creationId xmlns:p14="http://schemas.microsoft.com/office/powerpoint/2010/main" val="164513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937423-3E6D-FA77-405D-E26EDDB9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49" y="691040"/>
            <a:ext cx="9252706" cy="478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FFE47-FD4F-9BFC-A822-BAC0CD20E0D6}"/>
              </a:ext>
            </a:extLst>
          </p:cNvPr>
          <p:cNvSpPr txBox="1"/>
          <p:nvPr/>
        </p:nvSpPr>
        <p:spPr>
          <a:xfrm>
            <a:off x="158790" y="1385410"/>
            <a:ext cx="2641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11. Select the Type of Rating calculation applied to this order.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Most of the times will be by FLAT </a:t>
            </a: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9CE9EB20-E6DF-A6C1-D902-D2982986545A}"/>
              </a:ext>
            </a:extLst>
          </p:cNvPr>
          <p:cNvSpPr/>
          <p:nvPr/>
        </p:nvSpPr>
        <p:spPr>
          <a:xfrm>
            <a:off x="4809122" y="3585864"/>
            <a:ext cx="1144003" cy="28574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DFD304C3-B01E-8D2F-C0C3-067B3B02C5B0}"/>
              </a:ext>
            </a:extLst>
          </p:cNvPr>
          <p:cNvSpPr/>
          <p:nvPr/>
        </p:nvSpPr>
        <p:spPr>
          <a:xfrm>
            <a:off x="5676899" y="4305300"/>
            <a:ext cx="419101" cy="152400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85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F3E976-1ED3-9004-085B-F258061E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CUSTOMER RELEASE / LOAD TENDER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A1FDAC-7265-D1FE-3BBF-426C88EC0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5"/>
          <a:stretch>
            <a:fillRect/>
          </a:stretch>
        </p:blipFill>
        <p:spPr>
          <a:xfrm>
            <a:off x="3773655" y="1444625"/>
            <a:ext cx="4426976" cy="53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22E0A-857B-15BE-A7F0-31CC7ED4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152" y="714375"/>
            <a:ext cx="9263879" cy="4732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E0865-6121-117B-D546-822C5223F406}"/>
              </a:ext>
            </a:extLst>
          </p:cNvPr>
          <p:cNvSpPr txBox="1"/>
          <p:nvPr/>
        </p:nvSpPr>
        <p:spPr>
          <a:xfrm>
            <a:off x="158791" y="1385410"/>
            <a:ext cx="248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12. Insert the rate the customer rate. </a:t>
            </a: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88AF372-D706-2B71-8DCE-7A4AD171D5C2}"/>
              </a:ext>
            </a:extLst>
          </p:cNvPr>
          <p:cNvSpPr/>
          <p:nvPr/>
        </p:nvSpPr>
        <p:spPr>
          <a:xfrm>
            <a:off x="4723397" y="4157364"/>
            <a:ext cx="858253" cy="285749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460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5C160-4EA6-2C46-0871-C2BC7A36B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90" y="1123874"/>
            <a:ext cx="10247409" cy="5238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132F78-2492-1B2C-6285-B6840105EF27}"/>
              </a:ext>
            </a:extLst>
          </p:cNvPr>
          <p:cNvSpPr txBox="1"/>
          <p:nvPr/>
        </p:nvSpPr>
        <p:spPr>
          <a:xfrm>
            <a:off x="1711425" y="306380"/>
            <a:ext cx="928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Once you enter all the required details Click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Exec.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Total Orders box with pop up,  enter the number of order entry you need and Click Close. 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49A1929B-7F91-D952-D7E7-18042D1E9A68}"/>
              </a:ext>
            </a:extLst>
          </p:cNvPr>
          <p:cNvSpPr/>
          <p:nvPr/>
        </p:nvSpPr>
        <p:spPr>
          <a:xfrm>
            <a:off x="3111580" y="1427879"/>
            <a:ext cx="619125" cy="501019"/>
          </a:xfrm>
          <a:custGeom>
            <a:avLst/>
            <a:gdLst/>
            <a:ahLst/>
            <a:cxnLst/>
            <a:rect l="l" t="t" r="r" b="b"/>
            <a:pathLst>
              <a:path w="605394" h="306977">
                <a:moveTo>
                  <a:pt x="302697" y="0"/>
                </a:moveTo>
                <a:cubicBezTo>
                  <a:pt x="135522" y="0"/>
                  <a:pt x="0" y="68719"/>
                  <a:pt x="0" y="153489"/>
                </a:cubicBezTo>
                <a:cubicBezTo>
                  <a:pt x="0" y="238258"/>
                  <a:pt x="135522" y="306977"/>
                  <a:pt x="302697" y="306977"/>
                </a:cubicBezTo>
                <a:cubicBezTo>
                  <a:pt x="469872" y="306977"/>
                  <a:pt x="605394" y="238258"/>
                  <a:pt x="605394" y="153489"/>
                </a:cubicBezTo>
                <a:cubicBezTo>
                  <a:pt x="605394" y="68719"/>
                  <a:pt x="469872" y="0"/>
                  <a:pt x="3026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3A30F-9CC6-1B91-1F48-E4336B9E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087" y="2992675"/>
            <a:ext cx="2796782" cy="18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F0692-33C9-9F7D-FC46-9B17780CC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39D351-30C7-229D-03B0-08414A4EA78A}"/>
              </a:ext>
            </a:extLst>
          </p:cNvPr>
          <p:cNvSpPr txBox="1"/>
          <p:nvPr/>
        </p:nvSpPr>
        <p:spPr>
          <a:xfrm>
            <a:off x="317861" y="729297"/>
            <a:ext cx="11384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 1"/>
                <a:cs typeface="Lato 1"/>
                <a:sym typeface="Lato 1"/>
              </a:rPr>
              <a:t>After a load has been built and put into brokerage planning you will then work on the load out of this screen. Brokerage planning is the most useful, versatile screen in McLeod.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 1"/>
              <a:cs typeface="Lato 1"/>
              <a:sym typeface="Lato 1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 1"/>
                <a:cs typeface="Lato 1"/>
                <a:sym typeface="Lato 1"/>
              </a:rPr>
              <a:t>I recommend always having this screen open as we do everything off this screen.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98991-D362-8480-AE1A-48BB145F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570"/>
            <a:ext cx="12192000" cy="19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4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E2691-F46C-4497-B2A2-2715EB30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8" dirty="0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ENTER A NEW ORDER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E97222-BE87-972F-1B2B-11D0020FC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66926"/>
            <a:ext cx="10568673" cy="1325562"/>
          </a:xfrm>
          <a:prstGeom prst="rect">
            <a:avLst/>
          </a:prstGeom>
        </p:spPr>
      </p:pic>
      <p:grpSp>
        <p:nvGrpSpPr>
          <p:cNvPr id="9" name="Group 13">
            <a:extLst>
              <a:ext uri="{FF2B5EF4-FFF2-40B4-BE49-F238E27FC236}">
                <a16:creationId xmlns:a16="http://schemas.microsoft.com/office/drawing/2014/main" id="{2861AC31-8BF8-2B96-1D15-5B142DD55D32}"/>
              </a:ext>
            </a:extLst>
          </p:cNvPr>
          <p:cNvGrpSpPr/>
          <p:nvPr/>
        </p:nvGrpSpPr>
        <p:grpSpPr>
          <a:xfrm>
            <a:off x="4629150" y="2675191"/>
            <a:ext cx="1828800" cy="753809"/>
            <a:chOff x="-602569" y="-48721"/>
            <a:chExt cx="1151208" cy="326919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45FEBAF5-09B2-FE83-FA5D-6BC584DC125C}"/>
                </a:ext>
              </a:extLst>
            </p:cNvPr>
            <p:cNvSpPr/>
            <p:nvPr/>
          </p:nvSpPr>
          <p:spPr>
            <a:xfrm>
              <a:off x="-602569" y="-48721"/>
              <a:ext cx="605394" cy="306977"/>
            </a:xfrm>
            <a:custGeom>
              <a:avLst/>
              <a:gdLst/>
              <a:ahLst/>
              <a:cxnLst/>
              <a:rect l="l" t="t" r="r" b="b"/>
              <a:pathLst>
                <a:path w="605394" h="306977">
                  <a:moveTo>
                    <a:pt x="302697" y="0"/>
                  </a:moveTo>
                  <a:cubicBezTo>
                    <a:pt x="135522" y="0"/>
                    <a:pt x="0" y="68719"/>
                    <a:pt x="0" y="153489"/>
                  </a:cubicBezTo>
                  <a:cubicBezTo>
                    <a:pt x="0" y="238258"/>
                    <a:pt x="135522" y="306977"/>
                    <a:pt x="302697" y="306977"/>
                  </a:cubicBezTo>
                  <a:cubicBezTo>
                    <a:pt x="469872" y="306977"/>
                    <a:pt x="605394" y="238258"/>
                    <a:pt x="605394" y="153489"/>
                  </a:cubicBezTo>
                  <a:cubicBezTo>
                    <a:pt x="605394" y="68719"/>
                    <a:pt x="469872" y="0"/>
                    <a:pt x="302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D010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CBC0C210-158A-965A-0CFA-37BF63DFA644}"/>
                </a:ext>
              </a:extLst>
            </p:cNvPr>
            <p:cNvSpPr txBox="1"/>
            <p:nvPr/>
          </p:nvSpPr>
          <p:spPr>
            <a:xfrm>
              <a:off x="56756" y="204"/>
              <a:ext cx="491883" cy="277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F3722EF-87A0-C919-B354-D04202759619}"/>
              </a:ext>
            </a:extLst>
          </p:cNvPr>
          <p:cNvSpPr txBox="1"/>
          <p:nvPr/>
        </p:nvSpPr>
        <p:spPr>
          <a:xfrm>
            <a:off x="5416651" y="4493382"/>
            <a:ext cx="706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Click Order Entry to open it. 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E2514F1A-D76A-55EE-237B-32BF1311A2B8}"/>
              </a:ext>
            </a:extLst>
          </p:cNvPr>
          <p:cNvSpPr/>
          <p:nvPr/>
        </p:nvSpPr>
        <p:spPr>
          <a:xfrm rot="4609801">
            <a:off x="5372924" y="3325074"/>
            <a:ext cx="1446150" cy="1057004"/>
          </a:xfrm>
          <a:custGeom>
            <a:avLst/>
            <a:gdLst/>
            <a:ahLst/>
            <a:cxnLst/>
            <a:rect l="l" t="t" r="r" b="b"/>
            <a:pathLst>
              <a:path w="1446150" h="1057004">
                <a:moveTo>
                  <a:pt x="0" y="0"/>
                </a:moveTo>
                <a:lnTo>
                  <a:pt x="1446150" y="0"/>
                </a:lnTo>
                <a:lnTo>
                  <a:pt x="1446150" y="1057004"/>
                </a:lnTo>
                <a:lnTo>
                  <a:pt x="0" y="10570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90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398895-A897-209B-6414-E3212EC2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66" y="578455"/>
            <a:ext cx="7912709" cy="5804765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id="{BC423DFD-1630-F235-5333-A15743273F35}"/>
              </a:ext>
            </a:extLst>
          </p:cNvPr>
          <p:cNvSpPr/>
          <p:nvPr/>
        </p:nvSpPr>
        <p:spPr>
          <a:xfrm>
            <a:off x="2873455" y="789704"/>
            <a:ext cx="619125" cy="501019"/>
          </a:xfrm>
          <a:custGeom>
            <a:avLst/>
            <a:gdLst/>
            <a:ahLst/>
            <a:cxnLst/>
            <a:rect l="l" t="t" r="r" b="b"/>
            <a:pathLst>
              <a:path w="605394" h="306977">
                <a:moveTo>
                  <a:pt x="302697" y="0"/>
                </a:moveTo>
                <a:cubicBezTo>
                  <a:pt x="135522" y="0"/>
                  <a:pt x="0" y="68719"/>
                  <a:pt x="0" y="153489"/>
                </a:cubicBezTo>
                <a:cubicBezTo>
                  <a:pt x="0" y="238258"/>
                  <a:pt x="135522" y="306977"/>
                  <a:pt x="302697" y="306977"/>
                </a:cubicBezTo>
                <a:cubicBezTo>
                  <a:pt x="469872" y="306977"/>
                  <a:pt x="605394" y="238258"/>
                  <a:pt x="605394" y="153489"/>
                </a:cubicBezTo>
                <a:cubicBezTo>
                  <a:pt x="605394" y="68719"/>
                  <a:pt x="469872" y="0"/>
                  <a:pt x="3026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010B3-9C66-D153-4AD3-BEC180E4CF69}"/>
              </a:ext>
            </a:extLst>
          </p:cNvPr>
          <p:cNvSpPr txBox="1"/>
          <p:nvPr/>
        </p:nvSpPr>
        <p:spPr>
          <a:xfrm>
            <a:off x="2111476" y="157285"/>
            <a:ext cx="706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Click ADD to start. </a:t>
            </a: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8A45066D-E1C9-44B4-A6E9-F13B6A8DF0F0}"/>
              </a:ext>
            </a:extLst>
          </p:cNvPr>
          <p:cNvSpPr/>
          <p:nvPr/>
        </p:nvSpPr>
        <p:spPr>
          <a:xfrm rot="18477851">
            <a:off x="3042261" y="485244"/>
            <a:ext cx="281515" cy="239589"/>
          </a:xfrm>
          <a:custGeom>
            <a:avLst/>
            <a:gdLst/>
            <a:ahLst/>
            <a:cxnLst/>
            <a:rect l="l" t="t" r="r" b="b"/>
            <a:pathLst>
              <a:path w="1446150" h="1057004">
                <a:moveTo>
                  <a:pt x="0" y="0"/>
                </a:moveTo>
                <a:lnTo>
                  <a:pt x="1446150" y="0"/>
                </a:lnTo>
                <a:lnTo>
                  <a:pt x="1446150" y="1057004"/>
                </a:lnTo>
                <a:lnTo>
                  <a:pt x="0" y="10570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07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DC628C-ACB5-A304-BC24-3E28782EF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47" y="1123951"/>
            <a:ext cx="10328961" cy="5491142"/>
          </a:xfrm>
          <a:prstGeom prst="rect">
            <a:avLst/>
          </a:prstGeom>
        </p:spPr>
      </p:pic>
      <p:grpSp>
        <p:nvGrpSpPr>
          <p:cNvPr id="3" name="Group 15">
            <a:extLst>
              <a:ext uri="{FF2B5EF4-FFF2-40B4-BE49-F238E27FC236}">
                <a16:creationId xmlns:a16="http://schemas.microsoft.com/office/drawing/2014/main" id="{87F94BB4-6CFA-1F0F-2A50-52EC6A436D86}"/>
              </a:ext>
            </a:extLst>
          </p:cNvPr>
          <p:cNvGrpSpPr/>
          <p:nvPr/>
        </p:nvGrpSpPr>
        <p:grpSpPr>
          <a:xfrm>
            <a:off x="665747" y="2226897"/>
            <a:ext cx="677278" cy="537186"/>
            <a:chOff x="-614018" y="-97252"/>
            <a:chExt cx="1350618" cy="286639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79E042DE-B302-1892-CA2D-4456FDBA0B1E}"/>
                </a:ext>
              </a:extLst>
            </p:cNvPr>
            <p:cNvSpPr/>
            <p:nvPr/>
          </p:nvSpPr>
          <p:spPr>
            <a:xfrm>
              <a:off x="-614018" y="-97252"/>
              <a:ext cx="812801" cy="100301"/>
            </a:xfrm>
            <a:custGeom>
              <a:avLst/>
              <a:gdLst/>
              <a:ahLst/>
              <a:cxnLst/>
              <a:rect l="l" t="t" r="r" b="b"/>
              <a:pathLst>
                <a:path w="812800" h="208978">
                  <a:moveTo>
                    <a:pt x="406400" y="0"/>
                  </a:moveTo>
                  <a:cubicBezTo>
                    <a:pt x="181951" y="0"/>
                    <a:pt x="0" y="46781"/>
                    <a:pt x="0" y="104489"/>
                  </a:cubicBezTo>
                  <a:cubicBezTo>
                    <a:pt x="0" y="162197"/>
                    <a:pt x="181951" y="208978"/>
                    <a:pt x="406400" y="208978"/>
                  </a:cubicBezTo>
                  <a:cubicBezTo>
                    <a:pt x="630849" y="208978"/>
                    <a:pt x="812800" y="162197"/>
                    <a:pt x="812800" y="104489"/>
                  </a:cubicBezTo>
                  <a:cubicBezTo>
                    <a:pt x="812800" y="4678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D010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1EDB3313-4707-E738-5E67-DD1243BD5284}"/>
                </a:ext>
              </a:extLst>
            </p:cNvPr>
            <p:cNvSpPr txBox="1"/>
            <p:nvPr/>
          </p:nvSpPr>
          <p:spPr>
            <a:xfrm>
              <a:off x="76200" y="-8983"/>
              <a:ext cx="660400" cy="198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C5D0CF7B-6499-1E81-7E53-737228EC1866}"/>
              </a:ext>
            </a:extLst>
          </p:cNvPr>
          <p:cNvGrpSpPr/>
          <p:nvPr/>
        </p:nvGrpSpPr>
        <p:grpSpPr>
          <a:xfrm>
            <a:off x="2561136" y="2226897"/>
            <a:ext cx="648790" cy="537186"/>
            <a:chOff x="-614018" y="-97252"/>
            <a:chExt cx="1350618" cy="286639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BF6AC531-D092-CA80-1183-85A27CE8FDC6}"/>
                </a:ext>
              </a:extLst>
            </p:cNvPr>
            <p:cNvSpPr/>
            <p:nvPr/>
          </p:nvSpPr>
          <p:spPr>
            <a:xfrm>
              <a:off x="-614018" y="-97252"/>
              <a:ext cx="812801" cy="100301"/>
            </a:xfrm>
            <a:custGeom>
              <a:avLst/>
              <a:gdLst/>
              <a:ahLst/>
              <a:cxnLst/>
              <a:rect l="l" t="t" r="r" b="b"/>
              <a:pathLst>
                <a:path w="812800" h="208978">
                  <a:moveTo>
                    <a:pt x="406400" y="0"/>
                  </a:moveTo>
                  <a:cubicBezTo>
                    <a:pt x="181951" y="0"/>
                    <a:pt x="0" y="46781"/>
                    <a:pt x="0" y="104489"/>
                  </a:cubicBezTo>
                  <a:cubicBezTo>
                    <a:pt x="0" y="162197"/>
                    <a:pt x="181951" y="208978"/>
                    <a:pt x="406400" y="208978"/>
                  </a:cubicBezTo>
                  <a:cubicBezTo>
                    <a:pt x="630849" y="208978"/>
                    <a:pt x="812800" y="162197"/>
                    <a:pt x="812800" y="104489"/>
                  </a:cubicBezTo>
                  <a:cubicBezTo>
                    <a:pt x="812800" y="4678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D010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C5F9699B-D1F9-428E-77CD-0C23C5F46952}"/>
                </a:ext>
              </a:extLst>
            </p:cNvPr>
            <p:cNvSpPr txBox="1"/>
            <p:nvPr/>
          </p:nvSpPr>
          <p:spPr>
            <a:xfrm>
              <a:off x="76200" y="-8983"/>
              <a:ext cx="660400" cy="198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5139BF-8B6E-9575-BC73-CDC900E72E49}"/>
              </a:ext>
            </a:extLst>
          </p:cNvPr>
          <p:cNvSpPr txBox="1"/>
          <p:nvPr/>
        </p:nvSpPr>
        <p:spPr>
          <a:xfrm>
            <a:off x="1816201" y="671907"/>
            <a:ext cx="706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The 2 tabs that we are going to use are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General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and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Rating</a:t>
            </a:r>
          </a:p>
        </p:txBody>
      </p:sp>
    </p:spTree>
    <p:extLst>
      <p:ext uri="{BB962C8B-B14F-4D97-AF65-F5344CB8AC3E}">
        <p14:creationId xmlns:p14="http://schemas.microsoft.com/office/powerpoint/2010/main" val="225729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9BF24-AF3E-0345-5B37-F20755786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50" t="-148" r="17100" b="148"/>
          <a:stretch>
            <a:fillRect/>
          </a:stretch>
        </p:blipFill>
        <p:spPr>
          <a:xfrm>
            <a:off x="803015" y="202418"/>
            <a:ext cx="10122160" cy="6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9E0E8-253D-8304-A915-2619FFD36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569" y="477130"/>
            <a:ext cx="6925848" cy="5076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3BD9F-C03A-BF38-B524-5AB5AB3AA7FB}"/>
              </a:ext>
            </a:extLst>
          </p:cNvPr>
          <p:cNvSpPr txBox="1"/>
          <p:nvPr/>
        </p:nvSpPr>
        <p:spPr>
          <a:xfrm>
            <a:off x="340583" y="1555919"/>
            <a:ext cx="4315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Enter the Pickup / Delivery Location and Dates / Times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Click the magnifying glass to search for the pickup and delivery information. There is one magnifying glass for pickup and another one for delivery.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 can search by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Address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5DCFD-5EE4-971D-E32F-BB5E1158B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722" y="3786976"/>
            <a:ext cx="4972050" cy="2040682"/>
          </a:xfrm>
          <a:prstGeom prst="rect">
            <a:avLst/>
          </a:prstGeom>
        </p:spPr>
      </p:pic>
      <p:grpSp>
        <p:nvGrpSpPr>
          <p:cNvPr id="7" name="Group 15">
            <a:extLst>
              <a:ext uri="{FF2B5EF4-FFF2-40B4-BE49-F238E27FC236}">
                <a16:creationId xmlns:a16="http://schemas.microsoft.com/office/drawing/2014/main" id="{2AC670DE-5515-57C3-1635-DBBCF3AA6982}"/>
              </a:ext>
            </a:extLst>
          </p:cNvPr>
          <p:cNvGrpSpPr/>
          <p:nvPr/>
        </p:nvGrpSpPr>
        <p:grpSpPr>
          <a:xfrm>
            <a:off x="5435093" y="2173183"/>
            <a:ext cx="677278" cy="842317"/>
            <a:chOff x="-614018" y="-97252"/>
            <a:chExt cx="1350618" cy="286639"/>
          </a:xfrm>
        </p:grpSpPr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A7F9530C-D346-AF67-68FB-2E0C0EE0D98C}"/>
                </a:ext>
              </a:extLst>
            </p:cNvPr>
            <p:cNvSpPr/>
            <p:nvPr/>
          </p:nvSpPr>
          <p:spPr>
            <a:xfrm>
              <a:off x="-614018" y="-97252"/>
              <a:ext cx="812801" cy="100301"/>
            </a:xfrm>
            <a:custGeom>
              <a:avLst/>
              <a:gdLst/>
              <a:ahLst/>
              <a:cxnLst/>
              <a:rect l="l" t="t" r="r" b="b"/>
              <a:pathLst>
                <a:path w="812800" h="208978">
                  <a:moveTo>
                    <a:pt x="406400" y="0"/>
                  </a:moveTo>
                  <a:cubicBezTo>
                    <a:pt x="181951" y="0"/>
                    <a:pt x="0" y="46781"/>
                    <a:pt x="0" y="104489"/>
                  </a:cubicBezTo>
                  <a:cubicBezTo>
                    <a:pt x="0" y="162197"/>
                    <a:pt x="181951" y="208978"/>
                    <a:pt x="406400" y="208978"/>
                  </a:cubicBezTo>
                  <a:cubicBezTo>
                    <a:pt x="630849" y="208978"/>
                    <a:pt x="812800" y="162197"/>
                    <a:pt x="812800" y="104489"/>
                  </a:cubicBezTo>
                  <a:cubicBezTo>
                    <a:pt x="812800" y="4678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D010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1CBC0963-8554-CB24-722D-2FBC10C52187}"/>
                </a:ext>
              </a:extLst>
            </p:cNvPr>
            <p:cNvSpPr txBox="1"/>
            <p:nvPr/>
          </p:nvSpPr>
          <p:spPr>
            <a:xfrm>
              <a:off x="76200" y="-8983"/>
              <a:ext cx="660400" cy="198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11" name="Freeform 16">
            <a:extLst>
              <a:ext uri="{FF2B5EF4-FFF2-40B4-BE49-F238E27FC236}">
                <a16:creationId xmlns:a16="http://schemas.microsoft.com/office/drawing/2014/main" id="{F09D29D0-122F-14AE-BD04-76CC483A4E42}"/>
              </a:ext>
            </a:extLst>
          </p:cNvPr>
          <p:cNvSpPr/>
          <p:nvPr/>
        </p:nvSpPr>
        <p:spPr>
          <a:xfrm>
            <a:off x="8906232" y="2173183"/>
            <a:ext cx="407585" cy="294744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07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70AB-5105-D2C9-4D74-D62CDCAB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8" dirty="0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ENTER A NEW LOCATION IN MCLEOD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90E735-822A-F874-565E-F8F723A65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2372"/>
            <a:ext cx="10353689" cy="1136528"/>
          </a:xfrm>
          <a:prstGeom prst="rect">
            <a:avLst/>
          </a:prstGeom>
        </p:spPr>
      </p:pic>
      <p:sp>
        <p:nvSpPr>
          <p:cNvPr id="11" name="Freeform 16">
            <a:extLst>
              <a:ext uri="{FF2B5EF4-FFF2-40B4-BE49-F238E27FC236}">
                <a16:creationId xmlns:a16="http://schemas.microsoft.com/office/drawing/2014/main" id="{59E9422F-D6DC-C856-5C57-49EB24913CC2}"/>
              </a:ext>
            </a:extLst>
          </p:cNvPr>
          <p:cNvSpPr/>
          <p:nvPr/>
        </p:nvSpPr>
        <p:spPr>
          <a:xfrm>
            <a:off x="5357818" y="2021372"/>
            <a:ext cx="1004881" cy="673470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0693E3-69D3-8B8E-AE7C-F4CA748ED5CB}"/>
              </a:ext>
            </a:extLst>
          </p:cNvPr>
          <p:cNvSpPr txBox="1"/>
          <p:nvPr/>
        </p:nvSpPr>
        <p:spPr>
          <a:xfrm>
            <a:off x="180975" y="3305175"/>
            <a:ext cx="3341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 you open the ‘Location’ window you will select the green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‘Add’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351BC0-C85E-9BA6-EA3A-9B9BDF7E86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101"/>
          <a:stretch>
            <a:fillRect/>
          </a:stretch>
        </p:blipFill>
        <p:spPr>
          <a:xfrm>
            <a:off x="3522597" y="3033586"/>
            <a:ext cx="7964553" cy="3283455"/>
          </a:xfrm>
          <a:prstGeom prst="rect">
            <a:avLst/>
          </a:prstGeom>
        </p:spPr>
      </p:pic>
      <p:sp>
        <p:nvSpPr>
          <p:cNvPr id="12" name="Freeform 10">
            <a:extLst>
              <a:ext uri="{FF2B5EF4-FFF2-40B4-BE49-F238E27FC236}">
                <a16:creationId xmlns:a16="http://schemas.microsoft.com/office/drawing/2014/main" id="{3D4AA4A5-3A26-BA8B-B627-8CC04FCEC360}"/>
              </a:ext>
            </a:extLst>
          </p:cNvPr>
          <p:cNvSpPr/>
          <p:nvPr/>
        </p:nvSpPr>
        <p:spPr>
          <a:xfrm rot="8048728">
            <a:off x="5434004" y="2695966"/>
            <a:ext cx="608596" cy="339929"/>
          </a:xfrm>
          <a:custGeom>
            <a:avLst/>
            <a:gdLst/>
            <a:ahLst/>
            <a:cxnLst/>
            <a:rect l="l" t="t" r="r" b="b"/>
            <a:pathLst>
              <a:path w="1446150" h="1057004">
                <a:moveTo>
                  <a:pt x="0" y="0"/>
                </a:moveTo>
                <a:lnTo>
                  <a:pt x="1446150" y="0"/>
                </a:lnTo>
                <a:lnTo>
                  <a:pt x="1446150" y="1057004"/>
                </a:lnTo>
                <a:lnTo>
                  <a:pt x="0" y="10570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300DFED-CBF8-78C5-5777-5E6F8822779A}"/>
              </a:ext>
            </a:extLst>
          </p:cNvPr>
          <p:cNvSpPr/>
          <p:nvPr/>
        </p:nvSpPr>
        <p:spPr>
          <a:xfrm>
            <a:off x="4506389" y="3155040"/>
            <a:ext cx="433382" cy="536760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3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3F3EEE-79F4-5329-56F7-17791A3CBEC4}"/>
              </a:ext>
            </a:extLst>
          </p:cNvPr>
          <p:cNvSpPr txBox="1"/>
          <p:nvPr/>
        </p:nvSpPr>
        <p:spPr>
          <a:xfrm>
            <a:off x="2132871" y="253299"/>
            <a:ext cx="816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Next you will create a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location code.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(use the first three letters of the facility name and the state abbreviation)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A6371-2DBC-7074-FAD2-9F134783E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077196"/>
            <a:ext cx="9037769" cy="5527505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9ADBDC94-219F-72CA-F1F4-4319C4E525C5}"/>
              </a:ext>
            </a:extLst>
          </p:cNvPr>
          <p:cNvSpPr/>
          <p:nvPr/>
        </p:nvSpPr>
        <p:spPr>
          <a:xfrm>
            <a:off x="3557594" y="1259372"/>
            <a:ext cx="338132" cy="474178"/>
          </a:xfrm>
          <a:custGeom>
            <a:avLst/>
            <a:gdLst/>
            <a:ahLst/>
            <a:cxnLst/>
            <a:rect l="l" t="t" r="r" b="b"/>
            <a:pathLst>
              <a:path w="812800" h="208978">
                <a:moveTo>
                  <a:pt x="406400" y="0"/>
                </a:moveTo>
                <a:cubicBezTo>
                  <a:pt x="181951" y="0"/>
                  <a:pt x="0" y="46781"/>
                  <a:pt x="0" y="104489"/>
                </a:cubicBezTo>
                <a:cubicBezTo>
                  <a:pt x="0" y="162197"/>
                  <a:pt x="181951" y="208978"/>
                  <a:pt x="406400" y="208978"/>
                </a:cubicBezTo>
                <a:cubicBezTo>
                  <a:pt x="630849" y="208978"/>
                  <a:pt x="812800" y="162197"/>
                  <a:pt x="812800" y="104489"/>
                </a:cubicBezTo>
                <a:cubicBezTo>
                  <a:pt x="812800" y="4678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D0100D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4389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Custom 1">
      <a:dk1>
        <a:sysClr val="windowText" lastClr="000000"/>
      </a:dk1>
      <a:lt1>
        <a:sysClr val="window" lastClr="FFFFFF"/>
      </a:lt1>
      <a:dk2>
        <a:srgbClr val="1F1F1F"/>
      </a:dk2>
      <a:lt2>
        <a:srgbClr val="EDEDED"/>
      </a:lt2>
      <a:accent1>
        <a:srgbClr val="D7DF23"/>
      </a:accent1>
      <a:accent2>
        <a:srgbClr val="7A7A7A"/>
      </a:accent2>
      <a:accent3>
        <a:srgbClr val="BFC400"/>
      </a:accent3>
      <a:accent4>
        <a:srgbClr val="4A4A4A"/>
      </a:accent4>
      <a:accent5>
        <a:srgbClr val="C9D200"/>
      </a:accent5>
      <a:accent6>
        <a:srgbClr val="8A8A8A"/>
      </a:accent6>
      <a:hlink>
        <a:srgbClr val="D7DF23"/>
      </a:hlink>
      <a:folHlink>
        <a:srgbClr val="999999"/>
      </a:folHlink>
    </a:clrScheme>
    <a:fontScheme name="BEEMAC">
      <a:majorFont>
        <a:latin typeface="Good Times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3" id="{913031C9-0628-41E4-B163-931F6BB9E03C}" vid="{07CE9D6E-C085-4791-A27D-B5DFA3E2BC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380</Words>
  <Application>Microsoft Office PowerPoint</Application>
  <PresentationFormat>Widescreen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Lato</vt:lpstr>
      <vt:lpstr>Lato 2 Bold</vt:lpstr>
      <vt:lpstr>Lato Light</vt:lpstr>
      <vt:lpstr>Theme3</vt:lpstr>
      <vt:lpstr>Order entry</vt:lpstr>
      <vt:lpstr>CUSTOMER RELEASE / LOAD TENDER</vt:lpstr>
      <vt:lpstr>ENTER A NEW ORDER</vt:lpstr>
      <vt:lpstr>PowerPoint Presentation</vt:lpstr>
      <vt:lpstr>PowerPoint Presentation</vt:lpstr>
      <vt:lpstr>PowerPoint Presentation</vt:lpstr>
      <vt:lpstr>PowerPoint Presentation</vt:lpstr>
      <vt:lpstr>ENTER A NEW LOCATION IN MCLEOD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Valentina Vergara</dc:creator>
  <cp:lastModifiedBy>Valentina Vergara</cp:lastModifiedBy>
  <cp:revision>2</cp:revision>
  <dcterms:created xsi:type="dcterms:W3CDTF">2026-05-29T14:01:53Z</dcterms:created>
  <dcterms:modified xsi:type="dcterms:W3CDTF">2026-05-29T14:03:33Z</dcterms:modified>
</cp:coreProperties>
</file>