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56" r:id="rId5"/>
    <p:sldId id="257" r:id="rId6"/>
    <p:sldId id="280" r:id="rId7"/>
    <p:sldId id="258" r:id="rId8"/>
    <p:sldId id="259" r:id="rId9"/>
    <p:sldId id="261" r:id="rId10"/>
    <p:sldId id="262" r:id="rId11"/>
    <p:sldId id="263" r:id="rId12"/>
    <p:sldId id="264" r:id="rId13"/>
    <p:sldId id="265" r:id="rId14"/>
    <p:sldId id="266" r:id="rId15"/>
    <p:sldId id="268" r:id="rId16"/>
    <p:sldId id="269" r:id="rId17"/>
    <p:sldId id="267" r:id="rId18"/>
    <p:sldId id="271" r:id="rId19"/>
    <p:sldId id="272" r:id="rId20"/>
    <p:sldId id="273" r:id="rId21"/>
    <p:sldId id="270" r:id="rId22"/>
    <p:sldId id="313" r:id="rId23"/>
    <p:sldId id="274" r:id="rId24"/>
    <p:sldId id="275" r:id="rId25"/>
    <p:sldId id="277" r:id="rId26"/>
    <p:sldId id="276" r:id="rId27"/>
    <p:sldId id="278" r:id="rId28"/>
    <p:sldId id="279" r:id="rId29"/>
    <p:sldId id="260" r:id="rId30"/>
    <p:sldId id="314" r:id="rId31"/>
    <p:sldId id="316" r:id="rId32"/>
    <p:sldId id="281" r:id="rId33"/>
    <p:sldId id="317"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7" r:id="rId49"/>
    <p:sldId id="296" r:id="rId50"/>
    <p:sldId id="298" r:id="rId51"/>
    <p:sldId id="299" r:id="rId52"/>
    <p:sldId id="300" r:id="rId53"/>
    <p:sldId id="302" r:id="rId54"/>
    <p:sldId id="303" r:id="rId55"/>
    <p:sldId id="304" r:id="rId56"/>
    <p:sldId id="31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76D366-F737-4BAD-99DB-5D60638740D4}" v="191" dt="2026-05-29T13:55:51.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005" autoAdjust="0"/>
  </p:normalViewPr>
  <p:slideViewPr>
    <p:cSldViewPr snapToGrid="0" showGuides="1">
      <p:cViewPr>
        <p:scale>
          <a:sx n="70" d="100"/>
          <a:sy n="70" d="100"/>
        </p:scale>
        <p:origin x="1166" y="23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lentina Vergara" userId="7ebf3120-0bfd-429d-9f63-9e2233d23a82" providerId="ADAL" clId="{057B8686-6023-4CF3-9DEA-B5B5271B92CE}"/>
    <pc:docChg chg="custSel modSld sldOrd">
      <pc:chgData name="Valentina Vergara" userId="7ebf3120-0bfd-429d-9f63-9e2233d23a82" providerId="ADAL" clId="{057B8686-6023-4CF3-9DEA-B5B5271B92CE}" dt="2026-05-29T13:56:51.766" v="239" actId="478"/>
      <pc:docMkLst>
        <pc:docMk/>
      </pc:docMkLst>
      <pc:sldChg chg="addSp delSp modSp mod">
        <pc:chgData name="Valentina Vergara" userId="7ebf3120-0bfd-429d-9f63-9e2233d23a82" providerId="ADAL" clId="{057B8686-6023-4CF3-9DEA-B5B5271B92CE}" dt="2026-05-29T13:56:51.766" v="239" actId="478"/>
        <pc:sldMkLst>
          <pc:docMk/>
          <pc:sldMk cId="2021916962" sldId="258"/>
        </pc:sldMkLst>
        <pc:spChg chg="add mod">
          <ac:chgData name="Valentina Vergara" userId="7ebf3120-0bfd-429d-9f63-9e2233d23a82" providerId="ADAL" clId="{057B8686-6023-4CF3-9DEA-B5B5271B92CE}" dt="2026-05-29T13:55:06.204" v="224" actId="14100"/>
          <ac:spMkLst>
            <pc:docMk/>
            <pc:sldMk cId="2021916962" sldId="258"/>
            <ac:spMk id="5" creationId="{8C6C14C7-499C-BBDB-1F8D-778C464C7C86}"/>
          </ac:spMkLst>
        </pc:spChg>
        <pc:spChg chg="add del">
          <ac:chgData name="Valentina Vergara" userId="7ebf3120-0bfd-429d-9f63-9e2233d23a82" providerId="ADAL" clId="{057B8686-6023-4CF3-9DEA-B5B5271B92CE}" dt="2026-05-29T13:55:40.806" v="228" actId="478"/>
          <ac:spMkLst>
            <pc:docMk/>
            <pc:sldMk cId="2021916962" sldId="258"/>
            <ac:spMk id="7" creationId="{33AE4035-F18A-9671-01CE-7A871A5788B2}"/>
          </ac:spMkLst>
        </pc:spChg>
        <pc:spChg chg="add del mod">
          <ac:chgData name="Valentina Vergara" userId="7ebf3120-0bfd-429d-9f63-9e2233d23a82" providerId="ADAL" clId="{057B8686-6023-4CF3-9DEA-B5B5271B92CE}" dt="2026-05-29T13:56:51.766" v="239" actId="478"/>
          <ac:spMkLst>
            <pc:docMk/>
            <pc:sldMk cId="2021916962" sldId="258"/>
            <ac:spMk id="8" creationId="{80E3E889-13FB-4B7E-0A6B-37C4F92FE643}"/>
          </ac:spMkLst>
        </pc:spChg>
        <pc:picChg chg="mod">
          <ac:chgData name="Valentina Vergara" userId="7ebf3120-0bfd-429d-9f63-9e2233d23a82" providerId="ADAL" clId="{057B8686-6023-4CF3-9DEA-B5B5271B92CE}" dt="2026-05-29T13:56:09.834" v="233" actId="34135"/>
          <ac:picMkLst>
            <pc:docMk/>
            <pc:sldMk cId="2021916962" sldId="258"/>
            <ac:picMk id="4" creationId="{42CD07C4-D677-1E5B-4F21-AC30D1A1B222}"/>
          </ac:picMkLst>
        </pc:picChg>
      </pc:sldChg>
      <pc:sldChg chg="modSp mod">
        <pc:chgData name="Valentina Vergara" userId="7ebf3120-0bfd-429d-9f63-9e2233d23a82" providerId="ADAL" clId="{057B8686-6023-4CF3-9DEA-B5B5271B92CE}" dt="2026-05-29T13:38:56.942" v="177" actId="2711"/>
        <pc:sldMkLst>
          <pc:docMk/>
          <pc:sldMk cId="1581848401" sldId="259"/>
        </pc:sldMkLst>
        <pc:spChg chg="mod">
          <ac:chgData name="Valentina Vergara" userId="7ebf3120-0bfd-429d-9f63-9e2233d23a82" providerId="ADAL" clId="{057B8686-6023-4CF3-9DEA-B5B5271B92CE}" dt="2026-05-29T13:38:56.942" v="177" actId="2711"/>
          <ac:spMkLst>
            <pc:docMk/>
            <pc:sldMk cId="1581848401" sldId="259"/>
            <ac:spMk id="7" creationId="{20B22203-6278-0879-4369-71E7DE3F4E70}"/>
          </ac:spMkLst>
        </pc:spChg>
        <pc:picChg chg="mod modCrop">
          <ac:chgData name="Valentina Vergara" userId="7ebf3120-0bfd-429d-9f63-9e2233d23a82" providerId="ADAL" clId="{057B8686-6023-4CF3-9DEA-B5B5271B92CE}" dt="2026-05-29T13:37:14.162" v="135" actId="1076"/>
          <ac:picMkLst>
            <pc:docMk/>
            <pc:sldMk cId="1581848401" sldId="259"/>
            <ac:picMk id="4" creationId="{8DF572C5-1822-F132-BDB8-02EE018FECDA}"/>
          </ac:picMkLst>
        </pc:picChg>
      </pc:sldChg>
      <pc:sldChg chg="addSp delSp modSp mod">
        <pc:chgData name="Valentina Vergara" userId="7ebf3120-0bfd-429d-9f63-9e2233d23a82" providerId="ADAL" clId="{057B8686-6023-4CF3-9DEA-B5B5271B92CE}" dt="2026-05-29T13:39:46.032" v="181" actId="1076"/>
        <pc:sldMkLst>
          <pc:docMk/>
          <pc:sldMk cId="1581071285" sldId="266"/>
        </pc:sldMkLst>
        <pc:spChg chg="mod">
          <ac:chgData name="Valentina Vergara" userId="7ebf3120-0bfd-429d-9f63-9e2233d23a82" providerId="ADAL" clId="{057B8686-6023-4CF3-9DEA-B5B5271B92CE}" dt="2026-05-29T13:20:01.457" v="30" actId="14100"/>
          <ac:spMkLst>
            <pc:docMk/>
            <pc:sldMk cId="1581071285" sldId="266"/>
            <ac:spMk id="4" creationId="{B723BD9F-C03A-BF38-B524-5AB5AB3AA7FB}"/>
          </ac:spMkLst>
        </pc:spChg>
        <pc:spChg chg="mod">
          <ac:chgData name="Valentina Vergara" userId="7ebf3120-0bfd-429d-9f63-9e2233d23a82" providerId="ADAL" clId="{057B8686-6023-4CF3-9DEA-B5B5271B92CE}" dt="2026-05-29T13:39:46.032" v="181" actId="1076"/>
          <ac:spMkLst>
            <pc:docMk/>
            <pc:sldMk cId="1581071285" sldId="266"/>
            <ac:spMk id="11" creationId="{F09D29D0-122F-14AE-BD04-76CC483A4E42}"/>
          </ac:spMkLst>
        </pc:spChg>
        <pc:spChg chg="del mod">
          <ac:chgData name="Valentina Vergara" userId="7ebf3120-0bfd-429d-9f63-9e2233d23a82" providerId="ADAL" clId="{057B8686-6023-4CF3-9DEA-B5B5271B92CE}" dt="2026-05-29T13:19:19.875" v="22" actId="478"/>
          <ac:spMkLst>
            <pc:docMk/>
            <pc:sldMk cId="1581071285" sldId="266"/>
            <ac:spMk id="12" creationId="{77C53A40-857F-E7E8-B144-52BCB3418912}"/>
          </ac:spMkLst>
        </pc:spChg>
        <pc:spChg chg="add del mod">
          <ac:chgData name="Valentina Vergara" userId="7ebf3120-0bfd-429d-9f63-9e2233d23a82" providerId="ADAL" clId="{057B8686-6023-4CF3-9DEA-B5B5271B92CE}" dt="2026-05-29T13:19:10.679" v="19" actId="478"/>
          <ac:spMkLst>
            <pc:docMk/>
            <pc:sldMk cId="1581071285" sldId="266"/>
            <ac:spMk id="13" creationId="{B1D55B22-5243-BA43-7188-B3AE656D21AB}"/>
          </ac:spMkLst>
        </pc:spChg>
        <pc:grpChg chg="mod">
          <ac:chgData name="Valentina Vergara" userId="7ebf3120-0bfd-429d-9f63-9e2233d23a82" providerId="ADAL" clId="{057B8686-6023-4CF3-9DEA-B5B5271B92CE}" dt="2026-05-29T13:39:40.302" v="180" actId="1076"/>
          <ac:grpSpMkLst>
            <pc:docMk/>
            <pc:sldMk cId="1581071285" sldId="266"/>
            <ac:grpSpMk id="7" creationId="{2AC670DE-5515-57C3-1635-DBBCF3AA6982}"/>
          </ac:grpSpMkLst>
        </pc:grpChg>
        <pc:picChg chg="mod">
          <ac:chgData name="Valentina Vergara" userId="7ebf3120-0bfd-429d-9f63-9e2233d23a82" providerId="ADAL" clId="{057B8686-6023-4CF3-9DEA-B5B5271B92CE}" dt="2026-05-29T13:39:34.015" v="178" actId="1076"/>
          <ac:picMkLst>
            <pc:docMk/>
            <pc:sldMk cId="1581071285" sldId="266"/>
            <ac:picMk id="3" creationId="{1EE9E0E8-253D-8304-A915-2619FFD36B56}"/>
          </ac:picMkLst>
        </pc:picChg>
        <pc:picChg chg="mod">
          <ac:chgData name="Valentina Vergara" userId="7ebf3120-0bfd-429d-9f63-9e2233d23a82" providerId="ADAL" clId="{057B8686-6023-4CF3-9DEA-B5B5271B92CE}" dt="2026-05-29T13:39:37.342" v="179" actId="1076"/>
          <ac:picMkLst>
            <pc:docMk/>
            <pc:sldMk cId="1581071285" sldId="266"/>
            <ac:picMk id="6" creationId="{CBB5DCFD-5EE4-971D-E32F-BB5E1158BB13}"/>
          </ac:picMkLst>
        </pc:picChg>
      </pc:sldChg>
      <pc:sldChg chg="modSp mod">
        <pc:chgData name="Valentina Vergara" userId="7ebf3120-0bfd-429d-9f63-9e2233d23a82" providerId="ADAL" clId="{057B8686-6023-4CF3-9DEA-B5B5271B92CE}" dt="2026-05-29T13:20:57.982" v="42" actId="20577"/>
        <pc:sldMkLst>
          <pc:docMk/>
          <pc:sldMk cId="3739638625" sldId="268"/>
        </pc:sldMkLst>
        <pc:spChg chg="mod">
          <ac:chgData name="Valentina Vergara" userId="7ebf3120-0bfd-429d-9f63-9e2233d23a82" providerId="ADAL" clId="{057B8686-6023-4CF3-9DEA-B5B5271B92CE}" dt="2026-05-29T13:20:57.982" v="42" actId="20577"/>
          <ac:spMkLst>
            <pc:docMk/>
            <pc:sldMk cId="3739638625" sldId="268"/>
            <ac:spMk id="2" creationId="{3AEE70AB-5105-D2C9-4D74-D62CDCABB144}"/>
          </ac:spMkLst>
        </pc:spChg>
      </pc:sldChg>
      <pc:sldChg chg="modSp mod">
        <pc:chgData name="Valentina Vergara" userId="7ebf3120-0bfd-429d-9f63-9e2233d23a82" providerId="ADAL" clId="{057B8686-6023-4CF3-9DEA-B5B5271B92CE}" dt="2026-05-29T13:21:28.100" v="45" actId="2711"/>
        <pc:sldMkLst>
          <pc:docMk/>
          <pc:sldMk cId="265343893" sldId="269"/>
        </pc:sldMkLst>
        <pc:spChg chg="mod">
          <ac:chgData name="Valentina Vergara" userId="7ebf3120-0bfd-429d-9f63-9e2233d23a82" providerId="ADAL" clId="{057B8686-6023-4CF3-9DEA-B5B5271B92CE}" dt="2026-05-29T13:21:28.100" v="45" actId="2711"/>
          <ac:spMkLst>
            <pc:docMk/>
            <pc:sldMk cId="265343893" sldId="269"/>
            <ac:spMk id="6" creationId="{073F3EEE-79F4-5329-56F7-17791A3CBEC4}"/>
          </ac:spMkLst>
        </pc:spChg>
      </pc:sldChg>
      <pc:sldChg chg="modSp mod">
        <pc:chgData name="Valentina Vergara" userId="7ebf3120-0bfd-429d-9f63-9e2233d23a82" providerId="ADAL" clId="{057B8686-6023-4CF3-9DEA-B5B5271B92CE}" dt="2026-05-29T13:40:12.382" v="183" actId="14100"/>
        <pc:sldMkLst>
          <pc:docMk/>
          <pc:sldMk cId="2133901871" sldId="272"/>
        </pc:sldMkLst>
        <pc:spChg chg="mod">
          <ac:chgData name="Valentina Vergara" userId="7ebf3120-0bfd-429d-9f63-9e2233d23a82" providerId="ADAL" clId="{057B8686-6023-4CF3-9DEA-B5B5271B92CE}" dt="2026-05-29T13:40:12.382" v="183" actId="14100"/>
          <ac:spMkLst>
            <pc:docMk/>
            <pc:sldMk cId="2133901871" sldId="272"/>
            <ac:spMk id="6" creationId="{35CDC80F-FA41-1F25-E5B8-472915E13F05}"/>
          </ac:spMkLst>
        </pc:spChg>
      </pc:sldChg>
      <pc:sldChg chg="modSp mod">
        <pc:chgData name="Valentina Vergara" userId="7ebf3120-0bfd-429d-9f63-9e2233d23a82" providerId="ADAL" clId="{057B8686-6023-4CF3-9DEA-B5B5271B92CE}" dt="2026-05-29T13:26:59.612" v="78" actId="20577"/>
        <pc:sldMkLst>
          <pc:docMk/>
          <pc:sldMk cId="1250155835" sldId="274"/>
        </pc:sldMkLst>
        <pc:spChg chg="mod">
          <ac:chgData name="Valentina Vergara" userId="7ebf3120-0bfd-429d-9f63-9e2233d23a82" providerId="ADAL" clId="{057B8686-6023-4CF3-9DEA-B5B5271B92CE}" dt="2026-05-29T13:26:59.612" v="78" actId="20577"/>
          <ac:spMkLst>
            <pc:docMk/>
            <pc:sldMk cId="1250155835" sldId="274"/>
            <ac:spMk id="6" creationId="{A67D550F-2DAA-AE3C-835F-EB5606329D88}"/>
          </ac:spMkLst>
        </pc:spChg>
      </pc:sldChg>
      <pc:sldChg chg="modSp mod">
        <pc:chgData name="Valentina Vergara" userId="7ebf3120-0bfd-429d-9f63-9e2233d23a82" providerId="ADAL" clId="{057B8686-6023-4CF3-9DEA-B5B5271B92CE}" dt="2026-05-29T13:34:58.186" v="114" actId="1076"/>
        <pc:sldMkLst>
          <pc:docMk/>
          <pc:sldMk cId="2410587780" sldId="280"/>
        </pc:sldMkLst>
        <pc:picChg chg="mod">
          <ac:chgData name="Valentina Vergara" userId="7ebf3120-0bfd-429d-9f63-9e2233d23a82" providerId="ADAL" clId="{057B8686-6023-4CF3-9DEA-B5B5271B92CE}" dt="2026-05-29T13:34:58.186" v="114" actId="1076"/>
          <ac:picMkLst>
            <pc:docMk/>
            <pc:sldMk cId="2410587780" sldId="280"/>
            <ac:picMk id="6" creationId="{66A1FDAC-7265-D1FE-3BBF-426C88EC0933}"/>
          </ac:picMkLst>
        </pc:picChg>
      </pc:sldChg>
      <pc:sldChg chg="modSp mod">
        <pc:chgData name="Valentina Vergara" userId="7ebf3120-0bfd-429d-9f63-9e2233d23a82" providerId="ADAL" clId="{057B8686-6023-4CF3-9DEA-B5B5271B92CE}" dt="2026-05-29T13:30:34.132" v="83" actId="1076"/>
        <pc:sldMkLst>
          <pc:docMk/>
          <pc:sldMk cId="2113166138" sldId="282"/>
        </pc:sldMkLst>
        <pc:spChg chg="mod">
          <ac:chgData name="Valentina Vergara" userId="7ebf3120-0bfd-429d-9f63-9e2233d23a82" providerId="ADAL" clId="{057B8686-6023-4CF3-9DEA-B5B5271B92CE}" dt="2026-05-29T13:30:34.132" v="83" actId="1076"/>
          <ac:spMkLst>
            <pc:docMk/>
            <pc:sldMk cId="2113166138" sldId="282"/>
            <ac:spMk id="6" creationId="{307B9FBB-2B1B-8B1C-E6C6-B80DD1AE28BC}"/>
          </ac:spMkLst>
        </pc:spChg>
        <pc:spChg chg="mod">
          <ac:chgData name="Valentina Vergara" userId="7ebf3120-0bfd-429d-9f63-9e2233d23a82" providerId="ADAL" clId="{057B8686-6023-4CF3-9DEA-B5B5271B92CE}" dt="2026-05-29T13:30:26.486" v="81" actId="1076"/>
          <ac:spMkLst>
            <pc:docMk/>
            <pc:sldMk cId="2113166138" sldId="282"/>
            <ac:spMk id="10" creationId="{A1842F83-A07B-DD85-5335-DEBBB3B88261}"/>
          </ac:spMkLst>
        </pc:spChg>
      </pc:sldChg>
      <pc:sldChg chg="modSp mod">
        <pc:chgData name="Valentina Vergara" userId="7ebf3120-0bfd-429d-9f63-9e2233d23a82" providerId="ADAL" clId="{057B8686-6023-4CF3-9DEA-B5B5271B92CE}" dt="2026-05-29T13:31:48.511" v="90" actId="20577"/>
        <pc:sldMkLst>
          <pc:docMk/>
          <pc:sldMk cId="3424611075" sldId="285"/>
        </pc:sldMkLst>
        <pc:spChg chg="mod">
          <ac:chgData name="Valentina Vergara" userId="7ebf3120-0bfd-429d-9f63-9e2233d23a82" providerId="ADAL" clId="{057B8686-6023-4CF3-9DEA-B5B5271B92CE}" dt="2026-05-29T13:31:48.511" v="90" actId="20577"/>
          <ac:spMkLst>
            <pc:docMk/>
            <pc:sldMk cId="3424611075" sldId="285"/>
            <ac:spMk id="16" creationId="{B046383C-9FCA-5FAD-947F-63707DC00716}"/>
          </ac:spMkLst>
        </pc:spChg>
      </pc:sldChg>
      <pc:sldChg chg="addSp modSp mod">
        <pc:chgData name="Valentina Vergara" userId="7ebf3120-0bfd-429d-9f63-9e2233d23a82" providerId="ADAL" clId="{057B8686-6023-4CF3-9DEA-B5B5271B92CE}" dt="2026-05-29T13:34:18.842" v="113" actId="1076"/>
        <pc:sldMkLst>
          <pc:docMk/>
          <pc:sldMk cId="887706622" sldId="288"/>
        </pc:sldMkLst>
        <pc:spChg chg="mod">
          <ac:chgData name="Valentina Vergara" userId="7ebf3120-0bfd-429d-9f63-9e2233d23a82" providerId="ADAL" clId="{057B8686-6023-4CF3-9DEA-B5B5271B92CE}" dt="2026-05-29T13:32:16.952" v="94" actId="20577"/>
          <ac:spMkLst>
            <pc:docMk/>
            <pc:sldMk cId="887706622" sldId="288"/>
            <ac:spMk id="4" creationId="{6D1420D4-FA9D-856D-E421-3F89742BB63A}"/>
          </ac:spMkLst>
        </pc:spChg>
        <pc:spChg chg="mod">
          <ac:chgData name="Valentina Vergara" userId="7ebf3120-0bfd-429d-9f63-9e2233d23a82" providerId="ADAL" clId="{057B8686-6023-4CF3-9DEA-B5B5271B92CE}" dt="2026-05-29T13:32:52.822" v="100" actId="14100"/>
          <ac:spMkLst>
            <pc:docMk/>
            <pc:sldMk cId="887706622" sldId="288"/>
            <ac:spMk id="5" creationId="{7FEB1AC0-401B-4071-1AC0-51B33537C836}"/>
          </ac:spMkLst>
        </pc:spChg>
        <pc:spChg chg="add mod">
          <ac:chgData name="Valentina Vergara" userId="7ebf3120-0bfd-429d-9f63-9e2233d23a82" providerId="ADAL" clId="{057B8686-6023-4CF3-9DEA-B5B5271B92CE}" dt="2026-05-29T13:33:35.407" v="106" actId="1076"/>
          <ac:spMkLst>
            <pc:docMk/>
            <pc:sldMk cId="887706622" sldId="288"/>
            <ac:spMk id="6" creationId="{FC61045C-242F-5B14-232C-D8F79424C241}"/>
          </ac:spMkLst>
        </pc:spChg>
        <pc:spChg chg="add mod">
          <ac:chgData name="Valentina Vergara" userId="7ebf3120-0bfd-429d-9f63-9e2233d23a82" providerId="ADAL" clId="{057B8686-6023-4CF3-9DEA-B5B5271B92CE}" dt="2026-05-29T13:34:18.842" v="113" actId="1076"/>
          <ac:spMkLst>
            <pc:docMk/>
            <pc:sldMk cId="887706622" sldId="288"/>
            <ac:spMk id="7" creationId="{5AAA579D-711C-D8A8-674B-15C42CB565D1}"/>
          </ac:spMkLst>
        </pc:spChg>
        <pc:picChg chg="mod">
          <ac:chgData name="Valentina Vergara" userId="7ebf3120-0bfd-429d-9f63-9e2233d23a82" providerId="ADAL" clId="{057B8686-6023-4CF3-9DEA-B5B5271B92CE}" dt="2026-05-29T13:32:36.262" v="97" actId="34135"/>
          <ac:picMkLst>
            <pc:docMk/>
            <pc:sldMk cId="887706622" sldId="288"/>
            <ac:picMk id="3" creationId="{D458EC20-554E-1CB9-D04B-B60C3CB115E1}"/>
          </ac:picMkLst>
        </pc:picChg>
      </pc:sldChg>
      <pc:sldChg chg="modSp mod">
        <pc:chgData name="Valentina Vergara" userId="7ebf3120-0bfd-429d-9f63-9e2233d23a82" providerId="ADAL" clId="{057B8686-6023-4CF3-9DEA-B5B5271B92CE}" dt="2026-05-29T13:47:11.962" v="185" actId="2711"/>
        <pc:sldMkLst>
          <pc:docMk/>
          <pc:sldMk cId="3415119438" sldId="300"/>
        </pc:sldMkLst>
        <pc:spChg chg="mod">
          <ac:chgData name="Valentina Vergara" userId="7ebf3120-0bfd-429d-9f63-9e2233d23a82" providerId="ADAL" clId="{057B8686-6023-4CF3-9DEA-B5B5271B92CE}" dt="2026-05-29T13:47:06.136" v="184" actId="2711"/>
          <ac:spMkLst>
            <pc:docMk/>
            <pc:sldMk cId="3415119438" sldId="300"/>
            <ac:spMk id="42" creationId="{EEC9E610-B52C-7C54-A3B3-6446AA168251}"/>
          </ac:spMkLst>
        </pc:spChg>
        <pc:spChg chg="mod">
          <ac:chgData name="Valentina Vergara" userId="7ebf3120-0bfd-429d-9f63-9e2233d23a82" providerId="ADAL" clId="{057B8686-6023-4CF3-9DEA-B5B5271B92CE}" dt="2026-05-29T13:47:11.962" v="185" actId="2711"/>
          <ac:spMkLst>
            <pc:docMk/>
            <pc:sldMk cId="3415119438" sldId="300"/>
            <ac:spMk id="43" creationId="{AF884400-0164-6CBA-492E-725EFF8EAEE5}"/>
          </ac:spMkLst>
        </pc:spChg>
      </pc:sldChg>
      <pc:sldChg chg="modSp mod">
        <pc:chgData name="Valentina Vergara" userId="7ebf3120-0bfd-429d-9f63-9e2233d23a82" providerId="ADAL" clId="{057B8686-6023-4CF3-9DEA-B5B5271B92CE}" dt="2026-05-29T13:47:38.314" v="187" actId="207"/>
        <pc:sldMkLst>
          <pc:docMk/>
          <pc:sldMk cId="0" sldId="303"/>
        </pc:sldMkLst>
        <pc:spChg chg="mod">
          <ac:chgData name="Valentina Vergara" userId="7ebf3120-0bfd-429d-9f63-9e2233d23a82" providerId="ADAL" clId="{057B8686-6023-4CF3-9DEA-B5B5271B92CE}" dt="2026-05-29T13:47:27.129" v="186" actId="2711"/>
          <ac:spMkLst>
            <pc:docMk/>
            <pc:sldMk cId="0" sldId="303"/>
            <ac:spMk id="11" creationId="{00000000-0000-0000-0000-000000000000}"/>
          </ac:spMkLst>
        </pc:spChg>
        <pc:spChg chg="mod">
          <ac:chgData name="Valentina Vergara" userId="7ebf3120-0bfd-429d-9f63-9e2233d23a82" providerId="ADAL" clId="{057B8686-6023-4CF3-9DEA-B5B5271B92CE}" dt="2026-05-29T13:47:38.314" v="187" actId="207"/>
          <ac:spMkLst>
            <pc:docMk/>
            <pc:sldMk cId="0" sldId="303"/>
            <ac:spMk id="15" creationId="{00000000-0000-0000-0000-000000000000}"/>
          </ac:spMkLst>
        </pc:spChg>
      </pc:sldChg>
      <pc:sldChg chg="addSp delSp modSp mod">
        <pc:chgData name="Valentina Vergara" userId="7ebf3120-0bfd-429d-9f63-9e2233d23a82" providerId="ADAL" clId="{057B8686-6023-4CF3-9DEA-B5B5271B92CE}" dt="2026-05-29T13:52:15.706" v="218" actId="1076"/>
        <pc:sldMkLst>
          <pc:docMk/>
          <pc:sldMk cId="3777407092" sldId="312"/>
        </pc:sldMkLst>
        <pc:spChg chg="add mod">
          <ac:chgData name="Valentina Vergara" userId="7ebf3120-0bfd-429d-9f63-9e2233d23a82" providerId="ADAL" clId="{057B8686-6023-4CF3-9DEA-B5B5271B92CE}" dt="2026-05-29T13:52:15.706" v="218" actId="1076"/>
          <ac:spMkLst>
            <pc:docMk/>
            <pc:sldMk cId="3777407092" sldId="312"/>
            <ac:spMk id="2" creationId="{7C79F96E-BD46-4BFE-71C5-0140E127A65C}"/>
          </ac:spMkLst>
        </pc:spChg>
        <pc:spChg chg="add mod">
          <ac:chgData name="Valentina Vergara" userId="7ebf3120-0bfd-429d-9f63-9e2233d23a82" providerId="ADAL" clId="{057B8686-6023-4CF3-9DEA-B5B5271B92CE}" dt="2026-05-29T13:52:06.262" v="217" actId="1076"/>
          <ac:spMkLst>
            <pc:docMk/>
            <pc:sldMk cId="3777407092" sldId="312"/>
            <ac:spMk id="7" creationId="{71DE7384-C00F-52D4-4322-CF35E783893A}"/>
          </ac:spMkLst>
        </pc:spChg>
        <pc:spChg chg="del mod">
          <ac:chgData name="Valentina Vergara" userId="7ebf3120-0bfd-429d-9f63-9e2233d23a82" providerId="ADAL" clId="{057B8686-6023-4CF3-9DEA-B5B5271B92CE}" dt="2026-05-29T13:50:45.342" v="203"/>
          <ac:spMkLst>
            <pc:docMk/>
            <pc:sldMk cId="3777407092" sldId="312"/>
            <ac:spMk id="30" creationId="{5715C815-20FA-89E7-DBA3-A29A59EB2522}"/>
          </ac:spMkLst>
        </pc:spChg>
        <pc:grpChg chg="mod">
          <ac:chgData name="Valentina Vergara" userId="7ebf3120-0bfd-429d-9f63-9e2233d23a82" providerId="ADAL" clId="{057B8686-6023-4CF3-9DEA-B5B5271B92CE}" dt="2026-05-29T13:51:30.313" v="210" actId="14100"/>
          <ac:grpSpMkLst>
            <pc:docMk/>
            <pc:sldMk cId="3777407092" sldId="312"/>
            <ac:grpSpMk id="23" creationId="{06521AC2-BF03-A522-F88F-8F7ADD132DE5}"/>
          </ac:grpSpMkLst>
        </pc:grpChg>
        <pc:picChg chg="mod">
          <ac:chgData name="Valentina Vergara" userId="7ebf3120-0bfd-429d-9f63-9e2233d23a82" providerId="ADAL" clId="{057B8686-6023-4CF3-9DEA-B5B5271B92CE}" dt="2026-05-29T13:51:53.965" v="214" actId="1076"/>
          <ac:picMkLst>
            <pc:docMk/>
            <pc:sldMk cId="3777407092" sldId="312"/>
            <ac:picMk id="15" creationId="{E61A5ABE-1CC8-8D0E-F3AF-5F676F5FA1E3}"/>
          </ac:picMkLst>
        </pc:picChg>
        <pc:picChg chg="mod">
          <ac:chgData name="Valentina Vergara" userId="7ebf3120-0bfd-429d-9f63-9e2233d23a82" providerId="ADAL" clId="{057B8686-6023-4CF3-9DEA-B5B5271B92CE}" dt="2026-05-29T13:51:15.568" v="206" actId="34135"/>
          <ac:picMkLst>
            <pc:docMk/>
            <pc:sldMk cId="3777407092" sldId="312"/>
            <ac:picMk id="22" creationId="{8C00DF07-A381-1DE3-A91F-19D5F0922163}"/>
          </ac:picMkLst>
        </pc:picChg>
      </pc:sldChg>
      <pc:sldChg chg="ord">
        <pc:chgData name="Valentina Vergara" userId="7ebf3120-0bfd-429d-9f63-9e2233d23a82" providerId="ADAL" clId="{057B8686-6023-4CF3-9DEA-B5B5271B92CE}" dt="2026-05-29T13:31:05.246" v="85"/>
        <pc:sldMkLst>
          <pc:docMk/>
          <pc:sldMk cId="37066784" sldId="317"/>
        </pc:sldMkLst>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9AD21-4C4E-95C3-7906-E48673949124}"/>
              </a:ext>
            </a:extLst>
          </p:cNvPr>
          <p:cNvSpPr>
            <a:spLocks noGrp="1"/>
          </p:cNvSpPr>
          <p:nvPr>
            <p:ph type="ctrTitle"/>
          </p:nvPr>
        </p:nvSpPr>
        <p:spPr>
          <a:xfrm>
            <a:off x="190500" y="2235200"/>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5A283A8-661C-B56F-DA86-738B5524862D}"/>
              </a:ext>
            </a:extLst>
          </p:cNvPr>
          <p:cNvSpPr>
            <a:spLocks noGrp="1"/>
          </p:cNvSpPr>
          <p:nvPr>
            <p:ph type="subTitle" idx="1"/>
          </p:nvPr>
        </p:nvSpPr>
        <p:spPr>
          <a:xfrm>
            <a:off x="190500" y="467121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6ADFD2-4EF5-391F-8D62-44E4F7694AC9}"/>
              </a:ext>
            </a:extLst>
          </p:cNvPr>
          <p:cNvSpPr>
            <a:spLocks noGrp="1"/>
          </p:cNvSpPr>
          <p:nvPr>
            <p:ph type="dt" sz="half" idx="10"/>
          </p:nvPr>
        </p:nvSpPr>
        <p:spPr/>
        <p:txBody>
          <a:bodyPr/>
          <a:lstStyle/>
          <a:p>
            <a:fld id="{1536D22B-EFEA-49A1-A71C-00C900941CBB}" type="datetimeFigureOut">
              <a:rPr lang="en-US" smtClean="0"/>
              <a:t>5/28/2026</a:t>
            </a:fld>
            <a:endParaRPr lang="en-US"/>
          </a:p>
        </p:txBody>
      </p:sp>
      <p:sp>
        <p:nvSpPr>
          <p:cNvPr id="5" name="Footer Placeholder 4">
            <a:extLst>
              <a:ext uri="{FF2B5EF4-FFF2-40B4-BE49-F238E27FC236}">
                <a16:creationId xmlns:a16="http://schemas.microsoft.com/office/drawing/2014/main" id="{6CC7B6C0-51C5-5C5F-8DFE-9F208C281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ACDEB-E6D8-F68F-7FE0-6CB7EA7D3490}"/>
              </a:ext>
            </a:extLst>
          </p:cNvPr>
          <p:cNvSpPr>
            <a:spLocks noGrp="1"/>
          </p:cNvSpPr>
          <p:nvPr>
            <p:ph type="sldNum" sz="quarter" idx="12"/>
          </p:nvPr>
        </p:nvSpPr>
        <p:spPr/>
        <p:txBody>
          <a:bodyPr/>
          <a:lstStyle/>
          <a:p>
            <a:fld id="{0D4045B0-A179-4928-8E45-D66F2E6B06CE}" type="slidenum">
              <a:rPr lang="en-US" smtClean="0"/>
              <a:t>‹#›</a:t>
            </a:fld>
            <a:endParaRPr lang="en-US"/>
          </a:p>
        </p:txBody>
      </p:sp>
      <p:sp>
        <p:nvSpPr>
          <p:cNvPr id="9" name="Freeform 8">
            <a:extLst>
              <a:ext uri="{FF2B5EF4-FFF2-40B4-BE49-F238E27FC236}">
                <a16:creationId xmlns:a16="http://schemas.microsoft.com/office/drawing/2014/main" id="{79207DEA-36EF-28FE-5975-076E1A73F74E}"/>
              </a:ext>
            </a:extLst>
          </p:cNvPr>
          <p:cNvSpPr/>
          <p:nvPr/>
        </p:nvSpPr>
        <p:spPr>
          <a:xfrm>
            <a:off x="8915661" y="632239"/>
            <a:ext cx="2133078" cy="2281999"/>
          </a:xfrm>
          <a:custGeom>
            <a:avLst/>
            <a:gdLst/>
            <a:ahLst/>
            <a:cxnLst/>
            <a:rect l="l" t="t" r="r" b="b"/>
            <a:pathLst>
              <a:path w="3731327" h="3610962">
                <a:moveTo>
                  <a:pt x="0" y="0"/>
                </a:moveTo>
                <a:lnTo>
                  <a:pt x="3731327" y="0"/>
                </a:lnTo>
                <a:lnTo>
                  <a:pt x="3731327" y="3610961"/>
                </a:lnTo>
                <a:lnTo>
                  <a:pt x="0" y="3610961"/>
                </a:lnTo>
                <a:lnTo>
                  <a:pt x="0" y="0"/>
                </a:lnTo>
                <a:close/>
              </a:path>
            </a:pathLst>
          </a:custGeom>
          <a:blipFill>
            <a:blip r:embed="rId2"/>
            <a:stretch>
              <a:fillRect/>
            </a:stretch>
          </a:blipFill>
        </p:spPr>
        <p:txBody>
          <a:bodyPr/>
          <a:lstStyle/>
          <a:p>
            <a:endParaRPr lang="en-US"/>
          </a:p>
        </p:txBody>
      </p:sp>
      <p:sp>
        <p:nvSpPr>
          <p:cNvPr id="10" name="Rectangle 9">
            <a:extLst>
              <a:ext uri="{FF2B5EF4-FFF2-40B4-BE49-F238E27FC236}">
                <a16:creationId xmlns:a16="http://schemas.microsoft.com/office/drawing/2014/main" id="{F7EAC7C8-23A7-7C79-44ED-C209B218AC05}"/>
              </a:ext>
            </a:extLst>
          </p:cNvPr>
          <p:cNvSpPr/>
          <p:nvPr/>
        </p:nvSpPr>
        <p:spPr>
          <a:xfrm>
            <a:off x="190500" y="4442691"/>
            <a:ext cx="9144000" cy="2285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28267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45827-5950-F1F1-4407-90B4CCA2A5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A2DEB0-1BE1-A468-582B-4E887B1824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87E028-BF84-5A62-846A-E5161C082920}"/>
              </a:ext>
            </a:extLst>
          </p:cNvPr>
          <p:cNvSpPr>
            <a:spLocks noGrp="1"/>
          </p:cNvSpPr>
          <p:nvPr>
            <p:ph type="dt" sz="half" idx="10"/>
          </p:nvPr>
        </p:nvSpPr>
        <p:spPr/>
        <p:txBody>
          <a:bodyPr/>
          <a:lstStyle/>
          <a:p>
            <a:fld id="{1536D22B-EFEA-49A1-A71C-00C900941CBB}" type="datetimeFigureOut">
              <a:rPr lang="en-US" smtClean="0"/>
              <a:t>5/28/2026</a:t>
            </a:fld>
            <a:endParaRPr lang="en-US"/>
          </a:p>
        </p:txBody>
      </p:sp>
      <p:sp>
        <p:nvSpPr>
          <p:cNvPr id="5" name="Footer Placeholder 4">
            <a:extLst>
              <a:ext uri="{FF2B5EF4-FFF2-40B4-BE49-F238E27FC236}">
                <a16:creationId xmlns:a16="http://schemas.microsoft.com/office/drawing/2014/main" id="{8303EE13-DB07-BCAB-293A-E6C10BA1A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3B3318-BF86-8D4A-34A6-6A5E00D4B52E}"/>
              </a:ext>
            </a:extLst>
          </p:cNvPr>
          <p:cNvSpPr>
            <a:spLocks noGrp="1"/>
          </p:cNvSpPr>
          <p:nvPr>
            <p:ph type="sldNum" sz="quarter" idx="12"/>
          </p:nvPr>
        </p:nvSpPr>
        <p:spPr/>
        <p:txBody>
          <a:bodyPr/>
          <a:lstStyle/>
          <a:p>
            <a:fld id="{0D4045B0-A179-4928-8E45-D66F2E6B06CE}" type="slidenum">
              <a:rPr lang="en-US" smtClean="0"/>
              <a:t>‹#›</a:t>
            </a:fld>
            <a:endParaRPr lang="en-US"/>
          </a:p>
        </p:txBody>
      </p:sp>
      <p:sp>
        <p:nvSpPr>
          <p:cNvPr id="7" name="Freeform 8">
            <a:extLst>
              <a:ext uri="{FF2B5EF4-FFF2-40B4-BE49-F238E27FC236}">
                <a16:creationId xmlns:a16="http://schemas.microsoft.com/office/drawing/2014/main" id="{695155AF-35C0-C69D-7E92-65C454D3897F}"/>
              </a:ext>
            </a:extLst>
          </p:cNvPr>
          <p:cNvSpPr/>
          <p:nvPr/>
        </p:nvSpPr>
        <p:spPr>
          <a:xfrm>
            <a:off x="11092873" y="5643418"/>
            <a:ext cx="1099127" cy="1214582"/>
          </a:xfrm>
          <a:custGeom>
            <a:avLst/>
            <a:gdLst/>
            <a:ahLst/>
            <a:cxnLst/>
            <a:rect l="l" t="t" r="r" b="b"/>
            <a:pathLst>
              <a:path w="3731327" h="3610962">
                <a:moveTo>
                  <a:pt x="0" y="0"/>
                </a:moveTo>
                <a:lnTo>
                  <a:pt x="3731327" y="0"/>
                </a:lnTo>
                <a:lnTo>
                  <a:pt x="3731327" y="3610961"/>
                </a:lnTo>
                <a:lnTo>
                  <a:pt x="0" y="3610961"/>
                </a:lnTo>
                <a:lnTo>
                  <a:pt x="0" y="0"/>
                </a:lnTo>
                <a:close/>
              </a:path>
            </a:pathLst>
          </a:custGeom>
          <a:blipFill>
            <a:blip r:embed="rId2"/>
            <a:stretch>
              <a:fillRect/>
            </a:stretch>
          </a:blipFill>
        </p:spPr>
        <p:txBody>
          <a:bodyPr/>
          <a:lstStyle/>
          <a:p>
            <a:endParaRPr lang="en-US"/>
          </a:p>
        </p:txBody>
      </p:sp>
      <p:sp>
        <p:nvSpPr>
          <p:cNvPr id="9" name="Rectangle 8">
            <a:extLst>
              <a:ext uri="{FF2B5EF4-FFF2-40B4-BE49-F238E27FC236}">
                <a16:creationId xmlns:a16="http://schemas.microsoft.com/office/drawing/2014/main" id="{AF7D9B6B-E226-FDF2-F0FD-A44E0BEB2179}"/>
              </a:ext>
            </a:extLst>
          </p:cNvPr>
          <p:cNvSpPr/>
          <p:nvPr userDrawn="1"/>
        </p:nvSpPr>
        <p:spPr>
          <a:xfrm>
            <a:off x="838200" y="681036"/>
            <a:ext cx="10515600" cy="7191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6867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8AB132-8489-2BCE-14EA-7CB8DFE55F7D}"/>
              </a:ext>
            </a:extLst>
          </p:cNvPr>
          <p:cNvSpPr/>
          <p:nvPr/>
        </p:nvSpPr>
        <p:spPr>
          <a:xfrm>
            <a:off x="9429750" y="365125"/>
            <a:ext cx="1228725" cy="58118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5C0164D0-DCF3-8E9B-31BB-EE18806D73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A3238C-BB5C-3CE2-FE68-5B5651CAB1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3A053-C915-9D15-64C1-E070DEA79620}"/>
              </a:ext>
            </a:extLst>
          </p:cNvPr>
          <p:cNvSpPr>
            <a:spLocks noGrp="1"/>
          </p:cNvSpPr>
          <p:nvPr>
            <p:ph type="dt" sz="half" idx="10"/>
          </p:nvPr>
        </p:nvSpPr>
        <p:spPr/>
        <p:txBody>
          <a:bodyPr/>
          <a:lstStyle/>
          <a:p>
            <a:fld id="{1536D22B-EFEA-49A1-A71C-00C900941CBB}" type="datetimeFigureOut">
              <a:rPr lang="en-US" smtClean="0"/>
              <a:t>5/28/2026</a:t>
            </a:fld>
            <a:endParaRPr lang="en-US"/>
          </a:p>
        </p:txBody>
      </p:sp>
      <p:sp>
        <p:nvSpPr>
          <p:cNvPr id="5" name="Footer Placeholder 4">
            <a:extLst>
              <a:ext uri="{FF2B5EF4-FFF2-40B4-BE49-F238E27FC236}">
                <a16:creationId xmlns:a16="http://schemas.microsoft.com/office/drawing/2014/main" id="{622B47B9-BBBD-8D4B-ED5E-011731EC61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CEFBB-2E16-5674-F72A-DBD510DCBADE}"/>
              </a:ext>
            </a:extLst>
          </p:cNvPr>
          <p:cNvSpPr>
            <a:spLocks noGrp="1"/>
          </p:cNvSpPr>
          <p:nvPr>
            <p:ph type="sldNum" sz="quarter" idx="12"/>
          </p:nvPr>
        </p:nvSpPr>
        <p:spPr/>
        <p:txBody>
          <a:bodyPr/>
          <a:lstStyle/>
          <a:p>
            <a:fld id="{0D4045B0-A179-4928-8E45-D66F2E6B06CE}" type="slidenum">
              <a:rPr lang="en-US" smtClean="0"/>
              <a:t>‹#›</a:t>
            </a:fld>
            <a:endParaRPr lang="en-US"/>
          </a:p>
        </p:txBody>
      </p:sp>
      <p:sp>
        <p:nvSpPr>
          <p:cNvPr id="7" name="Freeform 8">
            <a:extLst>
              <a:ext uri="{FF2B5EF4-FFF2-40B4-BE49-F238E27FC236}">
                <a16:creationId xmlns:a16="http://schemas.microsoft.com/office/drawing/2014/main" id="{A1264493-5763-DA09-E9BC-7FCDAC1EFE03}"/>
              </a:ext>
            </a:extLst>
          </p:cNvPr>
          <p:cNvSpPr/>
          <p:nvPr/>
        </p:nvSpPr>
        <p:spPr>
          <a:xfrm rot="5400000">
            <a:off x="136236" y="5701146"/>
            <a:ext cx="1099127" cy="1214582"/>
          </a:xfrm>
          <a:custGeom>
            <a:avLst/>
            <a:gdLst/>
            <a:ahLst/>
            <a:cxnLst/>
            <a:rect l="l" t="t" r="r" b="b"/>
            <a:pathLst>
              <a:path w="3731327" h="3610962">
                <a:moveTo>
                  <a:pt x="0" y="0"/>
                </a:moveTo>
                <a:lnTo>
                  <a:pt x="3731327" y="0"/>
                </a:lnTo>
                <a:lnTo>
                  <a:pt x="3731327" y="3610961"/>
                </a:lnTo>
                <a:lnTo>
                  <a:pt x="0" y="3610961"/>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4188252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2CC2-0BB1-D1C2-A739-7520EAAFD5CD}"/>
              </a:ext>
            </a:extLst>
          </p:cNvPr>
          <p:cNvSpPr>
            <a:spLocks noGrp="1"/>
          </p:cNvSpPr>
          <p:nvPr>
            <p:ph type="title"/>
          </p:nvPr>
        </p:nvSpPr>
        <p:spPr/>
        <p:txBody>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96B4EB-FADB-42D5-C5D2-85765FB401F8}"/>
              </a:ext>
            </a:extLst>
          </p:cNvPr>
          <p:cNvSpPr>
            <a:spLocks noGrp="1"/>
          </p:cNvSpPr>
          <p:nvPr>
            <p:ph idx="1"/>
          </p:nvPr>
        </p:nvSpPr>
        <p:spPr/>
        <p:txBody>
          <a:bodyPr/>
          <a:lstStyle>
            <a:lvl2pPr>
              <a:defRPr sz="2000"/>
            </a:lvl2pPr>
            <a:lvl3pPr>
              <a:defRPr sz="1800"/>
            </a:lvl3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3881DC8-99D0-FF4B-4642-22A25D4142B0}"/>
              </a:ext>
            </a:extLst>
          </p:cNvPr>
          <p:cNvSpPr>
            <a:spLocks noGrp="1"/>
          </p:cNvSpPr>
          <p:nvPr>
            <p:ph type="dt" sz="half" idx="10"/>
          </p:nvPr>
        </p:nvSpPr>
        <p:spPr/>
        <p:txBody>
          <a:bodyPr/>
          <a:lstStyle/>
          <a:p>
            <a:fld id="{1536D22B-EFEA-49A1-A71C-00C900941CBB}" type="datetimeFigureOut">
              <a:rPr lang="en-US" smtClean="0"/>
              <a:t>5/28/2026</a:t>
            </a:fld>
            <a:endParaRPr lang="en-US"/>
          </a:p>
        </p:txBody>
      </p:sp>
      <p:sp>
        <p:nvSpPr>
          <p:cNvPr id="5" name="Footer Placeholder 4">
            <a:extLst>
              <a:ext uri="{FF2B5EF4-FFF2-40B4-BE49-F238E27FC236}">
                <a16:creationId xmlns:a16="http://schemas.microsoft.com/office/drawing/2014/main" id="{982A9EBD-9A0F-0863-79D6-45B6B5524A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97EFDA-A6A3-0F5E-CE96-0AC1B162F726}"/>
              </a:ext>
            </a:extLst>
          </p:cNvPr>
          <p:cNvSpPr>
            <a:spLocks noGrp="1"/>
          </p:cNvSpPr>
          <p:nvPr>
            <p:ph type="sldNum" sz="quarter" idx="12"/>
          </p:nvPr>
        </p:nvSpPr>
        <p:spPr/>
        <p:txBody>
          <a:bodyPr/>
          <a:lstStyle/>
          <a:p>
            <a:fld id="{0D4045B0-A179-4928-8E45-D66F2E6B06CE}" type="slidenum">
              <a:rPr lang="en-US" smtClean="0"/>
              <a:t>‹#›</a:t>
            </a:fld>
            <a:endParaRPr lang="en-US"/>
          </a:p>
        </p:txBody>
      </p:sp>
      <p:sp>
        <p:nvSpPr>
          <p:cNvPr id="7" name="Freeform 8">
            <a:extLst>
              <a:ext uri="{FF2B5EF4-FFF2-40B4-BE49-F238E27FC236}">
                <a16:creationId xmlns:a16="http://schemas.microsoft.com/office/drawing/2014/main" id="{3AAB3F7F-38A9-CC43-EAF1-A259B908B215}"/>
              </a:ext>
            </a:extLst>
          </p:cNvPr>
          <p:cNvSpPr/>
          <p:nvPr/>
        </p:nvSpPr>
        <p:spPr>
          <a:xfrm>
            <a:off x="11568023" y="6012610"/>
            <a:ext cx="623977" cy="845389"/>
          </a:xfrm>
          <a:custGeom>
            <a:avLst/>
            <a:gdLst/>
            <a:ahLst/>
            <a:cxnLst/>
            <a:rect l="l" t="t" r="r" b="b"/>
            <a:pathLst>
              <a:path w="3731327" h="3610962">
                <a:moveTo>
                  <a:pt x="0" y="0"/>
                </a:moveTo>
                <a:lnTo>
                  <a:pt x="3731327" y="0"/>
                </a:lnTo>
                <a:lnTo>
                  <a:pt x="3731327" y="3610961"/>
                </a:lnTo>
                <a:lnTo>
                  <a:pt x="0" y="3610961"/>
                </a:lnTo>
                <a:lnTo>
                  <a:pt x="0" y="0"/>
                </a:lnTo>
                <a:close/>
              </a:path>
            </a:pathLst>
          </a:custGeom>
          <a:blipFill>
            <a:blip r:embed="rId2"/>
            <a:stretch>
              <a:fillRect/>
            </a:stretch>
          </a:blipFill>
        </p:spPr>
        <p:txBody>
          <a:bodyPr/>
          <a:lstStyle/>
          <a:p>
            <a:endParaRPr lang="en-US"/>
          </a:p>
        </p:txBody>
      </p:sp>
      <p:sp>
        <p:nvSpPr>
          <p:cNvPr id="9" name="Rectangle 8">
            <a:extLst>
              <a:ext uri="{FF2B5EF4-FFF2-40B4-BE49-F238E27FC236}">
                <a16:creationId xmlns:a16="http://schemas.microsoft.com/office/drawing/2014/main" id="{9B2880DB-4DC6-0DB1-9191-628087B95600}"/>
              </a:ext>
            </a:extLst>
          </p:cNvPr>
          <p:cNvSpPr/>
          <p:nvPr userDrawn="1"/>
        </p:nvSpPr>
        <p:spPr>
          <a:xfrm>
            <a:off x="838200" y="681036"/>
            <a:ext cx="10515600" cy="7191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18887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991CB30-1176-4F73-8EDB-82E82D17DF08}"/>
              </a:ext>
            </a:extLst>
          </p:cNvPr>
          <p:cNvSpPr>
            <a:spLocks noGrp="1"/>
          </p:cNvSpPr>
          <p:nvPr>
            <p:ph type="dt" sz="half" idx="10"/>
          </p:nvPr>
        </p:nvSpPr>
        <p:spPr/>
        <p:txBody>
          <a:bodyPr/>
          <a:lstStyle/>
          <a:p>
            <a:fld id="{1536D22B-EFEA-49A1-A71C-00C900941CBB}" type="datetimeFigureOut">
              <a:rPr lang="en-US" smtClean="0"/>
              <a:t>5/28/2026</a:t>
            </a:fld>
            <a:endParaRPr lang="en-US"/>
          </a:p>
        </p:txBody>
      </p:sp>
      <p:sp>
        <p:nvSpPr>
          <p:cNvPr id="5" name="Footer Placeholder 4">
            <a:extLst>
              <a:ext uri="{FF2B5EF4-FFF2-40B4-BE49-F238E27FC236}">
                <a16:creationId xmlns:a16="http://schemas.microsoft.com/office/drawing/2014/main" id="{1A80272D-FC8F-74C8-03FB-26C4120B1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23EEB7-C16F-8873-7730-3EFEC4EAA6EE}"/>
              </a:ext>
            </a:extLst>
          </p:cNvPr>
          <p:cNvSpPr>
            <a:spLocks noGrp="1"/>
          </p:cNvSpPr>
          <p:nvPr>
            <p:ph type="sldNum" sz="quarter" idx="12"/>
          </p:nvPr>
        </p:nvSpPr>
        <p:spPr/>
        <p:txBody>
          <a:bodyPr/>
          <a:lstStyle/>
          <a:p>
            <a:fld id="{0D4045B0-A179-4928-8E45-D66F2E6B06CE}" type="slidenum">
              <a:rPr lang="en-US" smtClean="0"/>
              <a:t>‹#›</a:t>
            </a:fld>
            <a:endParaRPr lang="en-US"/>
          </a:p>
        </p:txBody>
      </p:sp>
      <p:sp>
        <p:nvSpPr>
          <p:cNvPr id="7" name="Title 1">
            <a:extLst>
              <a:ext uri="{FF2B5EF4-FFF2-40B4-BE49-F238E27FC236}">
                <a16:creationId xmlns:a16="http://schemas.microsoft.com/office/drawing/2014/main" id="{DE73E32E-DD50-7FBA-4459-BB28B6621659}"/>
              </a:ext>
            </a:extLst>
          </p:cNvPr>
          <p:cNvSpPr txBox="1">
            <a:spLocks/>
          </p:cNvSpPr>
          <p:nvPr/>
        </p:nvSpPr>
        <p:spPr>
          <a:xfrm>
            <a:off x="190500" y="2235200"/>
            <a:ext cx="9144000" cy="238760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t>Click to edit Master title style</a:t>
            </a:r>
            <a:endParaRPr lang="en-US" dirty="0"/>
          </a:p>
        </p:txBody>
      </p:sp>
      <p:sp>
        <p:nvSpPr>
          <p:cNvPr id="8" name="Subtitle 2">
            <a:extLst>
              <a:ext uri="{FF2B5EF4-FFF2-40B4-BE49-F238E27FC236}">
                <a16:creationId xmlns:a16="http://schemas.microsoft.com/office/drawing/2014/main" id="{512072C6-C4D2-8EA2-1855-A7071DACF0D3}"/>
              </a:ext>
            </a:extLst>
          </p:cNvPr>
          <p:cNvSpPr>
            <a:spLocks noGrp="1"/>
          </p:cNvSpPr>
          <p:nvPr>
            <p:ph type="subTitle" idx="1"/>
          </p:nvPr>
        </p:nvSpPr>
        <p:spPr>
          <a:xfrm>
            <a:off x="190500" y="467121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8">
            <a:extLst>
              <a:ext uri="{FF2B5EF4-FFF2-40B4-BE49-F238E27FC236}">
                <a16:creationId xmlns:a16="http://schemas.microsoft.com/office/drawing/2014/main" id="{5DFAC3D3-F1E5-D793-8EC8-1C35AAB0F74C}"/>
              </a:ext>
            </a:extLst>
          </p:cNvPr>
          <p:cNvSpPr/>
          <p:nvPr/>
        </p:nvSpPr>
        <p:spPr>
          <a:xfrm>
            <a:off x="8915661" y="632239"/>
            <a:ext cx="2133078" cy="2281999"/>
          </a:xfrm>
          <a:custGeom>
            <a:avLst/>
            <a:gdLst/>
            <a:ahLst/>
            <a:cxnLst/>
            <a:rect l="l" t="t" r="r" b="b"/>
            <a:pathLst>
              <a:path w="3731327" h="3610962">
                <a:moveTo>
                  <a:pt x="0" y="0"/>
                </a:moveTo>
                <a:lnTo>
                  <a:pt x="3731327" y="0"/>
                </a:lnTo>
                <a:lnTo>
                  <a:pt x="3731327" y="3610961"/>
                </a:lnTo>
                <a:lnTo>
                  <a:pt x="0" y="3610961"/>
                </a:lnTo>
                <a:lnTo>
                  <a:pt x="0" y="0"/>
                </a:lnTo>
                <a:close/>
              </a:path>
            </a:pathLst>
          </a:custGeom>
          <a:blipFill>
            <a:blip r:embed="rId2"/>
            <a:stretch>
              <a:fillRect/>
            </a:stretch>
          </a:blipFill>
        </p:spPr>
        <p:txBody>
          <a:bodyPr/>
          <a:lstStyle/>
          <a:p>
            <a:endParaRPr lang="en-US"/>
          </a:p>
        </p:txBody>
      </p:sp>
      <p:sp>
        <p:nvSpPr>
          <p:cNvPr id="10" name="Rectangle 9">
            <a:extLst>
              <a:ext uri="{FF2B5EF4-FFF2-40B4-BE49-F238E27FC236}">
                <a16:creationId xmlns:a16="http://schemas.microsoft.com/office/drawing/2014/main" id="{0719C7E4-4FAF-C2CD-63BA-3CF6FCA022D5}"/>
              </a:ext>
            </a:extLst>
          </p:cNvPr>
          <p:cNvSpPr/>
          <p:nvPr/>
        </p:nvSpPr>
        <p:spPr>
          <a:xfrm>
            <a:off x="190500" y="4442691"/>
            <a:ext cx="9144000" cy="2285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811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3E2C-2369-5E06-1539-2E79786ACB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A43D75-F233-5FF1-24A1-C028FF2F28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9CE674-510E-1430-DADB-5A7B860C61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52487C-68B1-6B25-F3BD-761CB2349D49}"/>
              </a:ext>
            </a:extLst>
          </p:cNvPr>
          <p:cNvSpPr>
            <a:spLocks noGrp="1"/>
          </p:cNvSpPr>
          <p:nvPr>
            <p:ph type="dt" sz="half" idx="10"/>
          </p:nvPr>
        </p:nvSpPr>
        <p:spPr/>
        <p:txBody>
          <a:bodyPr/>
          <a:lstStyle/>
          <a:p>
            <a:fld id="{1536D22B-EFEA-49A1-A71C-00C900941CBB}" type="datetimeFigureOut">
              <a:rPr lang="en-US" smtClean="0"/>
              <a:t>5/28/2026</a:t>
            </a:fld>
            <a:endParaRPr lang="en-US"/>
          </a:p>
        </p:txBody>
      </p:sp>
      <p:sp>
        <p:nvSpPr>
          <p:cNvPr id="6" name="Footer Placeholder 5">
            <a:extLst>
              <a:ext uri="{FF2B5EF4-FFF2-40B4-BE49-F238E27FC236}">
                <a16:creationId xmlns:a16="http://schemas.microsoft.com/office/drawing/2014/main" id="{10764F00-9AE7-47B4-A80B-C2C6071DBF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8B721A-F2C0-60EE-643D-A09899A084A7}"/>
              </a:ext>
            </a:extLst>
          </p:cNvPr>
          <p:cNvSpPr>
            <a:spLocks noGrp="1"/>
          </p:cNvSpPr>
          <p:nvPr>
            <p:ph type="sldNum" sz="quarter" idx="12"/>
          </p:nvPr>
        </p:nvSpPr>
        <p:spPr/>
        <p:txBody>
          <a:bodyPr/>
          <a:lstStyle/>
          <a:p>
            <a:fld id="{0D4045B0-A179-4928-8E45-D66F2E6B06CE}" type="slidenum">
              <a:rPr lang="en-US" smtClean="0"/>
              <a:t>‹#›</a:t>
            </a:fld>
            <a:endParaRPr lang="en-US"/>
          </a:p>
        </p:txBody>
      </p:sp>
      <p:sp>
        <p:nvSpPr>
          <p:cNvPr id="8" name="Freeform 8">
            <a:extLst>
              <a:ext uri="{FF2B5EF4-FFF2-40B4-BE49-F238E27FC236}">
                <a16:creationId xmlns:a16="http://schemas.microsoft.com/office/drawing/2014/main" id="{14926207-0C6C-825F-2748-BA6E64D7DDF4}"/>
              </a:ext>
            </a:extLst>
          </p:cNvPr>
          <p:cNvSpPr/>
          <p:nvPr/>
        </p:nvSpPr>
        <p:spPr>
          <a:xfrm>
            <a:off x="11092873" y="5643418"/>
            <a:ext cx="1099127" cy="1214582"/>
          </a:xfrm>
          <a:custGeom>
            <a:avLst/>
            <a:gdLst/>
            <a:ahLst/>
            <a:cxnLst/>
            <a:rect l="l" t="t" r="r" b="b"/>
            <a:pathLst>
              <a:path w="3731327" h="3610962">
                <a:moveTo>
                  <a:pt x="0" y="0"/>
                </a:moveTo>
                <a:lnTo>
                  <a:pt x="3731327" y="0"/>
                </a:lnTo>
                <a:lnTo>
                  <a:pt x="3731327" y="3610961"/>
                </a:lnTo>
                <a:lnTo>
                  <a:pt x="0" y="3610961"/>
                </a:lnTo>
                <a:lnTo>
                  <a:pt x="0" y="0"/>
                </a:lnTo>
                <a:close/>
              </a:path>
            </a:pathLst>
          </a:custGeom>
          <a:blipFill>
            <a:blip r:embed="rId2"/>
            <a:stretch>
              <a:fillRect/>
            </a:stretch>
          </a:blipFill>
        </p:spPr>
        <p:txBody>
          <a:bodyPr/>
          <a:lstStyle/>
          <a:p>
            <a:endParaRPr lang="en-US"/>
          </a:p>
        </p:txBody>
      </p:sp>
      <p:sp>
        <p:nvSpPr>
          <p:cNvPr id="10" name="Rectangle 9">
            <a:extLst>
              <a:ext uri="{FF2B5EF4-FFF2-40B4-BE49-F238E27FC236}">
                <a16:creationId xmlns:a16="http://schemas.microsoft.com/office/drawing/2014/main" id="{AA38D8A5-8A45-AA08-E400-452AC8E8384F}"/>
              </a:ext>
            </a:extLst>
          </p:cNvPr>
          <p:cNvSpPr/>
          <p:nvPr userDrawn="1"/>
        </p:nvSpPr>
        <p:spPr>
          <a:xfrm>
            <a:off x="838200" y="681036"/>
            <a:ext cx="10515600" cy="7191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7509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43B11-7B48-9C12-3DF9-464B4BCAC0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075565-DAF9-B94D-1272-0C35773790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08320A-A79A-8005-14A8-D7CB6BF808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27701B-FEE7-7AEC-56CB-1BEA994A85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39FD5C-5519-5D6B-0742-78518D8CE4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8D429A-D343-3581-1D1F-0F91CC620DC4}"/>
              </a:ext>
            </a:extLst>
          </p:cNvPr>
          <p:cNvSpPr>
            <a:spLocks noGrp="1"/>
          </p:cNvSpPr>
          <p:nvPr>
            <p:ph type="dt" sz="half" idx="10"/>
          </p:nvPr>
        </p:nvSpPr>
        <p:spPr/>
        <p:txBody>
          <a:bodyPr/>
          <a:lstStyle/>
          <a:p>
            <a:fld id="{1536D22B-EFEA-49A1-A71C-00C900941CBB}" type="datetimeFigureOut">
              <a:rPr lang="en-US" smtClean="0"/>
              <a:t>5/28/2026</a:t>
            </a:fld>
            <a:endParaRPr lang="en-US"/>
          </a:p>
        </p:txBody>
      </p:sp>
      <p:sp>
        <p:nvSpPr>
          <p:cNvPr id="8" name="Footer Placeholder 7">
            <a:extLst>
              <a:ext uri="{FF2B5EF4-FFF2-40B4-BE49-F238E27FC236}">
                <a16:creationId xmlns:a16="http://schemas.microsoft.com/office/drawing/2014/main" id="{8893D7D0-8BC7-86B5-A0AA-EA7A88E19E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227D93-3A30-05F8-4F83-B7D024BAB8A8}"/>
              </a:ext>
            </a:extLst>
          </p:cNvPr>
          <p:cNvSpPr>
            <a:spLocks noGrp="1"/>
          </p:cNvSpPr>
          <p:nvPr>
            <p:ph type="sldNum" sz="quarter" idx="12"/>
          </p:nvPr>
        </p:nvSpPr>
        <p:spPr/>
        <p:txBody>
          <a:bodyPr/>
          <a:lstStyle/>
          <a:p>
            <a:fld id="{0D4045B0-A179-4928-8E45-D66F2E6B06CE}" type="slidenum">
              <a:rPr lang="en-US" smtClean="0"/>
              <a:t>‹#›</a:t>
            </a:fld>
            <a:endParaRPr lang="en-US"/>
          </a:p>
        </p:txBody>
      </p:sp>
      <p:sp>
        <p:nvSpPr>
          <p:cNvPr id="10" name="Freeform 8">
            <a:extLst>
              <a:ext uri="{FF2B5EF4-FFF2-40B4-BE49-F238E27FC236}">
                <a16:creationId xmlns:a16="http://schemas.microsoft.com/office/drawing/2014/main" id="{3A0BB390-180F-9021-0761-0C7D7F89BDEF}"/>
              </a:ext>
            </a:extLst>
          </p:cNvPr>
          <p:cNvSpPr/>
          <p:nvPr/>
        </p:nvSpPr>
        <p:spPr>
          <a:xfrm>
            <a:off x="11092873" y="5643418"/>
            <a:ext cx="1099127" cy="1214582"/>
          </a:xfrm>
          <a:custGeom>
            <a:avLst/>
            <a:gdLst/>
            <a:ahLst/>
            <a:cxnLst/>
            <a:rect l="l" t="t" r="r" b="b"/>
            <a:pathLst>
              <a:path w="3731327" h="3610962">
                <a:moveTo>
                  <a:pt x="0" y="0"/>
                </a:moveTo>
                <a:lnTo>
                  <a:pt x="3731327" y="0"/>
                </a:lnTo>
                <a:lnTo>
                  <a:pt x="3731327" y="3610961"/>
                </a:lnTo>
                <a:lnTo>
                  <a:pt x="0" y="3610961"/>
                </a:lnTo>
                <a:lnTo>
                  <a:pt x="0" y="0"/>
                </a:lnTo>
                <a:close/>
              </a:path>
            </a:pathLst>
          </a:custGeom>
          <a:blipFill>
            <a:blip r:embed="rId2"/>
            <a:stretch>
              <a:fillRect/>
            </a:stretch>
          </a:blipFill>
        </p:spPr>
        <p:txBody>
          <a:bodyPr/>
          <a:lstStyle/>
          <a:p>
            <a:endParaRPr lang="en-US"/>
          </a:p>
        </p:txBody>
      </p:sp>
      <p:sp>
        <p:nvSpPr>
          <p:cNvPr id="12" name="Rectangle 11">
            <a:extLst>
              <a:ext uri="{FF2B5EF4-FFF2-40B4-BE49-F238E27FC236}">
                <a16:creationId xmlns:a16="http://schemas.microsoft.com/office/drawing/2014/main" id="{689E3BB7-5BAE-7BBC-813D-51440E46156E}"/>
              </a:ext>
            </a:extLst>
          </p:cNvPr>
          <p:cNvSpPr/>
          <p:nvPr userDrawn="1"/>
        </p:nvSpPr>
        <p:spPr>
          <a:xfrm>
            <a:off x="838200" y="681036"/>
            <a:ext cx="10515600" cy="7191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849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B5802-3279-268B-AF17-81099E5804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A663F7-C94A-6FF6-BC41-9710158A6943}"/>
              </a:ext>
            </a:extLst>
          </p:cNvPr>
          <p:cNvSpPr>
            <a:spLocks noGrp="1"/>
          </p:cNvSpPr>
          <p:nvPr>
            <p:ph type="dt" sz="half" idx="10"/>
          </p:nvPr>
        </p:nvSpPr>
        <p:spPr/>
        <p:txBody>
          <a:bodyPr/>
          <a:lstStyle/>
          <a:p>
            <a:fld id="{1536D22B-EFEA-49A1-A71C-00C900941CBB}" type="datetimeFigureOut">
              <a:rPr lang="en-US" smtClean="0"/>
              <a:t>5/28/2026</a:t>
            </a:fld>
            <a:endParaRPr lang="en-US"/>
          </a:p>
        </p:txBody>
      </p:sp>
      <p:sp>
        <p:nvSpPr>
          <p:cNvPr id="4" name="Footer Placeholder 3">
            <a:extLst>
              <a:ext uri="{FF2B5EF4-FFF2-40B4-BE49-F238E27FC236}">
                <a16:creationId xmlns:a16="http://schemas.microsoft.com/office/drawing/2014/main" id="{03AFCEE8-9765-8789-5176-5B5FD27A95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FA8833-C6AA-8455-8405-077256FAA9F4}"/>
              </a:ext>
            </a:extLst>
          </p:cNvPr>
          <p:cNvSpPr>
            <a:spLocks noGrp="1"/>
          </p:cNvSpPr>
          <p:nvPr>
            <p:ph type="sldNum" sz="quarter" idx="12"/>
          </p:nvPr>
        </p:nvSpPr>
        <p:spPr/>
        <p:txBody>
          <a:bodyPr/>
          <a:lstStyle/>
          <a:p>
            <a:fld id="{0D4045B0-A179-4928-8E45-D66F2E6B06CE}" type="slidenum">
              <a:rPr lang="en-US" smtClean="0"/>
              <a:t>‹#›</a:t>
            </a:fld>
            <a:endParaRPr lang="en-US"/>
          </a:p>
        </p:txBody>
      </p:sp>
      <p:sp>
        <p:nvSpPr>
          <p:cNvPr id="6" name="Freeform 8">
            <a:extLst>
              <a:ext uri="{FF2B5EF4-FFF2-40B4-BE49-F238E27FC236}">
                <a16:creationId xmlns:a16="http://schemas.microsoft.com/office/drawing/2014/main" id="{BAB9CFBA-D2A3-A233-54B1-F74EC85486ED}"/>
              </a:ext>
            </a:extLst>
          </p:cNvPr>
          <p:cNvSpPr/>
          <p:nvPr/>
        </p:nvSpPr>
        <p:spPr>
          <a:xfrm>
            <a:off x="11092873" y="5643418"/>
            <a:ext cx="1099127" cy="1214582"/>
          </a:xfrm>
          <a:custGeom>
            <a:avLst/>
            <a:gdLst/>
            <a:ahLst/>
            <a:cxnLst/>
            <a:rect l="l" t="t" r="r" b="b"/>
            <a:pathLst>
              <a:path w="3731327" h="3610962">
                <a:moveTo>
                  <a:pt x="0" y="0"/>
                </a:moveTo>
                <a:lnTo>
                  <a:pt x="3731327" y="0"/>
                </a:lnTo>
                <a:lnTo>
                  <a:pt x="3731327" y="3610961"/>
                </a:lnTo>
                <a:lnTo>
                  <a:pt x="0" y="3610961"/>
                </a:lnTo>
                <a:lnTo>
                  <a:pt x="0" y="0"/>
                </a:lnTo>
                <a:close/>
              </a:path>
            </a:pathLst>
          </a:custGeom>
          <a:blipFill>
            <a:blip r:embed="rId2"/>
            <a:stretch>
              <a:fillRect/>
            </a:stretch>
          </a:blipFill>
        </p:spPr>
        <p:txBody>
          <a:bodyPr/>
          <a:lstStyle/>
          <a:p>
            <a:endParaRPr lang="en-US"/>
          </a:p>
        </p:txBody>
      </p:sp>
      <p:sp>
        <p:nvSpPr>
          <p:cNvPr id="8" name="Rectangle 7">
            <a:extLst>
              <a:ext uri="{FF2B5EF4-FFF2-40B4-BE49-F238E27FC236}">
                <a16:creationId xmlns:a16="http://schemas.microsoft.com/office/drawing/2014/main" id="{0C282EA6-E4C6-50B8-6AAA-A040579A836E}"/>
              </a:ext>
            </a:extLst>
          </p:cNvPr>
          <p:cNvSpPr/>
          <p:nvPr userDrawn="1"/>
        </p:nvSpPr>
        <p:spPr>
          <a:xfrm>
            <a:off x="838200" y="681036"/>
            <a:ext cx="10515600" cy="7191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727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9AD93E-9BEC-DF8A-BAAF-B5352F21739C}"/>
              </a:ext>
            </a:extLst>
          </p:cNvPr>
          <p:cNvSpPr>
            <a:spLocks noGrp="1"/>
          </p:cNvSpPr>
          <p:nvPr>
            <p:ph type="dt" sz="half" idx="10"/>
          </p:nvPr>
        </p:nvSpPr>
        <p:spPr/>
        <p:txBody>
          <a:bodyPr/>
          <a:lstStyle/>
          <a:p>
            <a:fld id="{1536D22B-EFEA-49A1-A71C-00C900941CBB}" type="datetimeFigureOut">
              <a:rPr lang="en-US" smtClean="0"/>
              <a:t>5/28/2026</a:t>
            </a:fld>
            <a:endParaRPr lang="en-US"/>
          </a:p>
        </p:txBody>
      </p:sp>
      <p:sp>
        <p:nvSpPr>
          <p:cNvPr id="3" name="Footer Placeholder 2">
            <a:extLst>
              <a:ext uri="{FF2B5EF4-FFF2-40B4-BE49-F238E27FC236}">
                <a16:creationId xmlns:a16="http://schemas.microsoft.com/office/drawing/2014/main" id="{B9ACE6D0-A57F-8E4E-3EBF-7E1FC7B4F9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13BFF4-4E7A-51B0-AEED-4C47D9150D7D}"/>
              </a:ext>
            </a:extLst>
          </p:cNvPr>
          <p:cNvSpPr>
            <a:spLocks noGrp="1"/>
          </p:cNvSpPr>
          <p:nvPr>
            <p:ph type="sldNum" sz="quarter" idx="12"/>
          </p:nvPr>
        </p:nvSpPr>
        <p:spPr/>
        <p:txBody>
          <a:bodyPr/>
          <a:lstStyle/>
          <a:p>
            <a:fld id="{0D4045B0-A179-4928-8E45-D66F2E6B06CE}" type="slidenum">
              <a:rPr lang="en-US" smtClean="0"/>
              <a:t>‹#›</a:t>
            </a:fld>
            <a:endParaRPr lang="en-US"/>
          </a:p>
        </p:txBody>
      </p:sp>
      <p:sp>
        <p:nvSpPr>
          <p:cNvPr id="5" name="Freeform 8">
            <a:extLst>
              <a:ext uri="{FF2B5EF4-FFF2-40B4-BE49-F238E27FC236}">
                <a16:creationId xmlns:a16="http://schemas.microsoft.com/office/drawing/2014/main" id="{312CB317-8E26-4C26-1B1A-E7B98D8649EB}"/>
              </a:ext>
            </a:extLst>
          </p:cNvPr>
          <p:cNvSpPr/>
          <p:nvPr/>
        </p:nvSpPr>
        <p:spPr>
          <a:xfrm>
            <a:off x="11092873" y="5643418"/>
            <a:ext cx="1099127" cy="1214582"/>
          </a:xfrm>
          <a:custGeom>
            <a:avLst/>
            <a:gdLst/>
            <a:ahLst/>
            <a:cxnLst/>
            <a:rect l="l" t="t" r="r" b="b"/>
            <a:pathLst>
              <a:path w="3731327" h="3610962">
                <a:moveTo>
                  <a:pt x="0" y="0"/>
                </a:moveTo>
                <a:lnTo>
                  <a:pt x="3731327" y="0"/>
                </a:lnTo>
                <a:lnTo>
                  <a:pt x="3731327" y="3610961"/>
                </a:lnTo>
                <a:lnTo>
                  <a:pt x="0" y="3610961"/>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203760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EBE061-F96E-F28C-DBF9-57A48040E0E1}"/>
              </a:ext>
            </a:extLst>
          </p:cNvPr>
          <p:cNvSpPr/>
          <p:nvPr userDrawn="1"/>
        </p:nvSpPr>
        <p:spPr>
          <a:xfrm>
            <a:off x="838200" y="987425"/>
            <a:ext cx="3932237" cy="10699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FFEE9D-B42F-8A53-7EA2-83D5B8F0B5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E38F853-4C92-62D1-607B-CC8C2A1036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8DD36F-FE91-7759-F717-C3F3C3BBAC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03718-E165-58AA-9FA0-B38F202DBF0B}"/>
              </a:ext>
            </a:extLst>
          </p:cNvPr>
          <p:cNvSpPr>
            <a:spLocks noGrp="1"/>
          </p:cNvSpPr>
          <p:nvPr>
            <p:ph type="dt" sz="half" idx="10"/>
          </p:nvPr>
        </p:nvSpPr>
        <p:spPr/>
        <p:txBody>
          <a:bodyPr/>
          <a:lstStyle/>
          <a:p>
            <a:fld id="{1536D22B-EFEA-49A1-A71C-00C900941CBB}" type="datetimeFigureOut">
              <a:rPr lang="en-US" smtClean="0"/>
              <a:t>5/28/2026</a:t>
            </a:fld>
            <a:endParaRPr lang="en-US"/>
          </a:p>
        </p:txBody>
      </p:sp>
      <p:sp>
        <p:nvSpPr>
          <p:cNvPr id="6" name="Footer Placeholder 5">
            <a:extLst>
              <a:ext uri="{FF2B5EF4-FFF2-40B4-BE49-F238E27FC236}">
                <a16:creationId xmlns:a16="http://schemas.microsoft.com/office/drawing/2014/main" id="{558FB6DF-0989-58E9-BB00-975CDF3A3E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F0B23E-8326-89DA-5CCB-C00D89C9C59F}"/>
              </a:ext>
            </a:extLst>
          </p:cNvPr>
          <p:cNvSpPr>
            <a:spLocks noGrp="1"/>
          </p:cNvSpPr>
          <p:nvPr>
            <p:ph type="sldNum" sz="quarter" idx="12"/>
          </p:nvPr>
        </p:nvSpPr>
        <p:spPr/>
        <p:txBody>
          <a:bodyPr/>
          <a:lstStyle/>
          <a:p>
            <a:fld id="{0D4045B0-A179-4928-8E45-D66F2E6B06CE}" type="slidenum">
              <a:rPr lang="en-US" smtClean="0"/>
              <a:t>‹#›</a:t>
            </a:fld>
            <a:endParaRPr lang="en-US"/>
          </a:p>
        </p:txBody>
      </p:sp>
      <p:sp>
        <p:nvSpPr>
          <p:cNvPr id="8" name="Freeform 8">
            <a:extLst>
              <a:ext uri="{FF2B5EF4-FFF2-40B4-BE49-F238E27FC236}">
                <a16:creationId xmlns:a16="http://schemas.microsoft.com/office/drawing/2014/main" id="{C4E0A717-AB02-C9EE-ACE0-3F9B1B1DB2A0}"/>
              </a:ext>
            </a:extLst>
          </p:cNvPr>
          <p:cNvSpPr/>
          <p:nvPr/>
        </p:nvSpPr>
        <p:spPr>
          <a:xfrm>
            <a:off x="11092873" y="5643418"/>
            <a:ext cx="1099127" cy="1214582"/>
          </a:xfrm>
          <a:custGeom>
            <a:avLst/>
            <a:gdLst/>
            <a:ahLst/>
            <a:cxnLst/>
            <a:rect l="l" t="t" r="r" b="b"/>
            <a:pathLst>
              <a:path w="3731327" h="3610962">
                <a:moveTo>
                  <a:pt x="0" y="0"/>
                </a:moveTo>
                <a:lnTo>
                  <a:pt x="3731327" y="0"/>
                </a:lnTo>
                <a:lnTo>
                  <a:pt x="3731327" y="3610961"/>
                </a:lnTo>
                <a:lnTo>
                  <a:pt x="0" y="3610961"/>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626545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C4A72B-82DD-A38B-126A-BAEA089FE96F}"/>
              </a:ext>
            </a:extLst>
          </p:cNvPr>
          <p:cNvSpPr/>
          <p:nvPr/>
        </p:nvSpPr>
        <p:spPr>
          <a:xfrm>
            <a:off x="838200" y="987424"/>
            <a:ext cx="3932237" cy="10699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8239EA-88F6-5769-4E61-09ACE5CBA8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04B80B-A9A4-0071-65E7-BA1D7EA2E7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A9FDD4-2160-1CEB-24C9-3BD1E7CA0F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330FFB-E761-7D86-E010-6058AE8ECF8E}"/>
              </a:ext>
            </a:extLst>
          </p:cNvPr>
          <p:cNvSpPr>
            <a:spLocks noGrp="1"/>
          </p:cNvSpPr>
          <p:nvPr>
            <p:ph type="dt" sz="half" idx="10"/>
          </p:nvPr>
        </p:nvSpPr>
        <p:spPr/>
        <p:txBody>
          <a:bodyPr/>
          <a:lstStyle/>
          <a:p>
            <a:fld id="{1536D22B-EFEA-49A1-A71C-00C900941CBB}" type="datetimeFigureOut">
              <a:rPr lang="en-US" smtClean="0"/>
              <a:t>5/28/2026</a:t>
            </a:fld>
            <a:endParaRPr lang="en-US"/>
          </a:p>
        </p:txBody>
      </p:sp>
      <p:sp>
        <p:nvSpPr>
          <p:cNvPr id="6" name="Footer Placeholder 5">
            <a:extLst>
              <a:ext uri="{FF2B5EF4-FFF2-40B4-BE49-F238E27FC236}">
                <a16:creationId xmlns:a16="http://schemas.microsoft.com/office/drawing/2014/main" id="{F3A89A59-C300-A3D5-18A0-B464267209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C693A-F418-37EE-7A75-572CEF92E9EE}"/>
              </a:ext>
            </a:extLst>
          </p:cNvPr>
          <p:cNvSpPr>
            <a:spLocks noGrp="1"/>
          </p:cNvSpPr>
          <p:nvPr>
            <p:ph type="sldNum" sz="quarter" idx="12"/>
          </p:nvPr>
        </p:nvSpPr>
        <p:spPr/>
        <p:txBody>
          <a:bodyPr/>
          <a:lstStyle/>
          <a:p>
            <a:fld id="{0D4045B0-A179-4928-8E45-D66F2E6B06CE}" type="slidenum">
              <a:rPr lang="en-US" smtClean="0"/>
              <a:t>‹#›</a:t>
            </a:fld>
            <a:endParaRPr lang="en-US"/>
          </a:p>
        </p:txBody>
      </p:sp>
      <p:sp>
        <p:nvSpPr>
          <p:cNvPr id="8" name="Freeform 8">
            <a:extLst>
              <a:ext uri="{FF2B5EF4-FFF2-40B4-BE49-F238E27FC236}">
                <a16:creationId xmlns:a16="http://schemas.microsoft.com/office/drawing/2014/main" id="{62B60EED-02B9-53C8-3037-D4F4D76F172A}"/>
              </a:ext>
            </a:extLst>
          </p:cNvPr>
          <p:cNvSpPr/>
          <p:nvPr/>
        </p:nvSpPr>
        <p:spPr>
          <a:xfrm>
            <a:off x="11092873" y="5643418"/>
            <a:ext cx="1099127" cy="1214582"/>
          </a:xfrm>
          <a:custGeom>
            <a:avLst/>
            <a:gdLst/>
            <a:ahLst/>
            <a:cxnLst/>
            <a:rect l="l" t="t" r="r" b="b"/>
            <a:pathLst>
              <a:path w="3731327" h="3610962">
                <a:moveTo>
                  <a:pt x="0" y="0"/>
                </a:moveTo>
                <a:lnTo>
                  <a:pt x="3731327" y="0"/>
                </a:lnTo>
                <a:lnTo>
                  <a:pt x="3731327" y="3610961"/>
                </a:lnTo>
                <a:lnTo>
                  <a:pt x="0" y="3610961"/>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105601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3C18DD-67BD-0D84-EE47-5A2F9E8E59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076895-9F5B-F6BE-201E-454078D6F6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0A90473-CD61-B3B7-CD20-E20E5A58A3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536D22B-EFEA-49A1-A71C-00C900941CBB}" type="datetimeFigureOut">
              <a:rPr lang="en-US" smtClean="0"/>
              <a:t>5/28/2026</a:t>
            </a:fld>
            <a:endParaRPr lang="en-US"/>
          </a:p>
        </p:txBody>
      </p:sp>
      <p:sp>
        <p:nvSpPr>
          <p:cNvPr id="5" name="Footer Placeholder 4">
            <a:extLst>
              <a:ext uri="{FF2B5EF4-FFF2-40B4-BE49-F238E27FC236}">
                <a16:creationId xmlns:a16="http://schemas.microsoft.com/office/drawing/2014/main" id="{525DAB61-0A2A-ACF2-31DA-9F5DF9FED5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C983BBF-6C81-4818-CCEB-BE8EADE363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D4045B0-A179-4928-8E45-D66F2E6B06CE}" type="slidenum">
              <a:rPr lang="en-US" smtClean="0"/>
              <a:t>‹#›</a:t>
            </a:fld>
            <a:endParaRPr lang="en-US"/>
          </a:p>
        </p:txBody>
      </p:sp>
    </p:spTree>
    <p:extLst>
      <p:ext uri="{BB962C8B-B14F-4D97-AF65-F5344CB8AC3E}">
        <p14:creationId xmlns:p14="http://schemas.microsoft.com/office/powerpoint/2010/main" val="18746121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3200" kern="1200">
          <a:solidFill>
            <a:schemeClr val="tx1"/>
          </a:solidFill>
          <a:latin typeface="Lato 2 Bold" panose="020B0604020202020204" charset="0"/>
          <a:ea typeface="Lato 2 Bold" panose="020B0604020202020204" charset="0"/>
          <a:cs typeface="Lato 2 Bold" panose="020B060402020202020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slideLayout" Target="../slideLayouts/slideLayout6.xml"/><Relationship Id="rId4" Type="http://schemas.openxmlformats.org/officeDocument/2006/relationships/image" Target="../media/image62.svg"/></Relationships>
</file>

<file path=ppt/slides/_rels/slide5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jpeg"/><Relationship Id="rId1" Type="http://schemas.openxmlformats.org/officeDocument/2006/relationships/slideLayout" Target="../slideLayouts/slideLayout6.xml"/><Relationship Id="rId4" Type="http://schemas.openxmlformats.org/officeDocument/2006/relationships/hyperlink" Target="mailto:hotloads@beemaclogistics.com"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7822-B041-8503-8C14-FCC4133E8C3A}"/>
              </a:ext>
            </a:extLst>
          </p:cNvPr>
          <p:cNvSpPr>
            <a:spLocks noGrp="1"/>
          </p:cNvSpPr>
          <p:nvPr>
            <p:ph type="ctrTitle"/>
          </p:nvPr>
        </p:nvSpPr>
        <p:spPr/>
        <p:txBody>
          <a:bodyPr>
            <a:normAutofit fontScale="90000"/>
          </a:bodyPr>
          <a:lstStyle/>
          <a:p>
            <a:r>
              <a:rPr lang="en-US" sz="9600" dirty="0">
                <a:solidFill>
                  <a:srgbClr val="1A1A1A"/>
                </a:solidFill>
                <a:ea typeface="Good Times"/>
                <a:cs typeface="Good Times"/>
                <a:sym typeface="Good Times"/>
              </a:rPr>
              <a:t>SYSTEM TRAINING</a:t>
            </a:r>
            <a:endParaRPr lang="en-US" dirty="0"/>
          </a:p>
        </p:txBody>
      </p:sp>
    </p:spTree>
    <p:extLst>
      <p:ext uri="{BB962C8B-B14F-4D97-AF65-F5344CB8AC3E}">
        <p14:creationId xmlns:p14="http://schemas.microsoft.com/office/powerpoint/2010/main" val="2364329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E9BF24-AF3E-0345-5B37-F20755786888}"/>
              </a:ext>
            </a:extLst>
          </p:cNvPr>
          <p:cNvPicPr>
            <a:picLocks noChangeAspect="1"/>
          </p:cNvPicPr>
          <p:nvPr/>
        </p:nvPicPr>
        <p:blipFill>
          <a:blip r:embed="rId2"/>
          <a:srcRect l="-250" t="-148" r="17100" b="148"/>
          <a:stretch>
            <a:fillRect/>
          </a:stretch>
        </p:blipFill>
        <p:spPr>
          <a:xfrm>
            <a:off x="803015" y="202418"/>
            <a:ext cx="10122160" cy="6453164"/>
          </a:xfrm>
          <a:prstGeom prst="rect">
            <a:avLst/>
          </a:prstGeom>
        </p:spPr>
      </p:pic>
    </p:spTree>
    <p:extLst>
      <p:ext uri="{BB962C8B-B14F-4D97-AF65-F5344CB8AC3E}">
        <p14:creationId xmlns:p14="http://schemas.microsoft.com/office/powerpoint/2010/main" val="1860677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E9E0E8-253D-8304-A915-2619FFD36B56}"/>
              </a:ext>
            </a:extLst>
          </p:cNvPr>
          <p:cNvPicPr>
            <a:picLocks noChangeAspect="1"/>
          </p:cNvPicPr>
          <p:nvPr/>
        </p:nvPicPr>
        <p:blipFill>
          <a:blip r:embed="rId2"/>
          <a:stretch>
            <a:fillRect/>
          </a:stretch>
        </p:blipFill>
        <p:spPr>
          <a:xfrm>
            <a:off x="4925569" y="477130"/>
            <a:ext cx="6925848" cy="5076741"/>
          </a:xfrm>
          <a:prstGeom prst="rect">
            <a:avLst/>
          </a:prstGeom>
        </p:spPr>
      </p:pic>
      <p:sp>
        <p:nvSpPr>
          <p:cNvPr id="4" name="TextBox 3">
            <a:extLst>
              <a:ext uri="{FF2B5EF4-FFF2-40B4-BE49-F238E27FC236}">
                <a16:creationId xmlns:a16="http://schemas.microsoft.com/office/drawing/2014/main" id="{B723BD9F-C03A-BF38-B524-5AB5AB3AA7FB}"/>
              </a:ext>
            </a:extLst>
          </p:cNvPr>
          <p:cNvSpPr txBox="1"/>
          <p:nvPr/>
        </p:nvSpPr>
        <p:spPr>
          <a:xfrm>
            <a:off x="340583" y="1555919"/>
            <a:ext cx="4315292" cy="3416320"/>
          </a:xfrm>
          <a:prstGeom prst="rect">
            <a:avLst/>
          </a:prstGeom>
          <a:noFill/>
        </p:spPr>
        <p:txBody>
          <a:bodyPr wrap="square" rtlCol="0">
            <a:spAutoFit/>
          </a:bodyPr>
          <a:lstStyle/>
          <a:p>
            <a:pPr marL="342900" indent="-342900">
              <a:buAutoNum type="arabicPeriod"/>
            </a:pPr>
            <a:r>
              <a:rPr lang="en-US" dirty="0"/>
              <a:t>Enter the Pickup / Delivery Location and Dates / Times</a:t>
            </a:r>
          </a:p>
          <a:p>
            <a:r>
              <a:rPr lang="en-US" dirty="0">
                <a:latin typeface="Lato Light" panose="020F0502020204030203" pitchFamily="34" charset="0"/>
                <a:ea typeface="Lato Light" panose="020F0502020204030203" pitchFamily="34" charset="0"/>
                <a:cs typeface="Lato Light" panose="020F0502020204030203" pitchFamily="34" charset="0"/>
              </a:rPr>
              <a:t>Click the magnifying glass to search for the pickup and delivery information. There is one magnifying glass for pickup and another one for delivery.  </a:t>
            </a:r>
          </a:p>
          <a:p>
            <a:endParaRPr lang="en-US" dirty="0">
              <a:latin typeface="Lato Light" panose="020F0502020204030203" pitchFamily="34" charset="0"/>
              <a:ea typeface="Lato Light" panose="020F0502020204030203" pitchFamily="34" charset="0"/>
              <a:cs typeface="Lato Light" panose="020F0502020204030203" pitchFamily="34" charset="0"/>
            </a:endParaRPr>
          </a:p>
          <a:p>
            <a:r>
              <a:rPr lang="en-US" dirty="0">
                <a:latin typeface="Lato Light" panose="020F0502020204030203" pitchFamily="34" charset="0"/>
                <a:ea typeface="Lato Light" panose="020F0502020204030203" pitchFamily="34" charset="0"/>
                <a:cs typeface="Lato Light" panose="020F0502020204030203" pitchFamily="34" charset="0"/>
              </a:rPr>
              <a:t>You can search by </a:t>
            </a:r>
          </a:p>
          <a:p>
            <a:pPr marL="285750" indent="-285750">
              <a:buFont typeface="Arial" panose="020B0604020202020204" pitchFamily="34" charset="0"/>
              <a:buChar char="•"/>
            </a:pPr>
            <a:r>
              <a:rPr lang="en-US" dirty="0">
                <a:latin typeface="Lato Light" panose="020F0502020204030203" pitchFamily="34" charset="0"/>
                <a:ea typeface="Lato Light" panose="020F0502020204030203" pitchFamily="34" charset="0"/>
                <a:cs typeface="Lato Light" panose="020F0502020204030203" pitchFamily="34" charset="0"/>
              </a:rPr>
              <a:t>Name </a:t>
            </a:r>
          </a:p>
          <a:p>
            <a:pPr marL="285750" indent="-285750">
              <a:buFont typeface="Arial" panose="020B0604020202020204" pitchFamily="34" charset="0"/>
              <a:buChar char="•"/>
            </a:pPr>
            <a:r>
              <a:rPr lang="en-US" dirty="0">
                <a:latin typeface="Lato Light" panose="020F0502020204030203" pitchFamily="34" charset="0"/>
                <a:ea typeface="Lato Light" panose="020F0502020204030203" pitchFamily="34" charset="0"/>
                <a:cs typeface="Lato Light" panose="020F0502020204030203" pitchFamily="34" charset="0"/>
              </a:rPr>
              <a:t>Address </a:t>
            </a:r>
          </a:p>
          <a:p>
            <a:pPr marL="285750" indent="-285750">
              <a:buFont typeface="Arial" panose="020B0604020202020204" pitchFamily="34" charset="0"/>
              <a:buChar char="•"/>
            </a:pPr>
            <a:r>
              <a:rPr lang="en-US" dirty="0">
                <a:latin typeface="Lato Light" panose="020F0502020204030203" pitchFamily="34" charset="0"/>
                <a:ea typeface="Lato Light" panose="020F0502020204030203" pitchFamily="34" charset="0"/>
                <a:cs typeface="Lato Light" panose="020F0502020204030203" pitchFamily="34" charset="0"/>
              </a:rPr>
              <a:t>City </a:t>
            </a:r>
          </a:p>
          <a:p>
            <a:pPr algn="ctr"/>
            <a:endParaRPr lang="en-US" dirty="0"/>
          </a:p>
        </p:txBody>
      </p:sp>
      <p:pic>
        <p:nvPicPr>
          <p:cNvPr id="6" name="Picture 5">
            <a:extLst>
              <a:ext uri="{FF2B5EF4-FFF2-40B4-BE49-F238E27FC236}">
                <a16:creationId xmlns:a16="http://schemas.microsoft.com/office/drawing/2014/main" id="{CBB5DCFD-5EE4-971D-E32F-BB5E1158BB13}"/>
              </a:ext>
            </a:extLst>
          </p:cNvPr>
          <p:cNvPicPr>
            <a:picLocks noChangeAspect="1"/>
          </p:cNvPicPr>
          <p:nvPr/>
        </p:nvPicPr>
        <p:blipFill>
          <a:blip r:embed="rId3"/>
          <a:stretch>
            <a:fillRect/>
          </a:stretch>
        </p:blipFill>
        <p:spPr>
          <a:xfrm>
            <a:off x="5418722" y="3786976"/>
            <a:ext cx="4972050" cy="2040682"/>
          </a:xfrm>
          <a:prstGeom prst="rect">
            <a:avLst/>
          </a:prstGeom>
        </p:spPr>
      </p:pic>
      <p:grpSp>
        <p:nvGrpSpPr>
          <p:cNvPr id="7" name="Group 15">
            <a:extLst>
              <a:ext uri="{FF2B5EF4-FFF2-40B4-BE49-F238E27FC236}">
                <a16:creationId xmlns:a16="http://schemas.microsoft.com/office/drawing/2014/main" id="{2AC670DE-5515-57C3-1635-DBBCF3AA6982}"/>
              </a:ext>
            </a:extLst>
          </p:cNvPr>
          <p:cNvGrpSpPr/>
          <p:nvPr/>
        </p:nvGrpSpPr>
        <p:grpSpPr>
          <a:xfrm>
            <a:off x="5435093" y="2173183"/>
            <a:ext cx="677278" cy="842317"/>
            <a:chOff x="-614018" y="-97252"/>
            <a:chExt cx="1350618" cy="286639"/>
          </a:xfrm>
        </p:grpSpPr>
        <p:sp>
          <p:nvSpPr>
            <p:cNvPr id="8" name="Freeform 16">
              <a:extLst>
                <a:ext uri="{FF2B5EF4-FFF2-40B4-BE49-F238E27FC236}">
                  <a16:creationId xmlns:a16="http://schemas.microsoft.com/office/drawing/2014/main" id="{A7F9530C-D346-AF67-68FB-2E0C0EE0D98C}"/>
                </a:ext>
              </a:extLst>
            </p:cNvPr>
            <p:cNvSpPr/>
            <p:nvPr/>
          </p:nvSpPr>
          <p:spPr>
            <a:xfrm>
              <a:off x="-614018" y="-97252"/>
              <a:ext cx="812801" cy="100301"/>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9" name="TextBox 17">
              <a:extLst>
                <a:ext uri="{FF2B5EF4-FFF2-40B4-BE49-F238E27FC236}">
                  <a16:creationId xmlns:a16="http://schemas.microsoft.com/office/drawing/2014/main" id="{1CBC0963-8554-CB24-722D-2FBC10C52187}"/>
                </a:ext>
              </a:extLst>
            </p:cNvPr>
            <p:cNvSpPr txBox="1"/>
            <p:nvPr/>
          </p:nvSpPr>
          <p:spPr>
            <a:xfrm>
              <a:off x="76200" y="-8983"/>
              <a:ext cx="660400" cy="198370"/>
            </a:xfrm>
            <a:prstGeom prst="rect">
              <a:avLst/>
            </a:prstGeom>
          </p:spPr>
          <p:txBody>
            <a:bodyPr lIns="50800" tIns="50800" rIns="50800" bIns="50800" rtlCol="0" anchor="ctr"/>
            <a:lstStyle/>
            <a:p>
              <a:pPr algn="ctr">
                <a:lnSpc>
                  <a:spcPts val="2240"/>
                </a:lnSpc>
              </a:pPr>
              <a:endParaRPr/>
            </a:p>
          </p:txBody>
        </p:sp>
      </p:grpSp>
      <p:sp>
        <p:nvSpPr>
          <p:cNvPr id="11" name="Freeform 16">
            <a:extLst>
              <a:ext uri="{FF2B5EF4-FFF2-40B4-BE49-F238E27FC236}">
                <a16:creationId xmlns:a16="http://schemas.microsoft.com/office/drawing/2014/main" id="{F09D29D0-122F-14AE-BD04-76CC483A4E42}"/>
              </a:ext>
            </a:extLst>
          </p:cNvPr>
          <p:cNvSpPr/>
          <p:nvPr/>
        </p:nvSpPr>
        <p:spPr>
          <a:xfrm>
            <a:off x="8906232" y="2173183"/>
            <a:ext cx="407585" cy="294744"/>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Tree>
    <p:extLst>
      <p:ext uri="{BB962C8B-B14F-4D97-AF65-F5344CB8AC3E}">
        <p14:creationId xmlns:p14="http://schemas.microsoft.com/office/powerpoint/2010/main" val="1581071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E70AB-5105-D2C9-4D74-D62CDCABB144}"/>
              </a:ext>
            </a:extLst>
          </p:cNvPr>
          <p:cNvSpPr>
            <a:spLocks noGrp="1"/>
          </p:cNvSpPr>
          <p:nvPr>
            <p:ph type="title"/>
          </p:nvPr>
        </p:nvSpPr>
        <p:spPr/>
        <p:txBody>
          <a:bodyPr/>
          <a:lstStyle/>
          <a:p>
            <a:r>
              <a:rPr lang="en-US" b="1" spc="48" dirty="0">
                <a:solidFill>
                  <a:srgbClr val="000000"/>
                </a:solidFill>
                <a:latin typeface="Lato 2 Bold"/>
                <a:ea typeface="Lato 2 Bold"/>
                <a:cs typeface="Lato 2 Bold"/>
                <a:sym typeface="Lato 2 Bold"/>
              </a:rPr>
              <a:t>ENTER A NEW LOCATION IN MCLEOD </a:t>
            </a:r>
            <a:endParaRPr lang="en-US" dirty="0"/>
          </a:p>
        </p:txBody>
      </p:sp>
      <p:pic>
        <p:nvPicPr>
          <p:cNvPr id="4" name="Content Placeholder 3">
            <a:extLst>
              <a:ext uri="{FF2B5EF4-FFF2-40B4-BE49-F238E27FC236}">
                <a16:creationId xmlns:a16="http://schemas.microsoft.com/office/drawing/2014/main" id="{8190E735-822A-F874-565E-F8F723A65054}"/>
              </a:ext>
            </a:extLst>
          </p:cNvPr>
          <p:cNvPicPr>
            <a:picLocks noGrp="1" noChangeAspect="1"/>
          </p:cNvPicPr>
          <p:nvPr>
            <p:ph idx="1"/>
          </p:nvPr>
        </p:nvPicPr>
        <p:blipFill>
          <a:blip r:embed="rId2"/>
          <a:stretch>
            <a:fillRect/>
          </a:stretch>
        </p:blipFill>
        <p:spPr>
          <a:xfrm>
            <a:off x="838200" y="1492372"/>
            <a:ext cx="10353689" cy="1136528"/>
          </a:xfrm>
          <a:prstGeom prst="rect">
            <a:avLst/>
          </a:prstGeom>
        </p:spPr>
      </p:pic>
      <p:sp>
        <p:nvSpPr>
          <p:cNvPr id="11" name="Freeform 16">
            <a:extLst>
              <a:ext uri="{FF2B5EF4-FFF2-40B4-BE49-F238E27FC236}">
                <a16:creationId xmlns:a16="http://schemas.microsoft.com/office/drawing/2014/main" id="{59E9422F-D6DC-C856-5C57-49EB24913CC2}"/>
              </a:ext>
            </a:extLst>
          </p:cNvPr>
          <p:cNvSpPr/>
          <p:nvPr/>
        </p:nvSpPr>
        <p:spPr>
          <a:xfrm>
            <a:off x="5357818" y="2021372"/>
            <a:ext cx="1004881" cy="673470"/>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13" name="TextBox 12">
            <a:extLst>
              <a:ext uri="{FF2B5EF4-FFF2-40B4-BE49-F238E27FC236}">
                <a16:creationId xmlns:a16="http://schemas.microsoft.com/office/drawing/2014/main" id="{540693E3-69D3-8B8E-AE7C-F4CA748ED5CB}"/>
              </a:ext>
            </a:extLst>
          </p:cNvPr>
          <p:cNvSpPr txBox="1"/>
          <p:nvPr/>
        </p:nvSpPr>
        <p:spPr>
          <a:xfrm>
            <a:off x="180975" y="3305175"/>
            <a:ext cx="3341621" cy="1200329"/>
          </a:xfrm>
          <a:prstGeom prst="rect">
            <a:avLst/>
          </a:prstGeom>
          <a:noFill/>
        </p:spPr>
        <p:txBody>
          <a:bodyPr wrap="square" rtlCol="0">
            <a:spAutoFit/>
          </a:bodyPr>
          <a:lstStyle/>
          <a:p>
            <a:r>
              <a:rPr lang="en-US" dirty="0">
                <a:latin typeface="Calibri" panose="020F0502020204030204"/>
              </a:rPr>
              <a:t>Once you open the ‘Location’ window you will select the green </a:t>
            </a:r>
            <a:r>
              <a:rPr lang="en-US" u="sng" dirty="0">
                <a:latin typeface="Calibri" panose="020F0502020204030204"/>
              </a:rPr>
              <a:t>‘Add’ </a:t>
            </a:r>
            <a:r>
              <a:rPr lang="en-US" dirty="0">
                <a:latin typeface="Calibri" panose="020F0502020204030204"/>
              </a:rPr>
              <a:t>button.</a:t>
            </a:r>
          </a:p>
          <a:p>
            <a:endParaRPr lang="en-US" dirty="0"/>
          </a:p>
        </p:txBody>
      </p:sp>
      <p:pic>
        <p:nvPicPr>
          <p:cNvPr id="15" name="Picture 14">
            <a:extLst>
              <a:ext uri="{FF2B5EF4-FFF2-40B4-BE49-F238E27FC236}">
                <a16:creationId xmlns:a16="http://schemas.microsoft.com/office/drawing/2014/main" id="{2D351BC0-C85E-9BA6-EA3A-9B9BDF7E8631}"/>
              </a:ext>
            </a:extLst>
          </p:cNvPr>
          <p:cNvPicPr>
            <a:picLocks noChangeAspect="1"/>
          </p:cNvPicPr>
          <p:nvPr/>
        </p:nvPicPr>
        <p:blipFill>
          <a:blip r:embed="rId3"/>
          <a:srcRect b="32101"/>
          <a:stretch>
            <a:fillRect/>
          </a:stretch>
        </p:blipFill>
        <p:spPr>
          <a:xfrm>
            <a:off x="3522597" y="3033586"/>
            <a:ext cx="7964553" cy="3283455"/>
          </a:xfrm>
          <a:prstGeom prst="rect">
            <a:avLst/>
          </a:prstGeom>
        </p:spPr>
      </p:pic>
      <p:sp>
        <p:nvSpPr>
          <p:cNvPr id="12" name="Freeform 10">
            <a:extLst>
              <a:ext uri="{FF2B5EF4-FFF2-40B4-BE49-F238E27FC236}">
                <a16:creationId xmlns:a16="http://schemas.microsoft.com/office/drawing/2014/main" id="{3D4AA4A5-3A26-BA8B-B627-8CC04FCEC360}"/>
              </a:ext>
            </a:extLst>
          </p:cNvPr>
          <p:cNvSpPr/>
          <p:nvPr/>
        </p:nvSpPr>
        <p:spPr>
          <a:xfrm rot="8048728">
            <a:off x="5434004" y="2695966"/>
            <a:ext cx="608596" cy="339929"/>
          </a:xfrm>
          <a:custGeom>
            <a:avLst/>
            <a:gdLst/>
            <a:ahLst/>
            <a:cxnLst/>
            <a:rect l="l" t="t" r="r" b="b"/>
            <a:pathLst>
              <a:path w="1446150" h="1057004">
                <a:moveTo>
                  <a:pt x="0" y="0"/>
                </a:moveTo>
                <a:lnTo>
                  <a:pt x="1446150" y="0"/>
                </a:lnTo>
                <a:lnTo>
                  <a:pt x="1446150" y="1057004"/>
                </a:lnTo>
                <a:lnTo>
                  <a:pt x="0" y="10570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914445"/>
            <a:endParaRPr lang="en-US" dirty="0">
              <a:solidFill>
                <a:prstClr val="black"/>
              </a:solidFill>
              <a:latin typeface="Calibri"/>
            </a:endParaRPr>
          </a:p>
        </p:txBody>
      </p:sp>
      <p:sp>
        <p:nvSpPr>
          <p:cNvPr id="16" name="Freeform 16">
            <a:extLst>
              <a:ext uri="{FF2B5EF4-FFF2-40B4-BE49-F238E27FC236}">
                <a16:creationId xmlns:a16="http://schemas.microsoft.com/office/drawing/2014/main" id="{2300DFED-CBF8-78C5-5777-5E6F8822779A}"/>
              </a:ext>
            </a:extLst>
          </p:cNvPr>
          <p:cNvSpPr/>
          <p:nvPr/>
        </p:nvSpPr>
        <p:spPr>
          <a:xfrm>
            <a:off x="4506389" y="3155040"/>
            <a:ext cx="433382" cy="536760"/>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Tree>
    <p:extLst>
      <p:ext uri="{BB962C8B-B14F-4D97-AF65-F5344CB8AC3E}">
        <p14:creationId xmlns:p14="http://schemas.microsoft.com/office/powerpoint/2010/main" val="3739638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3F3EEE-79F4-5329-56F7-17791A3CBEC4}"/>
              </a:ext>
            </a:extLst>
          </p:cNvPr>
          <p:cNvSpPr txBox="1"/>
          <p:nvPr/>
        </p:nvSpPr>
        <p:spPr>
          <a:xfrm>
            <a:off x="2132871" y="253299"/>
            <a:ext cx="8162925" cy="923330"/>
          </a:xfrm>
          <a:prstGeom prst="rect">
            <a:avLst/>
          </a:prstGeom>
          <a:noFill/>
        </p:spPr>
        <p:txBody>
          <a:bodyPr wrap="square" rtlCol="0">
            <a:spAutoFit/>
          </a:bodyPr>
          <a:lstStyle/>
          <a:p>
            <a:r>
              <a:rPr lang="en-US" dirty="0"/>
              <a:t>Next you will create a </a:t>
            </a:r>
            <a:r>
              <a:rPr lang="en-US" u="sng" dirty="0"/>
              <a:t>location code.</a:t>
            </a:r>
          </a:p>
          <a:p>
            <a:r>
              <a:rPr lang="en-US" dirty="0">
                <a:latin typeface="Lato Light" panose="020F0502020204030203" pitchFamily="34" charset="0"/>
                <a:ea typeface="Lato Light" panose="020F0502020204030203" pitchFamily="34" charset="0"/>
                <a:cs typeface="Lato Light" panose="020F0502020204030203" pitchFamily="34" charset="0"/>
              </a:rPr>
              <a:t>(use the first three letters of the facility name and the state abbreviation)</a:t>
            </a:r>
          </a:p>
          <a:p>
            <a:endParaRPr lang="en-US" dirty="0"/>
          </a:p>
        </p:txBody>
      </p:sp>
      <p:pic>
        <p:nvPicPr>
          <p:cNvPr id="8" name="Picture 7">
            <a:extLst>
              <a:ext uri="{FF2B5EF4-FFF2-40B4-BE49-F238E27FC236}">
                <a16:creationId xmlns:a16="http://schemas.microsoft.com/office/drawing/2014/main" id="{0D2A6371-2DBC-7074-FAD2-9F134783E997}"/>
              </a:ext>
            </a:extLst>
          </p:cNvPr>
          <p:cNvPicPr>
            <a:picLocks noChangeAspect="1"/>
          </p:cNvPicPr>
          <p:nvPr/>
        </p:nvPicPr>
        <p:blipFill>
          <a:blip r:embed="rId2"/>
          <a:stretch>
            <a:fillRect/>
          </a:stretch>
        </p:blipFill>
        <p:spPr>
          <a:xfrm>
            <a:off x="1333500" y="1077196"/>
            <a:ext cx="9037769" cy="5527505"/>
          </a:xfrm>
          <a:prstGeom prst="rect">
            <a:avLst/>
          </a:prstGeom>
        </p:spPr>
      </p:pic>
      <p:sp>
        <p:nvSpPr>
          <p:cNvPr id="9" name="Freeform 16">
            <a:extLst>
              <a:ext uri="{FF2B5EF4-FFF2-40B4-BE49-F238E27FC236}">
                <a16:creationId xmlns:a16="http://schemas.microsoft.com/office/drawing/2014/main" id="{9ADBDC94-219F-72CA-F1F4-4319C4E525C5}"/>
              </a:ext>
            </a:extLst>
          </p:cNvPr>
          <p:cNvSpPr/>
          <p:nvPr/>
        </p:nvSpPr>
        <p:spPr>
          <a:xfrm>
            <a:off x="3557594" y="1259372"/>
            <a:ext cx="338132" cy="474178"/>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Tree>
    <p:extLst>
      <p:ext uri="{BB962C8B-B14F-4D97-AF65-F5344CB8AC3E}">
        <p14:creationId xmlns:p14="http://schemas.microsoft.com/office/powerpoint/2010/main" val="265343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841F3-DD8B-A732-935F-85CF6ED5B578}"/>
              </a:ext>
            </a:extLst>
          </p:cNvPr>
          <p:cNvPicPr>
            <a:picLocks noChangeAspect="1"/>
          </p:cNvPicPr>
          <p:nvPr/>
        </p:nvPicPr>
        <p:blipFill>
          <a:blip r:embed="rId2"/>
          <a:stretch>
            <a:fillRect/>
          </a:stretch>
        </p:blipFill>
        <p:spPr>
          <a:xfrm>
            <a:off x="350162" y="1041239"/>
            <a:ext cx="11491675" cy="5538156"/>
          </a:xfrm>
          <a:prstGeom prst="rect">
            <a:avLst/>
          </a:prstGeom>
        </p:spPr>
      </p:pic>
      <p:sp>
        <p:nvSpPr>
          <p:cNvPr id="4" name="TextBox 3">
            <a:extLst>
              <a:ext uri="{FF2B5EF4-FFF2-40B4-BE49-F238E27FC236}">
                <a16:creationId xmlns:a16="http://schemas.microsoft.com/office/drawing/2014/main" id="{5FD2226A-94FE-3F7C-A9E7-CE62C4FE58D3}"/>
              </a:ext>
            </a:extLst>
          </p:cNvPr>
          <p:cNvSpPr txBox="1"/>
          <p:nvPr/>
        </p:nvSpPr>
        <p:spPr>
          <a:xfrm>
            <a:off x="1761771" y="497917"/>
            <a:ext cx="7889775" cy="646331"/>
          </a:xfrm>
          <a:prstGeom prst="rect">
            <a:avLst/>
          </a:prstGeom>
          <a:noFill/>
        </p:spPr>
        <p:txBody>
          <a:bodyPr wrap="square" rtlCol="0">
            <a:spAutoFit/>
          </a:bodyPr>
          <a:lstStyle/>
          <a:p>
            <a:pPr algn="ctr"/>
            <a:r>
              <a:rPr lang="en-US" dirty="0"/>
              <a:t>2. Enter the dispatch comments. </a:t>
            </a:r>
            <a:r>
              <a:rPr lang="en-US" dirty="0">
                <a:latin typeface="Lato Light" panose="020F0502020204030203" pitchFamily="34" charset="0"/>
                <a:ea typeface="Lato Light" panose="020F0502020204030203" pitchFamily="34" charset="0"/>
                <a:cs typeface="Lato Light" panose="020F0502020204030203" pitchFamily="34" charset="0"/>
              </a:rPr>
              <a:t>This information will be included when you send out the rate confirmation.</a:t>
            </a:r>
          </a:p>
        </p:txBody>
      </p:sp>
      <p:sp>
        <p:nvSpPr>
          <p:cNvPr id="5" name="Freeform 16">
            <a:extLst>
              <a:ext uri="{FF2B5EF4-FFF2-40B4-BE49-F238E27FC236}">
                <a16:creationId xmlns:a16="http://schemas.microsoft.com/office/drawing/2014/main" id="{D4FDC7A6-DC06-993C-C75C-6B9FD4CF1641}"/>
              </a:ext>
            </a:extLst>
          </p:cNvPr>
          <p:cNvSpPr/>
          <p:nvPr/>
        </p:nvSpPr>
        <p:spPr>
          <a:xfrm>
            <a:off x="275222" y="4076700"/>
            <a:ext cx="1144003" cy="352424"/>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6" name="Freeform 16">
            <a:extLst>
              <a:ext uri="{FF2B5EF4-FFF2-40B4-BE49-F238E27FC236}">
                <a16:creationId xmlns:a16="http://schemas.microsoft.com/office/drawing/2014/main" id="{87B638A6-7995-4E16-395D-555D18168366}"/>
              </a:ext>
            </a:extLst>
          </p:cNvPr>
          <p:cNvSpPr/>
          <p:nvPr/>
        </p:nvSpPr>
        <p:spPr>
          <a:xfrm>
            <a:off x="4066172" y="3515573"/>
            <a:ext cx="753478" cy="369332"/>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7" name="Freeform 16">
            <a:extLst>
              <a:ext uri="{FF2B5EF4-FFF2-40B4-BE49-F238E27FC236}">
                <a16:creationId xmlns:a16="http://schemas.microsoft.com/office/drawing/2014/main" id="{0B6B56D7-1927-7142-85F5-2FA629908EFF}"/>
              </a:ext>
            </a:extLst>
          </p:cNvPr>
          <p:cNvSpPr/>
          <p:nvPr/>
        </p:nvSpPr>
        <p:spPr>
          <a:xfrm>
            <a:off x="10085972" y="3700239"/>
            <a:ext cx="753478" cy="369332"/>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Tree>
    <p:extLst>
      <p:ext uri="{BB962C8B-B14F-4D97-AF65-F5344CB8AC3E}">
        <p14:creationId xmlns:p14="http://schemas.microsoft.com/office/powerpoint/2010/main" val="4006505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55DAE6-B0FA-81B6-9538-16ABD00E71BF}"/>
              </a:ext>
            </a:extLst>
          </p:cNvPr>
          <p:cNvPicPr>
            <a:picLocks noChangeAspect="1"/>
          </p:cNvPicPr>
          <p:nvPr/>
        </p:nvPicPr>
        <p:blipFill>
          <a:blip r:embed="rId2"/>
          <a:stretch>
            <a:fillRect/>
          </a:stretch>
        </p:blipFill>
        <p:spPr>
          <a:xfrm>
            <a:off x="2758820" y="228600"/>
            <a:ext cx="8489973" cy="6245419"/>
          </a:xfrm>
          <a:prstGeom prst="rect">
            <a:avLst/>
          </a:prstGeom>
        </p:spPr>
      </p:pic>
      <p:pic>
        <p:nvPicPr>
          <p:cNvPr id="3" name="Picture 2">
            <a:extLst>
              <a:ext uri="{FF2B5EF4-FFF2-40B4-BE49-F238E27FC236}">
                <a16:creationId xmlns:a16="http://schemas.microsoft.com/office/drawing/2014/main" id="{5865769F-7D61-DFF3-03BD-FF379679DD03}"/>
              </a:ext>
            </a:extLst>
          </p:cNvPr>
          <p:cNvPicPr>
            <a:picLocks noChangeAspect="1"/>
          </p:cNvPicPr>
          <p:nvPr/>
        </p:nvPicPr>
        <p:blipFill>
          <a:blip r:embed="rId3"/>
          <a:stretch>
            <a:fillRect/>
          </a:stretch>
        </p:blipFill>
        <p:spPr>
          <a:xfrm>
            <a:off x="5753100" y="3538571"/>
            <a:ext cx="5495693" cy="2462179"/>
          </a:xfrm>
          <a:prstGeom prst="rect">
            <a:avLst/>
          </a:prstGeom>
        </p:spPr>
      </p:pic>
      <p:sp>
        <p:nvSpPr>
          <p:cNvPr id="6" name="Freeform 16">
            <a:extLst>
              <a:ext uri="{FF2B5EF4-FFF2-40B4-BE49-F238E27FC236}">
                <a16:creationId xmlns:a16="http://schemas.microsoft.com/office/drawing/2014/main" id="{3AA58245-575F-F230-0CCC-EA620710CFB9}"/>
              </a:ext>
            </a:extLst>
          </p:cNvPr>
          <p:cNvSpPr/>
          <p:nvPr/>
        </p:nvSpPr>
        <p:spPr>
          <a:xfrm>
            <a:off x="4562475" y="4338337"/>
            <a:ext cx="419100" cy="363855"/>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7" name="Freeform 10">
            <a:extLst>
              <a:ext uri="{FF2B5EF4-FFF2-40B4-BE49-F238E27FC236}">
                <a16:creationId xmlns:a16="http://schemas.microsoft.com/office/drawing/2014/main" id="{EF29B9AF-3AAD-B984-6465-B46A625A0C35}"/>
              </a:ext>
            </a:extLst>
          </p:cNvPr>
          <p:cNvSpPr/>
          <p:nvPr/>
        </p:nvSpPr>
        <p:spPr>
          <a:xfrm rot="20766291">
            <a:off x="4830981" y="3977434"/>
            <a:ext cx="988266" cy="430464"/>
          </a:xfrm>
          <a:custGeom>
            <a:avLst/>
            <a:gdLst/>
            <a:ahLst/>
            <a:cxnLst/>
            <a:rect l="l" t="t" r="r" b="b"/>
            <a:pathLst>
              <a:path w="1446150" h="1057004">
                <a:moveTo>
                  <a:pt x="0" y="0"/>
                </a:moveTo>
                <a:lnTo>
                  <a:pt x="1446150" y="0"/>
                </a:lnTo>
                <a:lnTo>
                  <a:pt x="1446150" y="1057004"/>
                </a:lnTo>
                <a:lnTo>
                  <a:pt x="0" y="10570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16">
            <a:extLst>
              <a:ext uri="{FF2B5EF4-FFF2-40B4-BE49-F238E27FC236}">
                <a16:creationId xmlns:a16="http://schemas.microsoft.com/office/drawing/2014/main" id="{FB1B029C-35D3-76F7-07CF-09C9A276EB39}"/>
              </a:ext>
            </a:extLst>
          </p:cNvPr>
          <p:cNvSpPr/>
          <p:nvPr/>
        </p:nvSpPr>
        <p:spPr>
          <a:xfrm>
            <a:off x="10590481" y="3764396"/>
            <a:ext cx="658312" cy="459939"/>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dirty="0"/>
          </a:p>
        </p:txBody>
      </p:sp>
      <p:sp>
        <p:nvSpPr>
          <p:cNvPr id="9" name="TextBox 8">
            <a:extLst>
              <a:ext uri="{FF2B5EF4-FFF2-40B4-BE49-F238E27FC236}">
                <a16:creationId xmlns:a16="http://schemas.microsoft.com/office/drawing/2014/main" id="{B7DC534B-99AC-2E09-EE06-1D5DC39F974F}"/>
              </a:ext>
            </a:extLst>
          </p:cNvPr>
          <p:cNvSpPr txBox="1"/>
          <p:nvPr/>
        </p:nvSpPr>
        <p:spPr>
          <a:xfrm>
            <a:off x="158791" y="1385410"/>
            <a:ext cx="2721978" cy="1477328"/>
          </a:xfrm>
          <a:prstGeom prst="rect">
            <a:avLst/>
          </a:prstGeom>
          <a:noFill/>
        </p:spPr>
        <p:txBody>
          <a:bodyPr wrap="square" rtlCol="0">
            <a:spAutoFit/>
          </a:bodyPr>
          <a:lstStyle/>
          <a:p>
            <a:r>
              <a:rPr lang="en-US" dirty="0"/>
              <a:t>3. Click the magnifying glass to search for the commodity code for the freight the driver will pick up and deliver.</a:t>
            </a:r>
          </a:p>
        </p:txBody>
      </p:sp>
    </p:spTree>
    <p:extLst>
      <p:ext uri="{BB962C8B-B14F-4D97-AF65-F5344CB8AC3E}">
        <p14:creationId xmlns:p14="http://schemas.microsoft.com/office/powerpoint/2010/main" val="3454408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CDC80F-FA41-1F25-E5B8-472915E13F05}"/>
              </a:ext>
            </a:extLst>
          </p:cNvPr>
          <p:cNvSpPr txBox="1"/>
          <p:nvPr/>
        </p:nvSpPr>
        <p:spPr>
          <a:xfrm>
            <a:off x="158791" y="1385410"/>
            <a:ext cx="3503571" cy="2031325"/>
          </a:xfrm>
          <a:prstGeom prst="rect">
            <a:avLst/>
          </a:prstGeom>
          <a:noFill/>
        </p:spPr>
        <p:txBody>
          <a:bodyPr wrap="square" rtlCol="0">
            <a:spAutoFit/>
          </a:bodyPr>
          <a:lstStyle/>
          <a:p>
            <a:r>
              <a:rPr lang="en-US" dirty="0"/>
              <a:t>4. Enter the Consignee Reference.</a:t>
            </a:r>
          </a:p>
          <a:p>
            <a:r>
              <a:rPr lang="en-US" dirty="0">
                <a:latin typeface="Lato Light" panose="020F0502020204030203" pitchFamily="34" charset="0"/>
                <a:ea typeface="Lato Light" panose="020F0502020204030203" pitchFamily="34" charset="0"/>
                <a:cs typeface="Lato Light" panose="020F0502020204030203" pitchFamily="34" charset="0"/>
              </a:rPr>
              <a:t>Here goes the Load ID number from the Customer Release or the PO number from the Customer Release </a:t>
            </a:r>
          </a:p>
          <a:p>
            <a:endParaRPr lang="en-US" dirty="0"/>
          </a:p>
        </p:txBody>
      </p:sp>
      <p:sp>
        <p:nvSpPr>
          <p:cNvPr id="7" name="Freeform 16">
            <a:extLst>
              <a:ext uri="{FF2B5EF4-FFF2-40B4-BE49-F238E27FC236}">
                <a16:creationId xmlns:a16="http://schemas.microsoft.com/office/drawing/2014/main" id="{E56B3AD3-76DB-37E0-F6E8-FA915CD68206}"/>
              </a:ext>
            </a:extLst>
          </p:cNvPr>
          <p:cNvSpPr/>
          <p:nvPr/>
        </p:nvSpPr>
        <p:spPr>
          <a:xfrm>
            <a:off x="7180847" y="4657725"/>
            <a:ext cx="1144003" cy="352424"/>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pic>
        <p:nvPicPr>
          <p:cNvPr id="9" name="Picture 8">
            <a:extLst>
              <a:ext uri="{FF2B5EF4-FFF2-40B4-BE49-F238E27FC236}">
                <a16:creationId xmlns:a16="http://schemas.microsoft.com/office/drawing/2014/main" id="{198AE6F5-AA54-EEEF-5188-84A2B8AEA45B}"/>
              </a:ext>
            </a:extLst>
          </p:cNvPr>
          <p:cNvPicPr>
            <a:picLocks noChangeAspect="1"/>
          </p:cNvPicPr>
          <p:nvPr/>
        </p:nvPicPr>
        <p:blipFill>
          <a:blip r:embed="rId2"/>
          <a:stretch>
            <a:fillRect/>
          </a:stretch>
        </p:blipFill>
        <p:spPr>
          <a:xfrm>
            <a:off x="3662362" y="762000"/>
            <a:ext cx="7611095" cy="5619749"/>
          </a:xfrm>
          <a:prstGeom prst="rect">
            <a:avLst/>
          </a:prstGeom>
        </p:spPr>
      </p:pic>
      <p:sp>
        <p:nvSpPr>
          <p:cNvPr id="10" name="Freeform 16">
            <a:extLst>
              <a:ext uri="{FF2B5EF4-FFF2-40B4-BE49-F238E27FC236}">
                <a16:creationId xmlns:a16="http://schemas.microsoft.com/office/drawing/2014/main" id="{F699C6A6-2EF4-C4A5-26D7-6B71D0516367}"/>
              </a:ext>
            </a:extLst>
          </p:cNvPr>
          <p:cNvSpPr/>
          <p:nvPr/>
        </p:nvSpPr>
        <p:spPr>
          <a:xfrm>
            <a:off x="6714122" y="4724400"/>
            <a:ext cx="1144003" cy="285749"/>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Tree>
    <p:extLst>
      <p:ext uri="{BB962C8B-B14F-4D97-AF65-F5344CB8AC3E}">
        <p14:creationId xmlns:p14="http://schemas.microsoft.com/office/powerpoint/2010/main" val="2133901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8BBC0B-EC66-1F3B-5B83-37C2C9B95408}"/>
              </a:ext>
            </a:extLst>
          </p:cNvPr>
          <p:cNvPicPr>
            <a:picLocks noChangeAspect="1"/>
          </p:cNvPicPr>
          <p:nvPr/>
        </p:nvPicPr>
        <p:blipFill>
          <a:blip r:embed="rId2"/>
          <a:srcRect b="2207"/>
          <a:stretch>
            <a:fillRect/>
          </a:stretch>
        </p:blipFill>
        <p:spPr>
          <a:xfrm>
            <a:off x="2895600" y="329559"/>
            <a:ext cx="8302040" cy="5909316"/>
          </a:xfrm>
          <a:prstGeom prst="rect">
            <a:avLst/>
          </a:prstGeom>
        </p:spPr>
      </p:pic>
      <p:sp>
        <p:nvSpPr>
          <p:cNvPr id="4" name="TextBox 3">
            <a:extLst>
              <a:ext uri="{FF2B5EF4-FFF2-40B4-BE49-F238E27FC236}">
                <a16:creationId xmlns:a16="http://schemas.microsoft.com/office/drawing/2014/main" id="{D838C22D-55B3-C5CB-B9C6-7001F192E79A}"/>
              </a:ext>
            </a:extLst>
          </p:cNvPr>
          <p:cNvSpPr txBox="1"/>
          <p:nvPr/>
        </p:nvSpPr>
        <p:spPr>
          <a:xfrm>
            <a:off x="158791" y="1385410"/>
            <a:ext cx="2721978" cy="646331"/>
          </a:xfrm>
          <a:prstGeom prst="rect">
            <a:avLst/>
          </a:prstGeom>
          <a:noFill/>
        </p:spPr>
        <p:txBody>
          <a:bodyPr wrap="square" rtlCol="0">
            <a:spAutoFit/>
          </a:bodyPr>
          <a:lstStyle/>
          <a:p>
            <a:r>
              <a:rPr lang="en-US" dirty="0"/>
              <a:t>5. Select the Trailer type required for this order.  </a:t>
            </a:r>
          </a:p>
        </p:txBody>
      </p:sp>
      <p:pic>
        <p:nvPicPr>
          <p:cNvPr id="6" name="Picture 5">
            <a:extLst>
              <a:ext uri="{FF2B5EF4-FFF2-40B4-BE49-F238E27FC236}">
                <a16:creationId xmlns:a16="http://schemas.microsoft.com/office/drawing/2014/main" id="{EB9C8E5A-F347-328B-3523-B4BA5882F241}"/>
              </a:ext>
            </a:extLst>
          </p:cNvPr>
          <p:cNvPicPr>
            <a:picLocks noChangeAspect="1"/>
          </p:cNvPicPr>
          <p:nvPr/>
        </p:nvPicPr>
        <p:blipFill>
          <a:blip r:embed="rId3"/>
          <a:stretch>
            <a:fillRect/>
          </a:stretch>
        </p:blipFill>
        <p:spPr>
          <a:xfrm>
            <a:off x="5875715" y="1776826"/>
            <a:ext cx="6157494" cy="2743438"/>
          </a:xfrm>
          <a:prstGeom prst="rect">
            <a:avLst/>
          </a:prstGeom>
        </p:spPr>
      </p:pic>
      <p:sp>
        <p:nvSpPr>
          <p:cNvPr id="7" name="Freeform 10">
            <a:extLst>
              <a:ext uri="{FF2B5EF4-FFF2-40B4-BE49-F238E27FC236}">
                <a16:creationId xmlns:a16="http://schemas.microsoft.com/office/drawing/2014/main" id="{3687242A-0BA3-51A0-AC6A-4401F322F3FE}"/>
              </a:ext>
            </a:extLst>
          </p:cNvPr>
          <p:cNvSpPr/>
          <p:nvPr/>
        </p:nvSpPr>
        <p:spPr>
          <a:xfrm rot="17276344">
            <a:off x="7545607" y="4209782"/>
            <a:ext cx="988266" cy="430464"/>
          </a:xfrm>
          <a:custGeom>
            <a:avLst/>
            <a:gdLst/>
            <a:ahLst/>
            <a:cxnLst/>
            <a:rect l="l" t="t" r="r" b="b"/>
            <a:pathLst>
              <a:path w="1446150" h="1057004">
                <a:moveTo>
                  <a:pt x="0" y="0"/>
                </a:moveTo>
                <a:lnTo>
                  <a:pt x="1446150" y="0"/>
                </a:lnTo>
                <a:lnTo>
                  <a:pt x="1446150" y="1057004"/>
                </a:lnTo>
                <a:lnTo>
                  <a:pt x="0" y="10570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16">
            <a:extLst>
              <a:ext uri="{FF2B5EF4-FFF2-40B4-BE49-F238E27FC236}">
                <a16:creationId xmlns:a16="http://schemas.microsoft.com/office/drawing/2014/main" id="{1856924E-3FFE-9C67-1F2F-5D798DDAF5D1}"/>
              </a:ext>
            </a:extLst>
          </p:cNvPr>
          <p:cNvSpPr/>
          <p:nvPr/>
        </p:nvSpPr>
        <p:spPr>
          <a:xfrm>
            <a:off x="7954015" y="4961418"/>
            <a:ext cx="323210" cy="236224"/>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9" name="Freeform 16">
            <a:extLst>
              <a:ext uri="{FF2B5EF4-FFF2-40B4-BE49-F238E27FC236}">
                <a16:creationId xmlns:a16="http://schemas.microsoft.com/office/drawing/2014/main" id="{DB4781F3-8915-A13A-7B02-E22B707A4B67}"/>
              </a:ext>
            </a:extLst>
          </p:cNvPr>
          <p:cNvSpPr/>
          <p:nvPr/>
        </p:nvSpPr>
        <p:spPr>
          <a:xfrm>
            <a:off x="11374897" y="2031741"/>
            <a:ext cx="658312" cy="459939"/>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dirty="0"/>
          </a:p>
        </p:txBody>
      </p:sp>
    </p:spTree>
    <p:extLst>
      <p:ext uri="{BB962C8B-B14F-4D97-AF65-F5344CB8AC3E}">
        <p14:creationId xmlns:p14="http://schemas.microsoft.com/office/powerpoint/2010/main" val="1274424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24AE69-F61F-2DF7-8CD6-90619E0B7367}"/>
              </a:ext>
            </a:extLst>
          </p:cNvPr>
          <p:cNvPicPr>
            <a:picLocks noChangeAspect="1"/>
          </p:cNvPicPr>
          <p:nvPr/>
        </p:nvPicPr>
        <p:blipFill>
          <a:blip r:embed="rId2"/>
          <a:srcRect b="3768"/>
          <a:stretch>
            <a:fillRect/>
          </a:stretch>
        </p:blipFill>
        <p:spPr>
          <a:xfrm>
            <a:off x="164909" y="520699"/>
            <a:ext cx="11862181" cy="4908551"/>
          </a:xfrm>
          <a:prstGeom prst="rect">
            <a:avLst/>
          </a:prstGeom>
          <a:noFill/>
        </p:spPr>
      </p:pic>
      <p:sp>
        <p:nvSpPr>
          <p:cNvPr id="3" name="Freeform 16">
            <a:extLst>
              <a:ext uri="{FF2B5EF4-FFF2-40B4-BE49-F238E27FC236}">
                <a16:creationId xmlns:a16="http://schemas.microsoft.com/office/drawing/2014/main" id="{681CD0A5-5BEF-0887-E749-B02CFD6A3EE0}"/>
              </a:ext>
            </a:extLst>
          </p:cNvPr>
          <p:cNvSpPr/>
          <p:nvPr/>
        </p:nvSpPr>
        <p:spPr>
          <a:xfrm>
            <a:off x="2618372" y="1895475"/>
            <a:ext cx="458203" cy="285749"/>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Tree>
    <p:extLst>
      <p:ext uri="{BB962C8B-B14F-4D97-AF65-F5344CB8AC3E}">
        <p14:creationId xmlns:p14="http://schemas.microsoft.com/office/powerpoint/2010/main" val="2233681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A1CFA2-FEA8-5142-A99F-354E1E21C7D2}"/>
              </a:ext>
            </a:extLst>
          </p:cNvPr>
          <p:cNvPicPr>
            <a:picLocks noChangeAspect="1"/>
          </p:cNvPicPr>
          <p:nvPr/>
        </p:nvPicPr>
        <p:blipFill>
          <a:blip r:embed="rId2"/>
          <a:stretch>
            <a:fillRect/>
          </a:stretch>
        </p:blipFill>
        <p:spPr>
          <a:xfrm>
            <a:off x="2529578" y="704850"/>
            <a:ext cx="9356130" cy="4767740"/>
          </a:xfrm>
          <a:prstGeom prst="rect">
            <a:avLst/>
          </a:prstGeom>
        </p:spPr>
      </p:pic>
      <p:sp>
        <p:nvSpPr>
          <p:cNvPr id="4" name="TextBox 3">
            <a:extLst>
              <a:ext uri="{FF2B5EF4-FFF2-40B4-BE49-F238E27FC236}">
                <a16:creationId xmlns:a16="http://schemas.microsoft.com/office/drawing/2014/main" id="{1E3158A3-10C1-FC9A-AE58-11AC99FE4A08}"/>
              </a:ext>
            </a:extLst>
          </p:cNvPr>
          <p:cNvSpPr txBox="1"/>
          <p:nvPr/>
        </p:nvSpPr>
        <p:spPr>
          <a:xfrm>
            <a:off x="158791" y="1385410"/>
            <a:ext cx="2051009" cy="923330"/>
          </a:xfrm>
          <a:prstGeom prst="rect">
            <a:avLst/>
          </a:prstGeom>
          <a:noFill/>
        </p:spPr>
        <p:txBody>
          <a:bodyPr wrap="square" rtlCol="0">
            <a:spAutoFit/>
          </a:bodyPr>
          <a:lstStyle/>
          <a:p>
            <a:r>
              <a:rPr lang="en-US" dirty="0"/>
              <a:t>6. Billing method. </a:t>
            </a:r>
          </a:p>
          <a:p>
            <a:r>
              <a:rPr lang="en-US" dirty="0">
                <a:latin typeface="Lato Light" panose="020F0502020204030203" pitchFamily="34" charset="0"/>
                <a:ea typeface="Lato Light" panose="020F0502020204030203" pitchFamily="34" charset="0"/>
                <a:cs typeface="Lato Light" panose="020F0502020204030203" pitchFamily="34" charset="0"/>
              </a:rPr>
              <a:t>Will always be Third party </a:t>
            </a:r>
          </a:p>
        </p:txBody>
      </p:sp>
      <p:sp>
        <p:nvSpPr>
          <p:cNvPr id="5" name="Freeform 16">
            <a:extLst>
              <a:ext uri="{FF2B5EF4-FFF2-40B4-BE49-F238E27FC236}">
                <a16:creationId xmlns:a16="http://schemas.microsoft.com/office/drawing/2014/main" id="{F7BD965C-5644-04CD-5B53-42BD278DF3B4}"/>
              </a:ext>
            </a:extLst>
          </p:cNvPr>
          <p:cNvSpPr/>
          <p:nvPr/>
        </p:nvSpPr>
        <p:spPr>
          <a:xfrm>
            <a:off x="4132847" y="2724150"/>
            <a:ext cx="458203" cy="285749"/>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Tree>
    <p:extLst>
      <p:ext uri="{BB962C8B-B14F-4D97-AF65-F5344CB8AC3E}">
        <p14:creationId xmlns:p14="http://schemas.microsoft.com/office/powerpoint/2010/main" val="3933817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140CA-F15B-27FE-6927-19E22700F3EC}"/>
              </a:ext>
            </a:extLst>
          </p:cNvPr>
          <p:cNvSpPr>
            <a:spLocks noGrp="1"/>
          </p:cNvSpPr>
          <p:nvPr>
            <p:ph type="title"/>
          </p:nvPr>
        </p:nvSpPr>
        <p:spPr/>
        <p:txBody>
          <a:bodyPr/>
          <a:lstStyle/>
          <a:p>
            <a:pPr algn="ctr"/>
            <a:r>
              <a:rPr lang="en-US" b="1" dirty="0">
                <a:latin typeface="Lato 2 Bold" panose="020B0604020202020204" charset="0"/>
                <a:ea typeface="Lato 2 Bold" panose="020B0604020202020204" charset="0"/>
                <a:cs typeface="Lato 2 Bold" panose="020B0604020202020204" charset="0"/>
              </a:rPr>
              <a:t>AGENDA</a:t>
            </a:r>
            <a:r>
              <a:rPr lang="en-US" b="1" dirty="0"/>
              <a:t> </a:t>
            </a:r>
          </a:p>
        </p:txBody>
      </p:sp>
      <p:sp>
        <p:nvSpPr>
          <p:cNvPr id="3" name="Content Placeholder 2">
            <a:extLst>
              <a:ext uri="{FF2B5EF4-FFF2-40B4-BE49-F238E27FC236}">
                <a16:creationId xmlns:a16="http://schemas.microsoft.com/office/drawing/2014/main" id="{31177AA1-EE00-368F-66E7-94656E76DC43}"/>
              </a:ext>
            </a:extLst>
          </p:cNvPr>
          <p:cNvSpPr>
            <a:spLocks noGrp="1"/>
          </p:cNvSpPr>
          <p:nvPr>
            <p:ph idx="1"/>
          </p:nvPr>
        </p:nvSpPr>
        <p:spPr/>
        <p:txBody>
          <a:bodyPr>
            <a:normAutofit/>
          </a:bodyPr>
          <a:lstStyle/>
          <a:p>
            <a:pPr marL="0" indent="0" algn="ctr">
              <a:buNone/>
            </a:pPr>
            <a:r>
              <a:rPr lang="en-US" dirty="0"/>
              <a:t>Customer Release/ Load Tender</a:t>
            </a:r>
          </a:p>
          <a:p>
            <a:pPr marL="0" indent="0" algn="ctr">
              <a:buNone/>
            </a:pPr>
            <a:r>
              <a:rPr lang="en-US" dirty="0"/>
              <a:t>Order entry </a:t>
            </a:r>
          </a:p>
          <a:p>
            <a:pPr marL="0" indent="0" algn="ctr">
              <a:buNone/>
            </a:pPr>
            <a:r>
              <a:rPr lang="en-US" dirty="0"/>
              <a:t> Load Posting</a:t>
            </a:r>
          </a:p>
          <a:p>
            <a:pPr marL="0" indent="0" algn="ctr">
              <a:buNone/>
            </a:pPr>
            <a:r>
              <a:rPr lang="en-US" dirty="0"/>
              <a:t> Carrier information/ Carrier Setup</a:t>
            </a:r>
          </a:p>
          <a:p>
            <a:pPr marL="0" indent="0" algn="ctr">
              <a:buNone/>
            </a:pPr>
            <a:r>
              <a:rPr lang="en-US" dirty="0"/>
              <a:t>Cover load / Role Play  </a:t>
            </a:r>
          </a:p>
          <a:p>
            <a:pPr marL="0" indent="0" algn="ctr">
              <a:buNone/>
            </a:pPr>
            <a:r>
              <a:rPr lang="en-US" dirty="0"/>
              <a:t> Carrier rate confirmation</a:t>
            </a:r>
          </a:p>
          <a:p>
            <a:pPr marL="0" indent="0" algn="ctr">
              <a:buNone/>
            </a:pPr>
            <a:r>
              <a:rPr lang="en-US" dirty="0"/>
              <a:t>  Tracking Link </a:t>
            </a:r>
          </a:p>
          <a:p>
            <a:pPr marL="0" indent="0" algn="ctr">
              <a:buNone/>
            </a:pPr>
            <a:r>
              <a:rPr lang="en-US" dirty="0"/>
              <a:t> Confirm Pickup &amp; Delivery</a:t>
            </a:r>
          </a:p>
          <a:p>
            <a:pPr marL="0" indent="0" algn="ctr">
              <a:buNone/>
            </a:pPr>
            <a:r>
              <a:rPr lang="en-US" dirty="0"/>
              <a:t> Repeat...</a:t>
            </a:r>
          </a:p>
          <a:p>
            <a:endParaRPr lang="en-US" dirty="0"/>
          </a:p>
        </p:txBody>
      </p:sp>
    </p:spTree>
    <p:extLst>
      <p:ext uri="{BB962C8B-B14F-4D97-AF65-F5344CB8AC3E}">
        <p14:creationId xmlns:p14="http://schemas.microsoft.com/office/powerpoint/2010/main" val="2976320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76D3BE-312C-007A-EEB2-C41C58E7441F}"/>
              </a:ext>
            </a:extLst>
          </p:cNvPr>
          <p:cNvPicPr>
            <a:picLocks noGrp="1" noRot="1" noChangeAspect="1" noMove="1" noResize="1" noEditPoints="1" noAdjustHandles="1" noChangeArrowheads="1" noChangeShapeType="1" noCrop="1"/>
          </p:cNvPicPr>
          <p:nvPr/>
        </p:nvPicPr>
        <p:blipFill>
          <a:blip r:embed="rId2"/>
          <a:stretch>
            <a:fillRect/>
          </a:stretch>
        </p:blipFill>
        <p:spPr>
          <a:xfrm>
            <a:off x="2640729" y="576400"/>
            <a:ext cx="9029711" cy="4627455"/>
          </a:xfrm>
          <a:prstGeom prst="rect">
            <a:avLst/>
          </a:prstGeom>
        </p:spPr>
      </p:pic>
      <p:pic>
        <p:nvPicPr>
          <p:cNvPr id="3" name="Picture 2">
            <a:extLst>
              <a:ext uri="{FF2B5EF4-FFF2-40B4-BE49-F238E27FC236}">
                <a16:creationId xmlns:a16="http://schemas.microsoft.com/office/drawing/2014/main" id="{D0F87853-151A-937C-2405-A41D0A0D1AC1}"/>
              </a:ext>
            </a:extLst>
          </p:cNvPr>
          <p:cNvPicPr>
            <a:picLocks noGrp="1" noRot="1" noChangeAspect="1" noMove="1" noResize="1" noEditPoints="1" noAdjustHandles="1" noChangeArrowheads="1" noChangeShapeType="1" noCrop="1"/>
          </p:cNvPicPr>
          <p:nvPr/>
        </p:nvPicPr>
        <p:blipFill>
          <a:blip r:embed="rId3"/>
          <a:stretch>
            <a:fillRect/>
          </a:stretch>
        </p:blipFill>
        <p:spPr>
          <a:xfrm>
            <a:off x="2640729" y="3332598"/>
            <a:ext cx="6187976" cy="2804403"/>
          </a:xfrm>
          <a:prstGeom prst="rect">
            <a:avLst/>
          </a:prstGeom>
        </p:spPr>
      </p:pic>
      <p:sp>
        <p:nvSpPr>
          <p:cNvPr id="6" name="TextBox 5">
            <a:extLst>
              <a:ext uri="{FF2B5EF4-FFF2-40B4-BE49-F238E27FC236}">
                <a16:creationId xmlns:a16="http://schemas.microsoft.com/office/drawing/2014/main" id="{A67D550F-2DAA-AE3C-835F-EB5606329D88}"/>
              </a:ext>
            </a:extLst>
          </p:cNvPr>
          <p:cNvSpPr txBox="1"/>
          <p:nvPr/>
        </p:nvSpPr>
        <p:spPr>
          <a:xfrm>
            <a:off x="158791" y="1385410"/>
            <a:ext cx="2481938" cy="1200329"/>
          </a:xfrm>
          <a:prstGeom prst="rect">
            <a:avLst/>
          </a:prstGeom>
          <a:noFill/>
        </p:spPr>
        <p:txBody>
          <a:bodyPr wrap="square" rtlCol="0">
            <a:spAutoFit/>
          </a:bodyPr>
          <a:lstStyle/>
          <a:p>
            <a:r>
              <a:rPr lang="en-US" dirty="0"/>
              <a:t>7. </a:t>
            </a:r>
            <a:r>
              <a:rPr lang="en-US" dirty="0">
                <a:ea typeface="Lato Light" panose="020F0502020204030203" pitchFamily="34" charset="0"/>
                <a:cs typeface="Lato Light" panose="020F0502020204030203" pitchFamily="34" charset="0"/>
              </a:rPr>
              <a:t>Click the magnifying glass to s</a:t>
            </a:r>
            <a:r>
              <a:rPr lang="en-US" dirty="0"/>
              <a:t>earch for the Customer this order will be billed.</a:t>
            </a:r>
          </a:p>
        </p:txBody>
      </p:sp>
      <p:sp>
        <p:nvSpPr>
          <p:cNvPr id="7" name="Freeform 16">
            <a:extLst>
              <a:ext uri="{FF2B5EF4-FFF2-40B4-BE49-F238E27FC236}">
                <a16:creationId xmlns:a16="http://schemas.microsoft.com/office/drawing/2014/main" id="{FB76CB1C-63F8-2620-F7BA-8A149ABFD5E6}"/>
              </a:ext>
            </a:extLst>
          </p:cNvPr>
          <p:cNvSpPr/>
          <p:nvPr/>
        </p:nvSpPr>
        <p:spPr>
          <a:xfrm>
            <a:off x="4180472" y="2819400"/>
            <a:ext cx="458203" cy="285749"/>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8" name="Freeform 10">
            <a:extLst>
              <a:ext uri="{FF2B5EF4-FFF2-40B4-BE49-F238E27FC236}">
                <a16:creationId xmlns:a16="http://schemas.microsoft.com/office/drawing/2014/main" id="{CD8E507D-6D31-BDDE-2925-BF7F774CB4AA}"/>
              </a:ext>
            </a:extLst>
          </p:cNvPr>
          <p:cNvSpPr/>
          <p:nvPr/>
        </p:nvSpPr>
        <p:spPr>
          <a:xfrm rot="8614839">
            <a:off x="4274370" y="3168509"/>
            <a:ext cx="370290" cy="367427"/>
          </a:xfrm>
          <a:custGeom>
            <a:avLst/>
            <a:gdLst/>
            <a:ahLst/>
            <a:cxnLst/>
            <a:rect l="l" t="t" r="r" b="b"/>
            <a:pathLst>
              <a:path w="1446150" h="1057004">
                <a:moveTo>
                  <a:pt x="0" y="0"/>
                </a:moveTo>
                <a:lnTo>
                  <a:pt x="1446150" y="0"/>
                </a:lnTo>
                <a:lnTo>
                  <a:pt x="1446150" y="1057004"/>
                </a:lnTo>
                <a:lnTo>
                  <a:pt x="0" y="10570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9" name="Freeform 16">
            <a:extLst>
              <a:ext uri="{FF2B5EF4-FFF2-40B4-BE49-F238E27FC236}">
                <a16:creationId xmlns:a16="http://schemas.microsoft.com/office/drawing/2014/main" id="{10BA0308-3F44-6153-1199-07CCBB609C17}"/>
              </a:ext>
            </a:extLst>
          </p:cNvPr>
          <p:cNvSpPr/>
          <p:nvPr/>
        </p:nvSpPr>
        <p:spPr>
          <a:xfrm>
            <a:off x="8170393" y="3609975"/>
            <a:ext cx="658312" cy="459939"/>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dirty="0"/>
          </a:p>
        </p:txBody>
      </p:sp>
    </p:spTree>
    <p:extLst>
      <p:ext uri="{BB962C8B-B14F-4D97-AF65-F5344CB8AC3E}">
        <p14:creationId xmlns:p14="http://schemas.microsoft.com/office/powerpoint/2010/main" val="1250155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67AD54-5F6A-2051-035C-FD196627F21B}"/>
              </a:ext>
            </a:extLst>
          </p:cNvPr>
          <p:cNvPicPr>
            <a:picLocks noChangeAspect="1"/>
          </p:cNvPicPr>
          <p:nvPr/>
        </p:nvPicPr>
        <p:blipFill>
          <a:blip r:embed="rId2"/>
          <a:stretch>
            <a:fillRect/>
          </a:stretch>
        </p:blipFill>
        <p:spPr>
          <a:xfrm>
            <a:off x="2984970" y="752475"/>
            <a:ext cx="8496878" cy="4686528"/>
          </a:xfrm>
          <a:prstGeom prst="rect">
            <a:avLst/>
          </a:prstGeom>
        </p:spPr>
      </p:pic>
      <p:sp>
        <p:nvSpPr>
          <p:cNvPr id="4" name="TextBox 3">
            <a:extLst>
              <a:ext uri="{FF2B5EF4-FFF2-40B4-BE49-F238E27FC236}">
                <a16:creationId xmlns:a16="http://schemas.microsoft.com/office/drawing/2014/main" id="{EC6EB3AB-26B4-7908-CEA4-A174EA704EC1}"/>
              </a:ext>
            </a:extLst>
          </p:cNvPr>
          <p:cNvSpPr txBox="1"/>
          <p:nvPr/>
        </p:nvSpPr>
        <p:spPr>
          <a:xfrm>
            <a:off x="158790" y="1385410"/>
            <a:ext cx="2641559" cy="1200329"/>
          </a:xfrm>
          <a:prstGeom prst="rect">
            <a:avLst/>
          </a:prstGeom>
          <a:noFill/>
        </p:spPr>
        <p:txBody>
          <a:bodyPr wrap="square" rtlCol="0">
            <a:spAutoFit/>
          </a:bodyPr>
          <a:lstStyle/>
          <a:p>
            <a:r>
              <a:rPr lang="en-US" dirty="0"/>
              <a:t>8. Click Billing Distance. </a:t>
            </a:r>
            <a:r>
              <a:rPr lang="en-US" dirty="0">
                <a:latin typeface="Lato Light" panose="020F0502020204030203" pitchFamily="34" charset="0"/>
                <a:ea typeface="Lato Light" panose="020F0502020204030203" pitchFamily="34" charset="0"/>
                <a:cs typeface="Lato Light" panose="020F0502020204030203" pitchFamily="34" charset="0"/>
              </a:rPr>
              <a:t>Mcleod will calculate the miles from the pickup to the delivery location </a:t>
            </a:r>
          </a:p>
        </p:txBody>
      </p:sp>
      <p:sp>
        <p:nvSpPr>
          <p:cNvPr id="5" name="Freeform 16">
            <a:extLst>
              <a:ext uri="{FF2B5EF4-FFF2-40B4-BE49-F238E27FC236}">
                <a16:creationId xmlns:a16="http://schemas.microsoft.com/office/drawing/2014/main" id="{AF3BE295-A5EB-FB1C-7BE2-6E9F3C57CFC6}"/>
              </a:ext>
            </a:extLst>
          </p:cNvPr>
          <p:cNvSpPr/>
          <p:nvPr/>
        </p:nvSpPr>
        <p:spPr>
          <a:xfrm>
            <a:off x="4685297" y="2585739"/>
            <a:ext cx="1144003" cy="285749"/>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Tree>
    <p:extLst>
      <p:ext uri="{BB962C8B-B14F-4D97-AF65-F5344CB8AC3E}">
        <p14:creationId xmlns:p14="http://schemas.microsoft.com/office/powerpoint/2010/main" val="1461112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D52B99-4B0A-823D-C3FB-779103BD16EA}"/>
              </a:ext>
            </a:extLst>
          </p:cNvPr>
          <p:cNvPicPr>
            <a:picLocks noChangeAspect="1"/>
          </p:cNvPicPr>
          <p:nvPr/>
        </p:nvPicPr>
        <p:blipFill>
          <a:blip r:embed="rId2"/>
          <a:stretch>
            <a:fillRect/>
          </a:stretch>
        </p:blipFill>
        <p:spPr>
          <a:xfrm>
            <a:off x="2657790" y="700354"/>
            <a:ext cx="9261120" cy="4772236"/>
          </a:xfrm>
          <a:prstGeom prst="rect">
            <a:avLst/>
          </a:prstGeom>
        </p:spPr>
      </p:pic>
      <p:sp>
        <p:nvSpPr>
          <p:cNvPr id="8" name="TextBox 7">
            <a:extLst>
              <a:ext uri="{FF2B5EF4-FFF2-40B4-BE49-F238E27FC236}">
                <a16:creationId xmlns:a16="http://schemas.microsoft.com/office/drawing/2014/main" id="{A4C98CB0-39CD-BD16-EDA1-85053067FA2F}"/>
              </a:ext>
            </a:extLst>
          </p:cNvPr>
          <p:cNvSpPr txBox="1"/>
          <p:nvPr/>
        </p:nvSpPr>
        <p:spPr>
          <a:xfrm>
            <a:off x="16231" y="2440141"/>
            <a:ext cx="2641559" cy="1754326"/>
          </a:xfrm>
          <a:prstGeom prst="rect">
            <a:avLst/>
          </a:prstGeom>
          <a:noFill/>
        </p:spPr>
        <p:txBody>
          <a:bodyPr wrap="square" rtlCol="0">
            <a:spAutoFit/>
          </a:bodyPr>
          <a:lstStyle/>
          <a:p>
            <a:r>
              <a:rPr lang="en-US" dirty="0"/>
              <a:t>9. Enter cases of pieces for this order. </a:t>
            </a:r>
          </a:p>
          <a:p>
            <a:endParaRPr lang="en-US" dirty="0">
              <a:ea typeface="Lato Light" panose="020F0502020204030203" pitchFamily="34" charset="0"/>
              <a:cs typeface="Lato Light" panose="020F0502020204030203" pitchFamily="34" charset="0"/>
            </a:endParaRPr>
          </a:p>
          <a:p>
            <a:endParaRPr lang="en-US" dirty="0">
              <a:ea typeface="Lato Light" panose="020F0502020204030203" pitchFamily="34" charset="0"/>
              <a:cs typeface="Lato Light" panose="020F0502020204030203" pitchFamily="34" charset="0"/>
            </a:endParaRPr>
          </a:p>
          <a:p>
            <a:r>
              <a:rPr lang="en-US" dirty="0">
                <a:ea typeface="Lato 2 Bold" panose="020B0604020202020204" charset="0"/>
                <a:cs typeface="Lato 2 Bold" panose="020B0604020202020204" charset="0"/>
              </a:rPr>
              <a:t>10. Enter the actual Weight for this order. </a:t>
            </a:r>
          </a:p>
        </p:txBody>
      </p:sp>
    </p:spTree>
    <p:extLst>
      <p:ext uri="{BB962C8B-B14F-4D97-AF65-F5344CB8AC3E}">
        <p14:creationId xmlns:p14="http://schemas.microsoft.com/office/powerpoint/2010/main" val="164513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37423-3E6D-FA77-405D-E26EDDB9E611}"/>
              </a:ext>
            </a:extLst>
          </p:cNvPr>
          <p:cNvPicPr>
            <a:picLocks noChangeAspect="1"/>
          </p:cNvPicPr>
          <p:nvPr/>
        </p:nvPicPr>
        <p:blipFill>
          <a:blip r:embed="rId2"/>
          <a:stretch>
            <a:fillRect/>
          </a:stretch>
        </p:blipFill>
        <p:spPr>
          <a:xfrm>
            <a:off x="2800349" y="691040"/>
            <a:ext cx="9252706" cy="4781550"/>
          </a:xfrm>
          <a:prstGeom prst="rect">
            <a:avLst/>
          </a:prstGeom>
        </p:spPr>
      </p:pic>
      <p:sp>
        <p:nvSpPr>
          <p:cNvPr id="4" name="TextBox 3">
            <a:extLst>
              <a:ext uri="{FF2B5EF4-FFF2-40B4-BE49-F238E27FC236}">
                <a16:creationId xmlns:a16="http://schemas.microsoft.com/office/drawing/2014/main" id="{B5BFFE47-FD4F-9BFC-A822-BAC0CD20E0D6}"/>
              </a:ext>
            </a:extLst>
          </p:cNvPr>
          <p:cNvSpPr txBox="1"/>
          <p:nvPr/>
        </p:nvSpPr>
        <p:spPr>
          <a:xfrm>
            <a:off x="158790" y="1385410"/>
            <a:ext cx="2641559" cy="1754326"/>
          </a:xfrm>
          <a:prstGeom prst="rect">
            <a:avLst/>
          </a:prstGeom>
          <a:noFill/>
        </p:spPr>
        <p:txBody>
          <a:bodyPr wrap="square" rtlCol="0">
            <a:spAutoFit/>
          </a:bodyPr>
          <a:lstStyle/>
          <a:p>
            <a:r>
              <a:rPr lang="en-US" dirty="0"/>
              <a:t>11. Select the Type of Rating calculation applied to this order.</a:t>
            </a:r>
          </a:p>
          <a:p>
            <a:endParaRPr lang="en-US" dirty="0">
              <a:latin typeface="Lato Light" panose="020F0502020204030203" pitchFamily="34" charset="0"/>
              <a:ea typeface="Lato Light" panose="020F0502020204030203" pitchFamily="34" charset="0"/>
              <a:cs typeface="Lato Light" panose="020F0502020204030203" pitchFamily="34" charset="0"/>
            </a:endParaRPr>
          </a:p>
          <a:p>
            <a:r>
              <a:rPr lang="en-US" dirty="0">
                <a:latin typeface="Lato Light" panose="020F0502020204030203" pitchFamily="34" charset="0"/>
                <a:ea typeface="Lato Light" panose="020F0502020204030203" pitchFamily="34" charset="0"/>
                <a:cs typeface="Lato Light" panose="020F0502020204030203" pitchFamily="34" charset="0"/>
              </a:rPr>
              <a:t>Most of the times will be by FLAT </a:t>
            </a:r>
          </a:p>
        </p:txBody>
      </p:sp>
      <p:sp>
        <p:nvSpPr>
          <p:cNvPr id="5" name="Freeform 16">
            <a:extLst>
              <a:ext uri="{FF2B5EF4-FFF2-40B4-BE49-F238E27FC236}">
                <a16:creationId xmlns:a16="http://schemas.microsoft.com/office/drawing/2014/main" id="{9CE9EB20-E6DF-A6C1-D902-D2982986545A}"/>
              </a:ext>
            </a:extLst>
          </p:cNvPr>
          <p:cNvSpPr/>
          <p:nvPr/>
        </p:nvSpPr>
        <p:spPr>
          <a:xfrm>
            <a:off x="4809122" y="3585864"/>
            <a:ext cx="1144003" cy="285749"/>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6" name="Freeform 16">
            <a:extLst>
              <a:ext uri="{FF2B5EF4-FFF2-40B4-BE49-F238E27FC236}">
                <a16:creationId xmlns:a16="http://schemas.microsoft.com/office/drawing/2014/main" id="{DFD304C3-B01E-8D2F-C0C3-067B3B02C5B0}"/>
              </a:ext>
            </a:extLst>
          </p:cNvPr>
          <p:cNvSpPr/>
          <p:nvPr/>
        </p:nvSpPr>
        <p:spPr>
          <a:xfrm>
            <a:off x="5676899" y="4305300"/>
            <a:ext cx="419101" cy="152400"/>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Tree>
    <p:extLst>
      <p:ext uri="{BB962C8B-B14F-4D97-AF65-F5344CB8AC3E}">
        <p14:creationId xmlns:p14="http://schemas.microsoft.com/office/powerpoint/2010/main" val="1872854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22E0A-857B-15BE-A7F0-31CC7ED42F6E}"/>
              </a:ext>
            </a:extLst>
          </p:cNvPr>
          <p:cNvPicPr>
            <a:picLocks noChangeAspect="1"/>
          </p:cNvPicPr>
          <p:nvPr/>
        </p:nvPicPr>
        <p:blipFill>
          <a:blip r:embed="rId2"/>
          <a:stretch>
            <a:fillRect/>
          </a:stretch>
        </p:blipFill>
        <p:spPr>
          <a:xfrm>
            <a:off x="2555152" y="714375"/>
            <a:ext cx="9263879" cy="4732230"/>
          </a:xfrm>
          <a:prstGeom prst="rect">
            <a:avLst/>
          </a:prstGeom>
        </p:spPr>
      </p:pic>
      <p:sp>
        <p:nvSpPr>
          <p:cNvPr id="4" name="TextBox 3">
            <a:extLst>
              <a:ext uri="{FF2B5EF4-FFF2-40B4-BE49-F238E27FC236}">
                <a16:creationId xmlns:a16="http://schemas.microsoft.com/office/drawing/2014/main" id="{2B7E0865-6121-117B-D546-822C5223F406}"/>
              </a:ext>
            </a:extLst>
          </p:cNvPr>
          <p:cNvSpPr txBox="1"/>
          <p:nvPr/>
        </p:nvSpPr>
        <p:spPr>
          <a:xfrm>
            <a:off x="158791" y="1385410"/>
            <a:ext cx="2481938" cy="646331"/>
          </a:xfrm>
          <a:prstGeom prst="rect">
            <a:avLst/>
          </a:prstGeom>
          <a:noFill/>
        </p:spPr>
        <p:txBody>
          <a:bodyPr wrap="square" rtlCol="0">
            <a:spAutoFit/>
          </a:bodyPr>
          <a:lstStyle/>
          <a:p>
            <a:r>
              <a:rPr lang="en-US" dirty="0"/>
              <a:t>12. Insert the rate the customer rate. </a:t>
            </a:r>
          </a:p>
        </p:txBody>
      </p:sp>
      <p:sp>
        <p:nvSpPr>
          <p:cNvPr id="5" name="Freeform 16">
            <a:extLst>
              <a:ext uri="{FF2B5EF4-FFF2-40B4-BE49-F238E27FC236}">
                <a16:creationId xmlns:a16="http://schemas.microsoft.com/office/drawing/2014/main" id="{888AF372-D706-2B71-8DCE-7A4AD171D5C2}"/>
              </a:ext>
            </a:extLst>
          </p:cNvPr>
          <p:cNvSpPr/>
          <p:nvPr/>
        </p:nvSpPr>
        <p:spPr>
          <a:xfrm>
            <a:off x="4723397" y="4157364"/>
            <a:ext cx="858253" cy="285749"/>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Tree>
    <p:extLst>
      <p:ext uri="{BB962C8B-B14F-4D97-AF65-F5344CB8AC3E}">
        <p14:creationId xmlns:p14="http://schemas.microsoft.com/office/powerpoint/2010/main" val="2152460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D5C160-4EA6-2C46-0871-C2BC7A36B725}"/>
              </a:ext>
            </a:extLst>
          </p:cNvPr>
          <p:cNvPicPr>
            <a:picLocks noChangeAspect="1"/>
          </p:cNvPicPr>
          <p:nvPr/>
        </p:nvPicPr>
        <p:blipFill>
          <a:blip r:embed="rId2"/>
          <a:stretch>
            <a:fillRect/>
          </a:stretch>
        </p:blipFill>
        <p:spPr>
          <a:xfrm>
            <a:off x="839690" y="1123874"/>
            <a:ext cx="10247409" cy="5238292"/>
          </a:xfrm>
          <a:prstGeom prst="rect">
            <a:avLst/>
          </a:prstGeom>
        </p:spPr>
      </p:pic>
      <p:sp>
        <p:nvSpPr>
          <p:cNvPr id="4" name="TextBox 3">
            <a:extLst>
              <a:ext uri="{FF2B5EF4-FFF2-40B4-BE49-F238E27FC236}">
                <a16:creationId xmlns:a16="http://schemas.microsoft.com/office/drawing/2014/main" id="{A6132F78-2492-1B2C-6285-B6840105EF27}"/>
              </a:ext>
            </a:extLst>
          </p:cNvPr>
          <p:cNvSpPr txBox="1"/>
          <p:nvPr/>
        </p:nvSpPr>
        <p:spPr>
          <a:xfrm>
            <a:off x="1711425" y="306380"/>
            <a:ext cx="9280425" cy="646331"/>
          </a:xfrm>
          <a:prstGeom prst="rect">
            <a:avLst/>
          </a:prstGeom>
          <a:noFill/>
        </p:spPr>
        <p:txBody>
          <a:bodyPr wrap="square" rtlCol="0">
            <a:spAutoFit/>
          </a:bodyPr>
          <a:lstStyle/>
          <a:p>
            <a:pPr algn="ctr"/>
            <a:r>
              <a:rPr lang="en-US" dirty="0"/>
              <a:t>Once you enter all the required details Click </a:t>
            </a:r>
            <a:r>
              <a:rPr lang="en-US" u="sng" dirty="0"/>
              <a:t>Exec.</a:t>
            </a:r>
          </a:p>
          <a:p>
            <a:pPr algn="ctr"/>
            <a:r>
              <a:rPr lang="en-US" dirty="0"/>
              <a:t> </a:t>
            </a:r>
            <a:r>
              <a:rPr lang="en-US" dirty="0">
                <a:latin typeface="Lato Light" panose="020F0502020204030203" pitchFamily="34" charset="0"/>
                <a:ea typeface="Lato Light" panose="020F0502020204030203" pitchFamily="34" charset="0"/>
                <a:cs typeface="Lato Light" panose="020F0502020204030203" pitchFamily="34" charset="0"/>
              </a:rPr>
              <a:t>Total Orders box with pop up,  enter the number of order entry you need and Click Close. </a:t>
            </a:r>
          </a:p>
        </p:txBody>
      </p:sp>
      <p:sp>
        <p:nvSpPr>
          <p:cNvPr id="5" name="Freeform 14">
            <a:extLst>
              <a:ext uri="{FF2B5EF4-FFF2-40B4-BE49-F238E27FC236}">
                <a16:creationId xmlns:a16="http://schemas.microsoft.com/office/drawing/2014/main" id="{49A1929B-7F91-D952-D7E7-18042D1E9A68}"/>
              </a:ext>
            </a:extLst>
          </p:cNvPr>
          <p:cNvSpPr/>
          <p:nvPr/>
        </p:nvSpPr>
        <p:spPr>
          <a:xfrm>
            <a:off x="3111580" y="1427879"/>
            <a:ext cx="619125" cy="501019"/>
          </a:xfrm>
          <a:custGeom>
            <a:avLst/>
            <a:gdLst/>
            <a:ahLst/>
            <a:cxnLst/>
            <a:rect l="l" t="t" r="r" b="b"/>
            <a:pathLst>
              <a:path w="605394" h="306977">
                <a:moveTo>
                  <a:pt x="302697" y="0"/>
                </a:moveTo>
                <a:cubicBezTo>
                  <a:pt x="135522" y="0"/>
                  <a:pt x="0" y="68719"/>
                  <a:pt x="0" y="153489"/>
                </a:cubicBezTo>
                <a:cubicBezTo>
                  <a:pt x="0" y="238258"/>
                  <a:pt x="135522" y="306977"/>
                  <a:pt x="302697" y="306977"/>
                </a:cubicBezTo>
                <a:cubicBezTo>
                  <a:pt x="469872" y="306977"/>
                  <a:pt x="605394" y="238258"/>
                  <a:pt x="605394" y="153489"/>
                </a:cubicBezTo>
                <a:cubicBezTo>
                  <a:pt x="605394" y="68719"/>
                  <a:pt x="469872" y="0"/>
                  <a:pt x="302697" y="0"/>
                </a:cubicBezTo>
                <a:close/>
              </a:path>
            </a:pathLst>
          </a:custGeom>
          <a:solidFill>
            <a:srgbClr val="000000">
              <a:alpha val="0"/>
            </a:srgbClr>
          </a:solidFill>
          <a:ln w="28575" cap="sq">
            <a:solidFill>
              <a:srgbClr val="D0100D"/>
            </a:solidFill>
            <a:prstDash val="solid"/>
            <a:miter/>
          </a:ln>
        </p:spPr>
        <p:txBody>
          <a:bodyPr/>
          <a:lstStyle/>
          <a:p>
            <a:endParaRPr lang="en-US"/>
          </a:p>
        </p:txBody>
      </p:sp>
      <p:pic>
        <p:nvPicPr>
          <p:cNvPr id="7" name="Picture 6">
            <a:extLst>
              <a:ext uri="{FF2B5EF4-FFF2-40B4-BE49-F238E27FC236}">
                <a16:creationId xmlns:a16="http://schemas.microsoft.com/office/drawing/2014/main" id="{D853A30F-9CC6-1B91-1F48-E4336B9E37F6}"/>
              </a:ext>
            </a:extLst>
          </p:cNvPr>
          <p:cNvPicPr>
            <a:picLocks noChangeAspect="1"/>
          </p:cNvPicPr>
          <p:nvPr/>
        </p:nvPicPr>
        <p:blipFill>
          <a:blip r:embed="rId3"/>
          <a:stretch>
            <a:fillRect/>
          </a:stretch>
        </p:blipFill>
        <p:spPr>
          <a:xfrm>
            <a:off x="5761087" y="2992675"/>
            <a:ext cx="2796782" cy="1844200"/>
          </a:xfrm>
          <a:prstGeom prst="rect">
            <a:avLst/>
          </a:prstGeom>
        </p:spPr>
      </p:pic>
    </p:spTree>
    <p:extLst>
      <p:ext uri="{BB962C8B-B14F-4D97-AF65-F5344CB8AC3E}">
        <p14:creationId xmlns:p14="http://schemas.microsoft.com/office/powerpoint/2010/main" val="1339100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F0692-33C9-9F7D-FC46-9B17780CC54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B39D351-30C7-229D-03B0-08414A4EA78A}"/>
              </a:ext>
            </a:extLst>
          </p:cNvPr>
          <p:cNvSpPr txBox="1"/>
          <p:nvPr/>
        </p:nvSpPr>
        <p:spPr>
          <a:xfrm>
            <a:off x="317861" y="729297"/>
            <a:ext cx="11384823" cy="1477328"/>
          </a:xfrm>
          <a:prstGeom prst="rect">
            <a:avLst/>
          </a:prstGeom>
          <a:noFill/>
        </p:spPr>
        <p:txBody>
          <a:bodyPr wrap="square" rtlCol="0">
            <a:spAutoFit/>
          </a:bodyPr>
          <a:lstStyle/>
          <a:p>
            <a:pPr algn="ctr"/>
            <a:r>
              <a:rPr lang="en-US" dirty="0">
                <a:solidFill>
                  <a:srgbClr val="000000"/>
                </a:solidFill>
                <a:ea typeface="Lato 1"/>
                <a:cs typeface="Lato 1"/>
                <a:sym typeface="Lato 1"/>
              </a:rPr>
              <a:t>After a load has been built and put into brokerage planning you will then work on the load out of this screen. Brokerage planning is the most useful, versatile screen in McLeod. </a:t>
            </a:r>
          </a:p>
          <a:p>
            <a:endParaRPr lang="en-US" dirty="0">
              <a:solidFill>
                <a:srgbClr val="000000"/>
              </a:solidFill>
              <a:ea typeface="Lato 1"/>
              <a:cs typeface="Lato 1"/>
              <a:sym typeface="Lato 1"/>
            </a:endParaRPr>
          </a:p>
          <a:p>
            <a:pPr algn="ctr"/>
            <a:r>
              <a:rPr lang="en-US" b="1" dirty="0">
                <a:solidFill>
                  <a:srgbClr val="000000"/>
                </a:solidFill>
                <a:ea typeface="Lato 1"/>
                <a:cs typeface="Lato 1"/>
                <a:sym typeface="Lato 1"/>
              </a:rPr>
              <a:t>I recommend always having this screen open as we do everything off this screen. </a:t>
            </a:r>
          </a:p>
          <a:p>
            <a:endParaRPr lang="en-US" dirty="0"/>
          </a:p>
        </p:txBody>
      </p:sp>
      <p:pic>
        <p:nvPicPr>
          <p:cNvPr id="5" name="Picture 4">
            <a:extLst>
              <a:ext uri="{FF2B5EF4-FFF2-40B4-BE49-F238E27FC236}">
                <a16:creationId xmlns:a16="http://schemas.microsoft.com/office/drawing/2014/main" id="{E3298991-D362-8480-AE1A-48BB145F32A4}"/>
              </a:ext>
            </a:extLst>
          </p:cNvPr>
          <p:cNvPicPr>
            <a:picLocks noChangeAspect="1"/>
          </p:cNvPicPr>
          <p:nvPr/>
        </p:nvPicPr>
        <p:blipFill>
          <a:blip r:embed="rId2"/>
          <a:stretch>
            <a:fillRect/>
          </a:stretch>
        </p:blipFill>
        <p:spPr>
          <a:xfrm>
            <a:off x="0" y="2449570"/>
            <a:ext cx="12192000" cy="1958860"/>
          </a:xfrm>
          <a:prstGeom prst="rect">
            <a:avLst/>
          </a:prstGeom>
        </p:spPr>
      </p:pic>
    </p:spTree>
    <p:extLst>
      <p:ext uri="{BB962C8B-B14F-4D97-AF65-F5344CB8AC3E}">
        <p14:creationId xmlns:p14="http://schemas.microsoft.com/office/powerpoint/2010/main" val="1601943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3D0EC5-7D37-7C88-DA15-4DBDAE35E789}"/>
              </a:ext>
            </a:extLst>
          </p:cNvPr>
          <p:cNvPicPr>
            <a:picLocks noChangeAspect="1"/>
          </p:cNvPicPr>
          <p:nvPr/>
        </p:nvPicPr>
        <p:blipFill>
          <a:blip r:embed="rId2"/>
          <a:srcRect b="51028"/>
          <a:stretch>
            <a:fillRect/>
          </a:stretch>
        </p:blipFill>
        <p:spPr>
          <a:xfrm>
            <a:off x="838200" y="2433358"/>
            <a:ext cx="10506075" cy="2733954"/>
          </a:xfrm>
          <a:prstGeom prst="rect">
            <a:avLst/>
          </a:prstGeom>
        </p:spPr>
      </p:pic>
      <p:sp>
        <p:nvSpPr>
          <p:cNvPr id="4" name="Title 3">
            <a:extLst>
              <a:ext uri="{FF2B5EF4-FFF2-40B4-BE49-F238E27FC236}">
                <a16:creationId xmlns:a16="http://schemas.microsoft.com/office/drawing/2014/main" id="{8BBC25CA-9BB9-2F4E-7943-AC169F9DFA0B}"/>
              </a:ext>
            </a:extLst>
          </p:cNvPr>
          <p:cNvSpPr>
            <a:spLocks noGrp="1"/>
          </p:cNvSpPr>
          <p:nvPr>
            <p:ph type="title"/>
          </p:nvPr>
        </p:nvSpPr>
        <p:spPr/>
        <p:txBody>
          <a:bodyPr/>
          <a:lstStyle/>
          <a:p>
            <a:r>
              <a:rPr lang="en-US" b="1" dirty="0"/>
              <a:t>LOAD POSTING </a:t>
            </a:r>
          </a:p>
        </p:txBody>
      </p:sp>
      <p:sp>
        <p:nvSpPr>
          <p:cNvPr id="5" name="TextBox 4">
            <a:extLst>
              <a:ext uri="{FF2B5EF4-FFF2-40B4-BE49-F238E27FC236}">
                <a16:creationId xmlns:a16="http://schemas.microsoft.com/office/drawing/2014/main" id="{BA5EA460-BF84-C173-0997-BCB5770B5F3E}"/>
              </a:ext>
            </a:extLst>
          </p:cNvPr>
          <p:cNvSpPr txBox="1"/>
          <p:nvPr/>
        </p:nvSpPr>
        <p:spPr>
          <a:xfrm>
            <a:off x="838200" y="1690688"/>
            <a:ext cx="10515600" cy="646331"/>
          </a:xfrm>
          <a:prstGeom prst="rect">
            <a:avLst/>
          </a:prstGeom>
          <a:noFill/>
        </p:spPr>
        <p:txBody>
          <a:bodyPr wrap="square" rtlCol="0">
            <a:spAutoFit/>
          </a:bodyPr>
          <a:lstStyle/>
          <a:p>
            <a:r>
              <a:rPr lang="en-US" dirty="0"/>
              <a:t>Once the order entry is in Brokerage Planning, to post it (make it available for carriers), select the lane. Once it is selected, click the LOADBOARD icon at the top of the page.</a:t>
            </a:r>
          </a:p>
        </p:txBody>
      </p:sp>
      <p:sp>
        <p:nvSpPr>
          <p:cNvPr id="6" name="Freeform 14">
            <a:extLst>
              <a:ext uri="{FF2B5EF4-FFF2-40B4-BE49-F238E27FC236}">
                <a16:creationId xmlns:a16="http://schemas.microsoft.com/office/drawing/2014/main" id="{716ED39D-176C-764C-D47F-C1DBDDCBA326}"/>
              </a:ext>
            </a:extLst>
          </p:cNvPr>
          <p:cNvSpPr/>
          <p:nvPr/>
        </p:nvSpPr>
        <p:spPr>
          <a:xfrm>
            <a:off x="9740981" y="2515232"/>
            <a:ext cx="441244" cy="501019"/>
          </a:xfrm>
          <a:custGeom>
            <a:avLst/>
            <a:gdLst/>
            <a:ahLst/>
            <a:cxnLst/>
            <a:rect l="l" t="t" r="r" b="b"/>
            <a:pathLst>
              <a:path w="605394" h="306977">
                <a:moveTo>
                  <a:pt x="302697" y="0"/>
                </a:moveTo>
                <a:cubicBezTo>
                  <a:pt x="135522" y="0"/>
                  <a:pt x="0" y="68719"/>
                  <a:pt x="0" y="153489"/>
                </a:cubicBezTo>
                <a:cubicBezTo>
                  <a:pt x="0" y="238258"/>
                  <a:pt x="135522" y="306977"/>
                  <a:pt x="302697" y="306977"/>
                </a:cubicBezTo>
                <a:cubicBezTo>
                  <a:pt x="469872" y="306977"/>
                  <a:pt x="605394" y="238258"/>
                  <a:pt x="605394" y="153489"/>
                </a:cubicBezTo>
                <a:cubicBezTo>
                  <a:pt x="605394" y="68719"/>
                  <a:pt x="469872" y="0"/>
                  <a:pt x="302697"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7" name="TextBox 6">
            <a:extLst>
              <a:ext uri="{FF2B5EF4-FFF2-40B4-BE49-F238E27FC236}">
                <a16:creationId xmlns:a16="http://schemas.microsoft.com/office/drawing/2014/main" id="{6D4D5375-62FD-FE9E-B474-DD0AB77CB3D8}"/>
              </a:ext>
            </a:extLst>
          </p:cNvPr>
          <p:cNvSpPr txBox="1"/>
          <p:nvPr/>
        </p:nvSpPr>
        <p:spPr>
          <a:xfrm>
            <a:off x="942975" y="5543550"/>
            <a:ext cx="10210800" cy="646331"/>
          </a:xfrm>
          <a:prstGeom prst="rect">
            <a:avLst/>
          </a:prstGeom>
          <a:noFill/>
        </p:spPr>
        <p:txBody>
          <a:bodyPr wrap="square" rtlCol="0">
            <a:spAutoFit/>
          </a:bodyPr>
          <a:lstStyle/>
          <a:p>
            <a:r>
              <a:rPr lang="en-US" dirty="0">
                <a:latin typeface="Lato Light" panose="020F0502020204030203" pitchFamily="34" charset="0"/>
                <a:ea typeface="Lato Light" panose="020F0502020204030203" pitchFamily="34" charset="0"/>
                <a:cs typeface="Lato Light" panose="020F0502020204030203" pitchFamily="34" charset="0"/>
              </a:rPr>
              <a:t>The loadboard status will change from “NO” to “Loadboard.” </a:t>
            </a:r>
          </a:p>
          <a:p>
            <a:r>
              <a:rPr lang="en-US" dirty="0">
                <a:latin typeface="Lato Light" panose="020F0502020204030203" pitchFamily="34" charset="0"/>
                <a:ea typeface="Lato Light" panose="020F0502020204030203" pitchFamily="34" charset="0"/>
                <a:cs typeface="Lato Light" panose="020F0502020204030203" pitchFamily="34" charset="0"/>
              </a:rPr>
              <a:t>It will take 3 to 5 minutes for the load to be posted on Truckstop, DAT, and Parade.</a:t>
            </a:r>
          </a:p>
        </p:txBody>
      </p:sp>
    </p:spTree>
    <p:extLst>
      <p:ext uri="{BB962C8B-B14F-4D97-AF65-F5344CB8AC3E}">
        <p14:creationId xmlns:p14="http://schemas.microsoft.com/office/powerpoint/2010/main" val="3844655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1027860" y="5734826"/>
            <a:ext cx="1039494" cy="1005962"/>
          </a:xfrm>
          <a:custGeom>
            <a:avLst/>
            <a:gdLst/>
            <a:ahLst/>
            <a:cxnLst/>
            <a:rect l="l" t="t" r="r" b="b"/>
            <a:pathLst>
              <a:path w="1559241" h="1508943">
                <a:moveTo>
                  <a:pt x="0" y="0"/>
                </a:moveTo>
                <a:lnTo>
                  <a:pt x="1559242" y="0"/>
                </a:lnTo>
                <a:lnTo>
                  <a:pt x="1559242" y="1508944"/>
                </a:lnTo>
                <a:lnTo>
                  <a:pt x="0" y="1508944"/>
                </a:lnTo>
                <a:lnTo>
                  <a:pt x="0" y="0"/>
                </a:lnTo>
                <a:close/>
              </a:path>
            </a:pathLst>
          </a:custGeom>
          <a:blipFill>
            <a:blip r:embed="rId2"/>
            <a:stretch>
              <a:fillRect/>
            </a:stretch>
          </a:blipFill>
        </p:spPr>
        <p:txBody>
          <a:bodyPr/>
          <a:lstStyle/>
          <a:p>
            <a:endParaRPr lang="en-US" sz="1200"/>
          </a:p>
        </p:txBody>
      </p:sp>
      <p:sp>
        <p:nvSpPr>
          <p:cNvPr id="11" name="Freeform 11"/>
          <p:cNvSpPr/>
          <p:nvPr/>
        </p:nvSpPr>
        <p:spPr>
          <a:xfrm>
            <a:off x="315063" y="2207626"/>
            <a:ext cx="6029237" cy="4423953"/>
          </a:xfrm>
          <a:custGeom>
            <a:avLst/>
            <a:gdLst/>
            <a:ahLst/>
            <a:cxnLst/>
            <a:rect l="l" t="t" r="r" b="b"/>
            <a:pathLst>
              <a:path w="9043856" h="6635929">
                <a:moveTo>
                  <a:pt x="0" y="0"/>
                </a:moveTo>
                <a:lnTo>
                  <a:pt x="9043856" y="0"/>
                </a:lnTo>
                <a:lnTo>
                  <a:pt x="9043856" y="6635929"/>
                </a:lnTo>
                <a:lnTo>
                  <a:pt x="0" y="6635929"/>
                </a:lnTo>
                <a:lnTo>
                  <a:pt x="0" y="0"/>
                </a:lnTo>
                <a:close/>
              </a:path>
            </a:pathLst>
          </a:custGeom>
          <a:blipFill>
            <a:blip r:embed="rId3"/>
            <a:stretch>
              <a:fillRect/>
            </a:stretch>
          </a:blipFill>
        </p:spPr>
        <p:txBody>
          <a:bodyPr/>
          <a:lstStyle/>
          <a:p>
            <a:endParaRPr lang="en-US" sz="1200"/>
          </a:p>
        </p:txBody>
      </p:sp>
      <p:sp>
        <p:nvSpPr>
          <p:cNvPr id="12" name="TextBox 12"/>
          <p:cNvSpPr txBox="1"/>
          <p:nvPr/>
        </p:nvSpPr>
        <p:spPr>
          <a:xfrm>
            <a:off x="212404" y="357322"/>
            <a:ext cx="11770898" cy="1259640"/>
          </a:xfrm>
          <a:prstGeom prst="rect">
            <a:avLst/>
          </a:prstGeom>
        </p:spPr>
        <p:txBody>
          <a:bodyPr lIns="0" tIns="0" rIns="0" bIns="0" rtlCol="0" anchor="t">
            <a:spAutoFit/>
          </a:bodyPr>
          <a:lstStyle/>
          <a:p>
            <a:pPr algn="just">
              <a:lnSpc>
                <a:spcPts val="1985"/>
              </a:lnSpc>
            </a:pPr>
            <a:r>
              <a:rPr lang="en-US" sz="1417" dirty="0">
                <a:solidFill>
                  <a:srgbClr val="000000"/>
                </a:solidFill>
                <a:latin typeface="Lato 1"/>
                <a:ea typeface="Lato 1"/>
                <a:cs typeface="Lato 1"/>
                <a:sym typeface="Lato 1"/>
              </a:rPr>
              <a:t>To quickly post a load before it is built or to post a load out as different cities to get more views you will use the</a:t>
            </a:r>
            <a:r>
              <a:rPr lang="en-US" sz="1417" b="1" dirty="0">
                <a:solidFill>
                  <a:srgbClr val="000000"/>
                </a:solidFill>
                <a:latin typeface="Lato 1 Bold"/>
                <a:ea typeface="Lato 1 Bold"/>
                <a:cs typeface="Lato 1 Bold"/>
                <a:sym typeface="Lato 1 Bold"/>
              </a:rPr>
              <a:t> </a:t>
            </a:r>
            <a:r>
              <a:rPr lang="en-US" sz="1417" b="1" dirty="0">
                <a:solidFill>
                  <a:srgbClr val="000000"/>
                </a:solidFill>
                <a:latin typeface="+mj-lt"/>
                <a:ea typeface="Lato 1 Bold"/>
                <a:cs typeface="Lato 1 Bold"/>
                <a:sym typeface="Lato 1 Bold"/>
              </a:rPr>
              <a:t>‘Subject Orders’ </a:t>
            </a:r>
            <a:r>
              <a:rPr lang="en-US" sz="1417" dirty="0">
                <a:solidFill>
                  <a:srgbClr val="000000"/>
                </a:solidFill>
                <a:latin typeface="Lato 1"/>
                <a:ea typeface="Lato 1"/>
                <a:cs typeface="Lato 1"/>
                <a:sym typeface="Lato 1"/>
              </a:rPr>
              <a:t>button at the top of the brokerage planning screen. In this pop-up, you will enter enough information to quickly post the load. At the top, you will enter the pickup and delivery city and state along with the date and times. Beneath you need to enter the trailer type which you can select by the magnifying glass button. </a:t>
            </a:r>
          </a:p>
          <a:p>
            <a:pPr algn="just">
              <a:lnSpc>
                <a:spcPts val="1985"/>
              </a:lnSpc>
            </a:pPr>
            <a:endParaRPr lang="en-US" sz="1417" dirty="0">
              <a:solidFill>
                <a:srgbClr val="000000"/>
              </a:solidFill>
              <a:latin typeface="Lato 1"/>
              <a:ea typeface="Lato 1"/>
              <a:cs typeface="Lato 1"/>
              <a:sym typeface="Lato 1"/>
            </a:endParaRPr>
          </a:p>
        </p:txBody>
      </p:sp>
      <p:sp>
        <p:nvSpPr>
          <p:cNvPr id="13" name="TextBox 13"/>
          <p:cNvSpPr txBox="1"/>
          <p:nvPr/>
        </p:nvSpPr>
        <p:spPr>
          <a:xfrm>
            <a:off x="6529802" y="2332927"/>
            <a:ext cx="5017805" cy="4284314"/>
          </a:xfrm>
          <a:prstGeom prst="rect">
            <a:avLst/>
          </a:prstGeom>
        </p:spPr>
        <p:txBody>
          <a:bodyPr lIns="0" tIns="0" rIns="0" bIns="0" rtlCol="0" anchor="t">
            <a:spAutoFit/>
          </a:bodyPr>
          <a:lstStyle/>
          <a:p>
            <a:pPr algn="just">
              <a:lnSpc>
                <a:spcPts val="2051"/>
              </a:lnSpc>
            </a:pPr>
            <a:r>
              <a:rPr lang="en-US" sz="1465" dirty="0">
                <a:solidFill>
                  <a:srgbClr val="000000"/>
                </a:solidFill>
                <a:latin typeface="Lato 1"/>
                <a:ea typeface="Lato 1"/>
                <a:cs typeface="Lato 1"/>
                <a:sym typeface="Lato 1"/>
              </a:rPr>
              <a:t>In the planning comments, you will put a brief, sellable description of the load.</a:t>
            </a:r>
          </a:p>
          <a:p>
            <a:pPr algn="just">
              <a:lnSpc>
                <a:spcPts val="2051"/>
              </a:lnSpc>
            </a:pPr>
            <a:endParaRPr lang="en-US" sz="1465" dirty="0">
              <a:solidFill>
                <a:srgbClr val="000000"/>
              </a:solidFill>
              <a:latin typeface="Lato 1"/>
              <a:ea typeface="Lato 1"/>
              <a:cs typeface="Lato 1"/>
              <a:sym typeface="Lato 1"/>
            </a:endParaRPr>
          </a:p>
          <a:p>
            <a:pPr algn="just">
              <a:lnSpc>
                <a:spcPts val="2051"/>
              </a:lnSpc>
            </a:pPr>
            <a:r>
              <a:rPr lang="en-US" sz="1465" b="1" dirty="0">
                <a:solidFill>
                  <a:srgbClr val="000000"/>
                </a:solidFill>
                <a:latin typeface="Lato 1 Bold"/>
                <a:ea typeface="Lato 1 Bold"/>
                <a:cs typeface="Lato 1 Bold"/>
                <a:sym typeface="Lato 1 Bold"/>
              </a:rPr>
              <a:t>Ex: 10K INSULATION, TWO 8FT TARPS, LOADS 7-5, DEL NEXT DAY@8A - $1298</a:t>
            </a:r>
          </a:p>
          <a:p>
            <a:pPr algn="just">
              <a:lnSpc>
                <a:spcPts val="2051"/>
              </a:lnSpc>
            </a:pPr>
            <a:endParaRPr lang="en-US" sz="1465" b="1" dirty="0">
              <a:solidFill>
                <a:srgbClr val="000000"/>
              </a:solidFill>
              <a:latin typeface="Lato 1 Bold"/>
              <a:ea typeface="Lato 1 Bold"/>
              <a:cs typeface="Lato 1 Bold"/>
              <a:sym typeface="Lato 1 Bold"/>
            </a:endParaRPr>
          </a:p>
          <a:p>
            <a:pPr algn="just">
              <a:lnSpc>
                <a:spcPts val="2051"/>
              </a:lnSpc>
            </a:pPr>
            <a:r>
              <a:rPr lang="en-US" sz="1465" dirty="0">
                <a:solidFill>
                  <a:srgbClr val="000000"/>
                </a:solidFill>
                <a:latin typeface="Lato 1"/>
                <a:ea typeface="Lato 1"/>
                <a:cs typeface="Lato 1"/>
                <a:sym typeface="Lato 1"/>
              </a:rPr>
              <a:t>Make sure the </a:t>
            </a:r>
            <a:r>
              <a:rPr lang="en-US" sz="1465" b="1" dirty="0">
                <a:solidFill>
                  <a:srgbClr val="000000"/>
                </a:solidFill>
                <a:latin typeface="Lato 1 Bold"/>
                <a:ea typeface="Lato 1 Bold"/>
                <a:cs typeface="Lato 1 Bold"/>
                <a:sym typeface="Lato 1 Bold"/>
              </a:rPr>
              <a:t>‘Revenue Code’</a:t>
            </a:r>
            <a:r>
              <a:rPr lang="en-US" sz="1465" dirty="0">
                <a:solidFill>
                  <a:srgbClr val="000000"/>
                </a:solidFill>
                <a:latin typeface="Lato 1"/>
                <a:ea typeface="Lato 1"/>
                <a:cs typeface="Lato 1"/>
                <a:sym typeface="Lato 1"/>
              </a:rPr>
              <a:t> field is correct and enter the commodity which you can select by the magnifying glass button. </a:t>
            </a:r>
          </a:p>
          <a:p>
            <a:pPr algn="just">
              <a:lnSpc>
                <a:spcPts val="2051"/>
              </a:lnSpc>
            </a:pPr>
            <a:endParaRPr lang="en-US" sz="1465" dirty="0">
              <a:solidFill>
                <a:srgbClr val="000000"/>
              </a:solidFill>
              <a:latin typeface="Lato 1"/>
              <a:ea typeface="Lato 1"/>
              <a:cs typeface="Lato 1"/>
              <a:sym typeface="Lato 1"/>
            </a:endParaRPr>
          </a:p>
          <a:p>
            <a:pPr algn="just">
              <a:lnSpc>
                <a:spcPts val="2051"/>
              </a:lnSpc>
            </a:pPr>
            <a:r>
              <a:rPr lang="en-US" sz="1465" dirty="0">
                <a:solidFill>
                  <a:srgbClr val="000000"/>
                </a:solidFill>
                <a:latin typeface="Lato 1"/>
                <a:ea typeface="Lato 1"/>
                <a:cs typeface="Lato 1"/>
                <a:sym typeface="Lato 1"/>
              </a:rPr>
              <a:t>Change the </a:t>
            </a:r>
            <a:r>
              <a:rPr lang="en-US" sz="1465" b="1" dirty="0">
                <a:solidFill>
                  <a:srgbClr val="000000"/>
                </a:solidFill>
                <a:latin typeface="Lato 1 Bold"/>
                <a:ea typeface="Lato 1 Bold"/>
                <a:cs typeface="Lato 1 Bold"/>
                <a:sym typeface="Lato 1 Bold"/>
              </a:rPr>
              <a:t>‘</a:t>
            </a:r>
            <a:r>
              <a:rPr lang="en-US" sz="1465" b="1" dirty="0" err="1">
                <a:solidFill>
                  <a:srgbClr val="000000"/>
                </a:solidFill>
                <a:latin typeface="Lato 1 Bold"/>
                <a:ea typeface="Lato 1 Bold"/>
                <a:cs typeface="Lato 1 Bold"/>
                <a:sym typeface="Lato 1 Bold"/>
              </a:rPr>
              <a:t>Loadboards</a:t>
            </a:r>
            <a:r>
              <a:rPr lang="en-US" sz="1465" b="1" dirty="0">
                <a:solidFill>
                  <a:srgbClr val="000000"/>
                </a:solidFill>
                <a:latin typeface="Lato 1 Bold"/>
                <a:ea typeface="Lato 1 Bold"/>
                <a:cs typeface="Lato 1 Bold"/>
                <a:sym typeface="Lato 1 Bold"/>
              </a:rPr>
              <a:t>’</a:t>
            </a:r>
            <a:r>
              <a:rPr lang="en-US" sz="1465" dirty="0">
                <a:solidFill>
                  <a:srgbClr val="000000"/>
                </a:solidFill>
                <a:latin typeface="Lato 1"/>
                <a:ea typeface="Lato 1"/>
                <a:cs typeface="Lato 1"/>
                <a:sym typeface="Lato 1"/>
              </a:rPr>
              <a:t> drop down to say </a:t>
            </a:r>
            <a:r>
              <a:rPr lang="en-US" sz="1465" dirty="0" err="1">
                <a:solidFill>
                  <a:srgbClr val="000000"/>
                </a:solidFill>
                <a:latin typeface="Lato 1"/>
                <a:ea typeface="Lato 1"/>
                <a:cs typeface="Lato 1"/>
                <a:sym typeface="Lato 1"/>
              </a:rPr>
              <a:t>Loadboards</a:t>
            </a:r>
            <a:r>
              <a:rPr lang="en-US" sz="1465" dirty="0">
                <a:solidFill>
                  <a:srgbClr val="000000"/>
                </a:solidFill>
                <a:latin typeface="Lato 1"/>
                <a:ea typeface="Lato 1"/>
                <a:cs typeface="Lato 1"/>
                <a:sym typeface="Lato 1"/>
              </a:rPr>
              <a:t>. Change the ‘Rate type’ drop down to flat. Enter the rate and a small description in the ‘Comment 1’ field that you want the driver to see on the load once it posts to the </a:t>
            </a:r>
            <a:r>
              <a:rPr lang="en-US" sz="1465" dirty="0" err="1">
                <a:solidFill>
                  <a:srgbClr val="000000"/>
                </a:solidFill>
                <a:latin typeface="Lato 1"/>
                <a:ea typeface="Lato 1"/>
                <a:cs typeface="Lato 1"/>
                <a:sym typeface="Lato 1"/>
              </a:rPr>
              <a:t>Loadboards</a:t>
            </a:r>
            <a:r>
              <a:rPr lang="en-US" sz="1465" dirty="0">
                <a:solidFill>
                  <a:srgbClr val="000000"/>
                </a:solidFill>
                <a:latin typeface="Lato 1"/>
                <a:ea typeface="Lato 1"/>
                <a:cs typeface="Lato 1"/>
                <a:sym typeface="Lato 1"/>
              </a:rPr>
              <a:t>.</a:t>
            </a:r>
          </a:p>
          <a:p>
            <a:pPr algn="just">
              <a:lnSpc>
                <a:spcPts val="2051"/>
              </a:lnSpc>
            </a:pPr>
            <a:endParaRPr lang="en-US" sz="1465" dirty="0">
              <a:solidFill>
                <a:srgbClr val="000000"/>
              </a:solidFill>
              <a:latin typeface="Lato 1"/>
              <a:ea typeface="Lato 1"/>
              <a:cs typeface="Lato 1"/>
              <a:sym typeface="Lato 1"/>
            </a:endParaRPr>
          </a:p>
          <a:p>
            <a:pPr algn="just">
              <a:lnSpc>
                <a:spcPts val="2051"/>
              </a:lnSpc>
            </a:pPr>
            <a:endParaRPr lang="en-US" sz="1465" dirty="0">
              <a:solidFill>
                <a:srgbClr val="000000"/>
              </a:solidFill>
              <a:latin typeface="Lato 1"/>
              <a:ea typeface="Lato 1"/>
              <a:cs typeface="Lato 1"/>
              <a:sym typeface="Lato 1"/>
            </a:endParaRPr>
          </a:p>
        </p:txBody>
      </p:sp>
      <p:grpSp>
        <p:nvGrpSpPr>
          <p:cNvPr id="15" name="Group 15">
            <a:extLst>
              <a:ext uri="{FF2B5EF4-FFF2-40B4-BE49-F238E27FC236}">
                <a16:creationId xmlns:a16="http://schemas.microsoft.com/office/drawing/2014/main" id="{944CDBAA-B229-CAD3-1649-11DD98ABC9E3}"/>
              </a:ext>
            </a:extLst>
          </p:cNvPr>
          <p:cNvGrpSpPr/>
          <p:nvPr/>
        </p:nvGrpSpPr>
        <p:grpSpPr>
          <a:xfrm>
            <a:off x="212404" y="5243022"/>
            <a:ext cx="5466923" cy="1284802"/>
            <a:chOff x="0" y="0"/>
            <a:chExt cx="575597" cy="298607"/>
          </a:xfrm>
        </p:grpSpPr>
        <p:sp>
          <p:nvSpPr>
            <p:cNvPr id="16" name="Freeform 16">
              <a:extLst>
                <a:ext uri="{FF2B5EF4-FFF2-40B4-BE49-F238E27FC236}">
                  <a16:creationId xmlns:a16="http://schemas.microsoft.com/office/drawing/2014/main" id="{6C17CFD4-E658-65AF-8C57-FE750461B3B9}"/>
                </a:ext>
              </a:extLst>
            </p:cNvPr>
            <p:cNvSpPr/>
            <p:nvPr/>
          </p:nvSpPr>
          <p:spPr>
            <a:xfrm>
              <a:off x="0" y="0"/>
              <a:ext cx="575597" cy="298607"/>
            </a:xfrm>
            <a:custGeom>
              <a:avLst/>
              <a:gdLst/>
              <a:ahLst/>
              <a:cxnLst/>
              <a:rect l="l" t="t" r="r" b="b"/>
              <a:pathLst>
                <a:path w="575597" h="298607">
                  <a:moveTo>
                    <a:pt x="287798" y="0"/>
                  </a:moveTo>
                  <a:cubicBezTo>
                    <a:pt x="128852" y="0"/>
                    <a:pt x="0" y="66845"/>
                    <a:pt x="0" y="149303"/>
                  </a:cubicBezTo>
                  <a:cubicBezTo>
                    <a:pt x="0" y="231761"/>
                    <a:pt x="128852" y="298607"/>
                    <a:pt x="287798" y="298607"/>
                  </a:cubicBezTo>
                  <a:cubicBezTo>
                    <a:pt x="446745" y="298607"/>
                    <a:pt x="575597" y="231761"/>
                    <a:pt x="575597" y="149303"/>
                  </a:cubicBezTo>
                  <a:cubicBezTo>
                    <a:pt x="575597" y="66845"/>
                    <a:pt x="446745" y="0"/>
                    <a:pt x="287798" y="0"/>
                  </a:cubicBezTo>
                  <a:close/>
                </a:path>
              </a:pathLst>
            </a:custGeom>
            <a:solidFill>
              <a:srgbClr val="000000">
                <a:alpha val="0"/>
              </a:srgbClr>
            </a:solidFill>
            <a:ln w="28575" cap="sq">
              <a:solidFill>
                <a:srgbClr val="D0100D"/>
              </a:solidFill>
              <a:prstDash val="solid"/>
              <a:miter/>
            </a:ln>
          </p:spPr>
          <p:txBody>
            <a:bodyPr/>
            <a:lstStyle/>
            <a:p>
              <a:endParaRPr lang="en-US" sz="1200"/>
            </a:p>
          </p:txBody>
        </p:sp>
        <p:sp>
          <p:nvSpPr>
            <p:cNvPr id="17" name="TextBox 17">
              <a:extLst>
                <a:ext uri="{FF2B5EF4-FFF2-40B4-BE49-F238E27FC236}">
                  <a16:creationId xmlns:a16="http://schemas.microsoft.com/office/drawing/2014/main" id="{AF35D616-5998-62D5-DCD0-4811BD1ED940}"/>
                </a:ext>
              </a:extLst>
            </p:cNvPr>
            <p:cNvSpPr txBox="1"/>
            <p:nvPr/>
          </p:nvSpPr>
          <p:spPr>
            <a:xfrm>
              <a:off x="53962" y="-581"/>
              <a:ext cx="467673" cy="271193"/>
            </a:xfrm>
            <a:prstGeom prst="rect">
              <a:avLst/>
            </a:prstGeom>
          </p:spPr>
          <p:txBody>
            <a:bodyPr lIns="33867" tIns="33867" rIns="33867" bIns="33867" rtlCol="0" anchor="ctr"/>
            <a:lstStyle/>
            <a:p>
              <a:pPr algn="ctr">
                <a:lnSpc>
                  <a:spcPts val="1493"/>
                </a:lnSpc>
              </a:pPr>
              <a:endParaRPr sz="1200"/>
            </a:p>
          </p:txBody>
        </p:sp>
      </p:grpSp>
      <p:grpSp>
        <p:nvGrpSpPr>
          <p:cNvPr id="18" name="Group 15">
            <a:extLst>
              <a:ext uri="{FF2B5EF4-FFF2-40B4-BE49-F238E27FC236}">
                <a16:creationId xmlns:a16="http://schemas.microsoft.com/office/drawing/2014/main" id="{A6922A4D-1070-8099-1AC3-EF1FE39AD969}"/>
              </a:ext>
            </a:extLst>
          </p:cNvPr>
          <p:cNvGrpSpPr/>
          <p:nvPr/>
        </p:nvGrpSpPr>
        <p:grpSpPr>
          <a:xfrm>
            <a:off x="724926" y="2901356"/>
            <a:ext cx="512313" cy="265777"/>
            <a:chOff x="0" y="0"/>
            <a:chExt cx="575597" cy="298607"/>
          </a:xfrm>
        </p:grpSpPr>
        <p:sp>
          <p:nvSpPr>
            <p:cNvPr id="19" name="Freeform 16">
              <a:extLst>
                <a:ext uri="{FF2B5EF4-FFF2-40B4-BE49-F238E27FC236}">
                  <a16:creationId xmlns:a16="http://schemas.microsoft.com/office/drawing/2014/main" id="{81ED0966-4485-27BF-6D27-4EFF69C70F30}"/>
                </a:ext>
              </a:extLst>
            </p:cNvPr>
            <p:cNvSpPr/>
            <p:nvPr/>
          </p:nvSpPr>
          <p:spPr>
            <a:xfrm>
              <a:off x="0" y="0"/>
              <a:ext cx="575597" cy="298607"/>
            </a:xfrm>
            <a:custGeom>
              <a:avLst/>
              <a:gdLst/>
              <a:ahLst/>
              <a:cxnLst/>
              <a:rect l="l" t="t" r="r" b="b"/>
              <a:pathLst>
                <a:path w="575597" h="298607">
                  <a:moveTo>
                    <a:pt x="287798" y="0"/>
                  </a:moveTo>
                  <a:cubicBezTo>
                    <a:pt x="128852" y="0"/>
                    <a:pt x="0" y="66845"/>
                    <a:pt x="0" y="149303"/>
                  </a:cubicBezTo>
                  <a:cubicBezTo>
                    <a:pt x="0" y="231761"/>
                    <a:pt x="128852" y="298607"/>
                    <a:pt x="287798" y="298607"/>
                  </a:cubicBezTo>
                  <a:cubicBezTo>
                    <a:pt x="446745" y="298607"/>
                    <a:pt x="575597" y="231761"/>
                    <a:pt x="575597" y="149303"/>
                  </a:cubicBezTo>
                  <a:cubicBezTo>
                    <a:pt x="575597" y="66845"/>
                    <a:pt x="446745" y="0"/>
                    <a:pt x="287798" y="0"/>
                  </a:cubicBezTo>
                  <a:close/>
                </a:path>
              </a:pathLst>
            </a:custGeom>
            <a:solidFill>
              <a:srgbClr val="000000">
                <a:alpha val="0"/>
              </a:srgbClr>
            </a:solidFill>
            <a:ln w="28575" cap="sq">
              <a:solidFill>
                <a:srgbClr val="D0100D"/>
              </a:solidFill>
              <a:prstDash val="solid"/>
              <a:miter/>
            </a:ln>
          </p:spPr>
          <p:txBody>
            <a:bodyPr/>
            <a:lstStyle/>
            <a:p>
              <a:endParaRPr lang="en-US" sz="1200"/>
            </a:p>
          </p:txBody>
        </p:sp>
        <p:sp>
          <p:nvSpPr>
            <p:cNvPr id="20" name="TextBox 17">
              <a:extLst>
                <a:ext uri="{FF2B5EF4-FFF2-40B4-BE49-F238E27FC236}">
                  <a16:creationId xmlns:a16="http://schemas.microsoft.com/office/drawing/2014/main" id="{8FF06B45-DAAD-F180-BB5B-52F609EEA4FC}"/>
                </a:ext>
              </a:extLst>
            </p:cNvPr>
            <p:cNvSpPr txBox="1"/>
            <p:nvPr/>
          </p:nvSpPr>
          <p:spPr>
            <a:xfrm>
              <a:off x="53962" y="-581"/>
              <a:ext cx="467673" cy="271193"/>
            </a:xfrm>
            <a:prstGeom prst="rect">
              <a:avLst/>
            </a:prstGeom>
          </p:spPr>
          <p:txBody>
            <a:bodyPr lIns="33867" tIns="33867" rIns="33867" bIns="33867" rtlCol="0" anchor="ctr"/>
            <a:lstStyle/>
            <a:p>
              <a:pPr algn="ctr">
                <a:lnSpc>
                  <a:spcPts val="1493"/>
                </a:lnSpc>
              </a:pPr>
              <a:endParaRPr sz="1200"/>
            </a:p>
          </p:txBody>
        </p:sp>
      </p:grpSp>
      <p:grpSp>
        <p:nvGrpSpPr>
          <p:cNvPr id="21" name="Group 15">
            <a:extLst>
              <a:ext uri="{FF2B5EF4-FFF2-40B4-BE49-F238E27FC236}">
                <a16:creationId xmlns:a16="http://schemas.microsoft.com/office/drawing/2014/main" id="{0C7D14B5-C1F3-D8E7-FA42-E958BF9FE0BE}"/>
              </a:ext>
            </a:extLst>
          </p:cNvPr>
          <p:cNvGrpSpPr/>
          <p:nvPr/>
        </p:nvGrpSpPr>
        <p:grpSpPr>
          <a:xfrm>
            <a:off x="724926" y="3535572"/>
            <a:ext cx="512313" cy="265777"/>
            <a:chOff x="0" y="0"/>
            <a:chExt cx="575597" cy="298607"/>
          </a:xfrm>
        </p:grpSpPr>
        <p:sp>
          <p:nvSpPr>
            <p:cNvPr id="22" name="Freeform 16">
              <a:extLst>
                <a:ext uri="{FF2B5EF4-FFF2-40B4-BE49-F238E27FC236}">
                  <a16:creationId xmlns:a16="http://schemas.microsoft.com/office/drawing/2014/main" id="{15F6B4D1-48AF-A18C-63DB-C060EA783FCA}"/>
                </a:ext>
              </a:extLst>
            </p:cNvPr>
            <p:cNvSpPr/>
            <p:nvPr/>
          </p:nvSpPr>
          <p:spPr>
            <a:xfrm>
              <a:off x="0" y="0"/>
              <a:ext cx="575597" cy="298607"/>
            </a:xfrm>
            <a:custGeom>
              <a:avLst/>
              <a:gdLst/>
              <a:ahLst/>
              <a:cxnLst/>
              <a:rect l="l" t="t" r="r" b="b"/>
              <a:pathLst>
                <a:path w="575597" h="298607">
                  <a:moveTo>
                    <a:pt x="287798" y="0"/>
                  </a:moveTo>
                  <a:cubicBezTo>
                    <a:pt x="128852" y="0"/>
                    <a:pt x="0" y="66845"/>
                    <a:pt x="0" y="149303"/>
                  </a:cubicBezTo>
                  <a:cubicBezTo>
                    <a:pt x="0" y="231761"/>
                    <a:pt x="128852" y="298607"/>
                    <a:pt x="287798" y="298607"/>
                  </a:cubicBezTo>
                  <a:cubicBezTo>
                    <a:pt x="446745" y="298607"/>
                    <a:pt x="575597" y="231761"/>
                    <a:pt x="575597" y="149303"/>
                  </a:cubicBezTo>
                  <a:cubicBezTo>
                    <a:pt x="575597" y="66845"/>
                    <a:pt x="446745" y="0"/>
                    <a:pt x="287798" y="0"/>
                  </a:cubicBezTo>
                  <a:close/>
                </a:path>
              </a:pathLst>
            </a:custGeom>
            <a:solidFill>
              <a:srgbClr val="000000">
                <a:alpha val="0"/>
              </a:srgbClr>
            </a:solidFill>
            <a:ln w="28575" cap="sq">
              <a:solidFill>
                <a:srgbClr val="D0100D"/>
              </a:solidFill>
              <a:prstDash val="solid"/>
              <a:miter/>
            </a:ln>
          </p:spPr>
          <p:txBody>
            <a:bodyPr/>
            <a:lstStyle/>
            <a:p>
              <a:endParaRPr lang="en-US" sz="1200"/>
            </a:p>
          </p:txBody>
        </p:sp>
        <p:sp>
          <p:nvSpPr>
            <p:cNvPr id="23" name="TextBox 17">
              <a:extLst>
                <a:ext uri="{FF2B5EF4-FFF2-40B4-BE49-F238E27FC236}">
                  <a16:creationId xmlns:a16="http://schemas.microsoft.com/office/drawing/2014/main" id="{1E600D2C-9D66-1EB0-8994-9B7B60AE3E39}"/>
                </a:ext>
              </a:extLst>
            </p:cNvPr>
            <p:cNvSpPr txBox="1"/>
            <p:nvPr/>
          </p:nvSpPr>
          <p:spPr>
            <a:xfrm>
              <a:off x="53962" y="-581"/>
              <a:ext cx="467673" cy="271193"/>
            </a:xfrm>
            <a:prstGeom prst="rect">
              <a:avLst/>
            </a:prstGeom>
          </p:spPr>
          <p:txBody>
            <a:bodyPr lIns="33867" tIns="33867" rIns="33867" bIns="33867" rtlCol="0" anchor="ctr"/>
            <a:lstStyle/>
            <a:p>
              <a:pPr algn="ctr">
                <a:lnSpc>
                  <a:spcPts val="1493"/>
                </a:lnSpc>
              </a:pPr>
              <a:endParaRPr sz="1200"/>
            </a:p>
          </p:txBody>
        </p:sp>
      </p:grpSp>
      <p:grpSp>
        <p:nvGrpSpPr>
          <p:cNvPr id="24" name="Group 15">
            <a:extLst>
              <a:ext uri="{FF2B5EF4-FFF2-40B4-BE49-F238E27FC236}">
                <a16:creationId xmlns:a16="http://schemas.microsoft.com/office/drawing/2014/main" id="{4B4F5808-E029-2FC2-9E9A-D39DDDC91F27}"/>
              </a:ext>
            </a:extLst>
          </p:cNvPr>
          <p:cNvGrpSpPr/>
          <p:nvPr/>
        </p:nvGrpSpPr>
        <p:grpSpPr>
          <a:xfrm>
            <a:off x="724926" y="3776432"/>
            <a:ext cx="512313" cy="265777"/>
            <a:chOff x="0" y="0"/>
            <a:chExt cx="575597" cy="298607"/>
          </a:xfrm>
        </p:grpSpPr>
        <p:sp>
          <p:nvSpPr>
            <p:cNvPr id="25" name="Freeform 16">
              <a:extLst>
                <a:ext uri="{FF2B5EF4-FFF2-40B4-BE49-F238E27FC236}">
                  <a16:creationId xmlns:a16="http://schemas.microsoft.com/office/drawing/2014/main" id="{6DBAFDB5-1668-A362-FC8D-F7C633523F75}"/>
                </a:ext>
              </a:extLst>
            </p:cNvPr>
            <p:cNvSpPr/>
            <p:nvPr/>
          </p:nvSpPr>
          <p:spPr>
            <a:xfrm>
              <a:off x="0" y="0"/>
              <a:ext cx="575597" cy="298607"/>
            </a:xfrm>
            <a:custGeom>
              <a:avLst/>
              <a:gdLst/>
              <a:ahLst/>
              <a:cxnLst/>
              <a:rect l="l" t="t" r="r" b="b"/>
              <a:pathLst>
                <a:path w="575597" h="298607">
                  <a:moveTo>
                    <a:pt x="287798" y="0"/>
                  </a:moveTo>
                  <a:cubicBezTo>
                    <a:pt x="128852" y="0"/>
                    <a:pt x="0" y="66845"/>
                    <a:pt x="0" y="149303"/>
                  </a:cubicBezTo>
                  <a:cubicBezTo>
                    <a:pt x="0" y="231761"/>
                    <a:pt x="128852" y="298607"/>
                    <a:pt x="287798" y="298607"/>
                  </a:cubicBezTo>
                  <a:cubicBezTo>
                    <a:pt x="446745" y="298607"/>
                    <a:pt x="575597" y="231761"/>
                    <a:pt x="575597" y="149303"/>
                  </a:cubicBezTo>
                  <a:cubicBezTo>
                    <a:pt x="575597" y="66845"/>
                    <a:pt x="446745" y="0"/>
                    <a:pt x="287798" y="0"/>
                  </a:cubicBezTo>
                  <a:close/>
                </a:path>
              </a:pathLst>
            </a:custGeom>
            <a:solidFill>
              <a:srgbClr val="000000">
                <a:alpha val="0"/>
              </a:srgbClr>
            </a:solidFill>
            <a:ln w="28575" cap="sq">
              <a:solidFill>
                <a:srgbClr val="D0100D"/>
              </a:solidFill>
              <a:prstDash val="solid"/>
              <a:miter/>
            </a:ln>
          </p:spPr>
          <p:txBody>
            <a:bodyPr/>
            <a:lstStyle/>
            <a:p>
              <a:endParaRPr lang="en-US" sz="1200"/>
            </a:p>
          </p:txBody>
        </p:sp>
        <p:sp>
          <p:nvSpPr>
            <p:cNvPr id="26" name="TextBox 17">
              <a:extLst>
                <a:ext uri="{FF2B5EF4-FFF2-40B4-BE49-F238E27FC236}">
                  <a16:creationId xmlns:a16="http://schemas.microsoft.com/office/drawing/2014/main" id="{232821F6-4C4F-848E-7694-8A30CCF0D79B}"/>
                </a:ext>
              </a:extLst>
            </p:cNvPr>
            <p:cNvSpPr txBox="1"/>
            <p:nvPr/>
          </p:nvSpPr>
          <p:spPr>
            <a:xfrm>
              <a:off x="53962" y="-581"/>
              <a:ext cx="467673" cy="271193"/>
            </a:xfrm>
            <a:prstGeom prst="rect">
              <a:avLst/>
            </a:prstGeom>
          </p:spPr>
          <p:txBody>
            <a:bodyPr lIns="33867" tIns="33867" rIns="33867" bIns="33867" rtlCol="0" anchor="ctr"/>
            <a:lstStyle/>
            <a:p>
              <a:pPr algn="ctr">
                <a:lnSpc>
                  <a:spcPts val="1493"/>
                </a:lnSpc>
              </a:pPr>
              <a:endParaRPr sz="1200"/>
            </a:p>
          </p:txBody>
        </p:sp>
      </p:grpSp>
      <p:grpSp>
        <p:nvGrpSpPr>
          <p:cNvPr id="27" name="Group 15">
            <a:extLst>
              <a:ext uri="{FF2B5EF4-FFF2-40B4-BE49-F238E27FC236}">
                <a16:creationId xmlns:a16="http://schemas.microsoft.com/office/drawing/2014/main" id="{E1FBB3B7-A261-894D-E9FB-036141B031FF}"/>
              </a:ext>
            </a:extLst>
          </p:cNvPr>
          <p:cNvGrpSpPr/>
          <p:nvPr/>
        </p:nvGrpSpPr>
        <p:grpSpPr>
          <a:xfrm>
            <a:off x="3734189" y="2666151"/>
            <a:ext cx="990211" cy="265777"/>
            <a:chOff x="0" y="0"/>
            <a:chExt cx="575597" cy="298607"/>
          </a:xfrm>
        </p:grpSpPr>
        <p:sp>
          <p:nvSpPr>
            <p:cNvPr id="28" name="Freeform 16">
              <a:extLst>
                <a:ext uri="{FF2B5EF4-FFF2-40B4-BE49-F238E27FC236}">
                  <a16:creationId xmlns:a16="http://schemas.microsoft.com/office/drawing/2014/main" id="{B27E96CA-976D-DA05-6564-66288718E8AD}"/>
                </a:ext>
              </a:extLst>
            </p:cNvPr>
            <p:cNvSpPr/>
            <p:nvPr/>
          </p:nvSpPr>
          <p:spPr>
            <a:xfrm>
              <a:off x="0" y="0"/>
              <a:ext cx="575597" cy="298607"/>
            </a:xfrm>
            <a:custGeom>
              <a:avLst/>
              <a:gdLst/>
              <a:ahLst/>
              <a:cxnLst/>
              <a:rect l="l" t="t" r="r" b="b"/>
              <a:pathLst>
                <a:path w="575597" h="298607">
                  <a:moveTo>
                    <a:pt x="287798" y="0"/>
                  </a:moveTo>
                  <a:cubicBezTo>
                    <a:pt x="128852" y="0"/>
                    <a:pt x="0" y="66845"/>
                    <a:pt x="0" y="149303"/>
                  </a:cubicBezTo>
                  <a:cubicBezTo>
                    <a:pt x="0" y="231761"/>
                    <a:pt x="128852" y="298607"/>
                    <a:pt x="287798" y="298607"/>
                  </a:cubicBezTo>
                  <a:cubicBezTo>
                    <a:pt x="446745" y="298607"/>
                    <a:pt x="575597" y="231761"/>
                    <a:pt x="575597" y="149303"/>
                  </a:cubicBezTo>
                  <a:cubicBezTo>
                    <a:pt x="575597" y="66845"/>
                    <a:pt x="446745" y="0"/>
                    <a:pt x="287798" y="0"/>
                  </a:cubicBezTo>
                  <a:close/>
                </a:path>
              </a:pathLst>
            </a:custGeom>
            <a:solidFill>
              <a:srgbClr val="000000">
                <a:alpha val="0"/>
              </a:srgbClr>
            </a:solidFill>
            <a:ln w="28575" cap="sq">
              <a:solidFill>
                <a:srgbClr val="D0100D"/>
              </a:solidFill>
              <a:prstDash val="solid"/>
              <a:miter/>
            </a:ln>
          </p:spPr>
          <p:txBody>
            <a:bodyPr/>
            <a:lstStyle/>
            <a:p>
              <a:endParaRPr lang="en-US" sz="1200"/>
            </a:p>
          </p:txBody>
        </p:sp>
        <p:sp>
          <p:nvSpPr>
            <p:cNvPr id="29" name="TextBox 17">
              <a:extLst>
                <a:ext uri="{FF2B5EF4-FFF2-40B4-BE49-F238E27FC236}">
                  <a16:creationId xmlns:a16="http://schemas.microsoft.com/office/drawing/2014/main" id="{E931FCB4-F1E4-E59E-0B05-88971D94E63C}"/>
                </a:ext>
              </a:extLst>
            </p:cNvPr>
            <p:cNvSpPr txBox="1"/>
            <p:nvPr/>
          </p:nvSpPr>
          <p:spPr>
            <a:xfrm>
              <a:off x="53962" y="-581"/>
              <a:ext cx="467673" cy="271193"/>
            </a:xfrm>
            <a:prstGeom prst="rect">
              <a:avLst/>
            </a:prstGeom>
          </p:spPr>
          <p:txBody>
            <a:bodyPr lIns="33867" tIns="33867" rIns="33867" bIns="33867" rtlCol="0" anchor="ctr"/>
            <a:lstStyle/>
            <a:p>
              <a:pPr algn="ctr">
                <a:lnSpc>
                  <a:spcPts val="1493"/>
                </a:lnSpc>
              </a:pPr>
              <a:endParaRPr sz="1200"/>
            </a:p>
          </p:txBody>
        </p:sp>
      </p:grpSp>
      <p:grpSp>
        <p:nvGrpSpPr>
          <p:cNvPr id="30" name="Group 15">
            <a:extLst>
              <a:ext uri="{FF2B5EF4-FFF2-40B4-BE49-F238E27FC236}">
                <a16:creationId xmlns:a16="http://schemas.microsoft.com/office/drawing/2014/main" id="{E0AEF88C-F2E9-0892-2F61-60AEE77E497A}"/>
              </a:ext>
            </a:extLst>
          </p:cNvPr>
          <p:cNvGrpSpPr/>
          <p:nvPr/>
        </p:nvGrpSpPr>
        <p:grpSpPr>
          <a:xfrm>
            <a:off x="3746924" y="3296112"/>
            <a:ext cx="977476" cy="265777"/>
            <a:chOff x="0" y="0"/>
            <a:chExt cx="575597" cy="298607"/>
          </a:xfrm>
        </p:grpSpPr>
        <p:sp>
          <p:nvSpPr>
            <p:cNvPr id="31" name="Freeform 16">
              <a:extLst>
                <a:ext uri="{FF2B5EF4-FFF2-40B4-BE49-F238E27FC236}">
                  <a16:creationId xmlns:a16="http://schemas.microsoft.com/office/drawing/2014/main" id="{1BA3F9EE-733C-6FFB-90AC-9BD6698529C2}"/>
                </a:ext>
              </a:extLst>
            </p:cNvPr>
            <p:cNvSpPr/>
            <p:nvPr/>
          </p:nvSpPr>
          <p:spPr>
            <a:xfrm>
              <a:off x="0" y="0"/>
              <a:ext cx="575597" cy="298607"/>
            </a:xfrm>
            <a:custGeom>
              <a:avLst/>
              <a:gdLst/>
              <a:ahLst/>
              <a:cxnLst/>
              <a:rect l="l" t="t" r="r" b="b"/>
              <a:pathLst>
                <a:path w="575597" h="298607">
                  <a:moveTo>
                    <a:pt x="287798" y="0"/>
                  </a:moveTo>
                  <a:cubicBezTo>
                    <a:pt x="128852" y="0"/>
                    <a:pt x="0" y="66845"/>
                    <a:pt x="0" y="149303"/>
                  </a:cubicBezTo>
                  <a:cubicBezTo>
                    <a:pt x="0" y="231761"/>
                    <a:pt x="128852" y="298607"/>
                    <a:pt x="287798" y="298607"/>
                  </a:cubicBezTo>
                  <a:cubicBezTo>
                    <a:pt x="446745" y="298607"/>
                    <a:pt x="575597" y="231761"/>
                    <a:pt x="575597" y="149303"/>
                  </a:cubicBezTo>
                  <a:cubicBezTo>
                    <a:pt x="575597" y="66845"/>
                    <a:pt x="446745" y="0"/>
                    <a:pt x="287798" y="0"/>
                  </a:cubicBezTo>
                  <a:close/>
                </a:path>
              </a:pathLst>
            </a:custGeom>
            <a:solidFill>
              <a:srgbClr val="000000">
                <a:alpha val="0"/>
              </a:srgbClr>
            </a:solidFill>
            <a:ln w="28575" cap="sq">
              <a:solidFill>
                <a:srgbClr val="D0100D"/>
              </a:solidFill>
              <a:prstDash val="solid"/>
              <a:miter/>
            </a:ln>
          </p:spPr>
          <p:txBody>
            <a:bodyPr/>
            <a:lstStyle/>
            <a:p>
              <a:endParaRPr lang="en-US" sz="1200"/>
            </a:p>
          </p:txBody>
        </p:sp>
        <p:sp>
          <p:nvSpPr>
            <p:cNvPr id="32" name="TextBox 17">
              <a:extLst>
                <a:ext uri="{FF2B5EF4-FFF2-40B4-BE49-F238E27FC236}">
                  <a16:creationId xmlns:a16="http://schemas.microsoft.com/office/drawing/2014/main" id="{51E6B4FE-9D8D-99CE-A033-A6D1C991149C}"/>
                </a:ext>
              </a:extLst>
            </p:cNvPr>
            <p:cNvSpPr txBox="1"/>
            <p:nvPr/>
          </p:nvSpPr>
          <p:spPr>
            <a:xfrm>
              <a:off x="53962" y="-581"/>
              <a:ext cx="467673" cy="271193"/>
            </a:xfrm>
            <a:prstGeom prst="rect">
              <a:avLst/>
            </a:prstGeom>
          </p:spPr>
          <p:txBody>
            <a:bodyPr lIns="33867" tIns="33867" rIns="33867" bIns="33867" rtlCol="0" anchor="ctr"/>
            <a:lstStyle/>
            <a:p>
              <a:pPr algn="ctr">
                <a:lnSpc>
                  <a:spcPts val="1493"/>
                </a:lnSpc>
              </a:pPr>
              <a:endParaRPr sz="1200"/>
            </a:p>
          </p:txBody>
        </p:sp>
      </p:grpSp>
      <p:grpSp>
        <p:nvGrpSpPr>
          <p:cNvPr id="33" name="Group 15">
            <a:extLst>
              <a:ext uri="{FF2B5EF4-FFF2-40B4-BE49-F238E27FC236}">
                <a16:creationId xmlns:a16="http://schemas.microsoft.com/office/drawing/2014/main" id="{E0285DD5-E1A4-6EEE-90EF-95F92371CA29}"/>
              </a:ext>
            </a:extLst>
          </p:cNvPr>
          <p:cNvGrpSpPr/>
          <p:nvPr/>
        </p:nvGrpSpPr>
        <p:grpSpPr>
          <a:xfrm>
            <a:off x="3335748" y="4540382"/>
            <a:ext cx="512313" cy="265777"/>
            <a:chOff x="0" y="0"/>
            <a:chExt cx="575597" cy="298607"/>
          </a:xfrm>
        </p:grpSpPr>
        <p:sp>
          <p:nvSpPr>
            <p:cNvPr id="34" name="Freeform 16">
              <a:extLst>
                <a:ext uri="{FF2B5EF4-FFF2-40B4-BE49-F238E27FC236}">
                  <a16:creationId xmlns:a16="http://schemas.microsoft.com/office/drawing/2014/main" id="{04A50D98-4A53-F13C-9A5B-DBA4F56DBD99}"/>
                </a:ext>
              </a:extLst>
            </p:cNvPr>
            <p:cNvSpPr/>
            <p:nvPr/>
          </p:nvSpPr>
          <p:spPr>
            <a:xfrm>
              <a:off x="0" y="0"/>
              <a:ext cx="575597" cy="298607"/>
            </a:xfrm>
            <a:custGeom>
              <a:avLst/>
              <a:gdLst/>
              <a:ahLst/>
              <a:cxnLst/>
              <a:rect l="l" t="t" r="r" b="b"/>
              <a:pathLst>
                <a:path w="575597" h="298607">
                  <a:moveTo>
                    <a:pt x="287798" y="0"/>
                  </a:moveTo>
                  <a:cubicBezTo>
                    <a:pt x="128852" y="0"/>
                    <a:pt x="0" y="66845"/>
                    <a:pt x="0" y="149303"/>
                  </a:cubicBezTo>
                  <a:cubicBezTo>
                    <a:pt x="0" y="231761"/>
                    <a:pt x="128852" y="298607"/>
                    <a:pt x="287798" y="298607"/>
                  </a:cubicBezTo>
                  <a:cubicBezTo>
                    <a:pt x="446745" y="298607"/>
                    <a:pt x="575597" y="231761"/>
                    <a:pt x="575597" y="149303"/>
                  </a:cubicBezTo>
                  <a:cubicBezTo>
                    <a:pt x="575597" y="66845"/>
                    <a:pt x="446745" y="0"/>
                    <a:pt x="287798" y="0"/>
                  </a:cubicBezTo>
                  <a:close/>
                </a:path>
              </a:pathLst>
            </a:custGeom>
            <a:solidFill>
              <a:srgbClr val="000000">
                <a:alpha val="0"/>
              </a:srgbClr>
            </a:solidFill>
            <a:ln w="28575" cap="sq">
              <a:solidFill>
                <a:srgbClr val="D0100D"/>
              </a:solidFill>
              <a:prstDash val="solid"/>
              <a:miter/>
            </a:ln>
          </p:spPr>
          <p:txBody>
            <a:bodyPr/>
            <a:lstStyle/>
            <a:p>
              <a:endParaRPr lang="en-US" sz="1200"/>
            </a:p>
          </p:txBody>
        </p:sp>
        <p:sp>
          <p:nvSpPr>
            <p:cNvPr id="35" name="TextBox 17">
              <a:extLst>
                <a:ext uri="{FF2B5EF4-FFF2-40B4-BE49-F238E27FC236}">
                  <a16:creationId xmlns:a16="http://schemas.microsoft.com/office/drawing/2014/main" id="{7E98DFC0-9766-7D5E-19E3-CF4E53AE3DA1}"/>
                </a:ext>
              </a:extLst>
            </p:cNvPr>
            <p:cNvSpPr txBox="1"/>
            <p:nvPr/>
          </p:nvSpPr>
          <p:spPr>
            <a:xfrm>
              <a:off x="53962" y="-581"/>
              <a:ext cx="467673" cy="271193"/>
            </a:xfrm>
            <a:prstGeom prst="rect">
              <a:avLst/>
            </a:prstGeom>
          </p:spPr>
          <p:txBody>
            <a:bodyPr lIns="33867" tIns="33867" rIns="33867" bIns="33867" rtlCol="0" anchor="ctr"/>
            <a:lstStyle/>
            <a:p>
              <a:pPr algn="ctr">
                <a:lnSpc>
                  <a:spcPts val="1493"/>
                </a:lnSpc>
              </a:pPr>
              <a:endParaRPr sz="1200"/>
            </a:p>
          </p:txBody>
        </p:sp>
      </p:grpSp>
      <p:pic>
        <p:nvPicPr>
          <p:cNvPr id="2" name="Content Placeholder 7">
            <a:extLst>
              <a:ext uri="{FF2B5EF4-FFF2-40B4-BE49-F238E27FC236}">
                <a16:creationId xmlns:a16="http://schemas.microsoft.com/office/drawing/2014/main" id="{F52BAA4E-826C-CA42-8B1F-76D8E67641B8}"/>
              </a:ext>
            </a:extLst>
          </p:cNvPr>
          <p:cNvPicPr>
            <a:picLocks noChangeAspect="1"/>
          </p:cNvPicPr>
          <p:nvPr/>
        </p:nvPicPr>
        <p:blipFill>
          <a:blip r:embed="rId4"/>
          <a:stretch>
            <a:fillRect/>
          </a:stretch>
        </p:blipFill>
        <p:spPr>
          <a:xfrm>
            <a:off x="2104281" y="1121959"/>
            <a:ext cx="7983437" cy="1001312"/>
          </a:xfrm>
          <a:prstGeom prst="rect">
            <a:avLst/>
          </a:prstGeom>
        </p:spPr>
      </p:pic>
      <p:grpSp>
        <p:nvGrpSpPr>
          <p:cNvPr id="3" name="Group 13">
            <a:extLst>
              <a:ext uri="{FF2B5EF4-FFF2-40B4-BE49-F238E27FC236}">
                <a16:creationId xmlns:a16="http://schemas.microsoft.com/office/drawing/2014/main" id="{C73BB9FD-B209-9EE9-3701-B3A415F00E86}"/>
              </a:ext>
            </a:extLst>
          </p:cNvPr>
          <p:cNvGrpSpPr/>
          <p:nvPr/>
        </p:nvGrpSpPr>
        <p:grpSpPr>
          <a:xfrm>
            <a:off x="4105275" y="1508852"/>
            <a:ext cx="1707402" cy="698774"/>
            <a:chOff x="-602569" y="-48721"/>
            <a:chExt cx="1151208" cy="326919"/>
          </a:xfrm>
        </p:grpSpPr>
        <p:sp>
          <p:nvSpPr>
            <p:cNvPr id="4" name="Freeform 14">
              <a:extLst>
                <a:ext uri="{FF2B5EF4-FFF2-40B4-BE49-F238E27FC236}">
                  <a16:creationId xmlns:a16="http://schemas.microsoft.com/office/drawing/2014/main" id="{ED320155-1FFF-F7A6-56E1-9A1C25668959}"/>
                </a:ext>
              </a:extLst>
            </p:cNvPr>
            <p:cNvSpPr/>
            <p:nvPr/>
          </p:nvSpPr>
          <p:spPr>
            <a:xfrm>
              <a:off x="-602569" y="-48721"/>
              <a:ext cx="605394" cy="306977"/>
            </a:xfrm>
            <a:custGeom>
              <a:avLst/>
              <a:gdLst/>
              <a:ahLst/>
              <a:cxnLst/>
              <a:rect l="l" t="t" r="r" b="b"/>
              <a:pathLst>
                <a:path w="605394" h="306977">
                  <a:moveTo>
                    <a:pt x="302697" y="0"/>
                  </a:moveTo>
                  <a:cubicBezTo>
                    <a:pt x="135522" y="0"/>
                    <a:pt x="0" y="68719"/>
                    <a:pt x="0" y="153489"/>
                  </a:cubicBezTo>
                  <a:cubicBezTo>
                    <a:pt x="0" y="238258"/>
                    <a:pt x="135522" y="306977"/>
                    <a:pt x="302697" y="306977"/>
                  </a:cubicBezTo>
                  <a:cubicBezTo>
                    <a:pt x="469872" y="306977"/>
                    <a:pt x="605394" y="238258"/>
                    <a:pt x="605394" y="153489"/>
                  </a:cubicBezTo>
                  <a:cubicBezTo>
                    <a:pt x="605394" y="68719"/>
                    <a:pt x="469872" y="0"/>
                    <a:pt x="302697"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6" name="TextBox 15">
              <a:extLst>
                <a:ext uri="{FF2B5EF4-FFF2-40B4-BE49-F238E27FC236}">
                  <a16:creationId xmlns:a16="http://schemas.microsoft.com/office/drawing/2014/main" id="{E41A21EE-42AC-D5BE-A3F1-9F45A5932C36}"/>
                </a:ext>
              </a:extLst>
            </p:cNvPr>
            <p:cNvSpPr txBox="1"/>
            <p:nvPr/>
          </p:nvSpPr>
          <p:spPr>
            <a:xfrm>
              <a:off x="56756" y="204"/>
              <a:ext cx="491883" cy="277994"/>
            </a:xfrm>
            <a:prstGeom prst="rect">
              <a:avLst/>
            </a:prstGeom>
          </p:spPr>
          <p:txBody>
            <a:bodyPr lIns="50800" tIns="50800" rIns="50800" bIns="50800" rtlCol="0" anchor="ctr"/>
            <a:lstStyle/>
            <a:p>
              <a:pPr algn="ctr">
                <a:lnSpc>
                  <a:spcPts val="2240"/>
                </a:lnSpc>
              </a:pP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7B4F8C3C-8295-2CD4-5710-C27F1AFA67C7}"/>
              </a:ext>
            </a:extLst>
          </p:cNvPr>
          <p:cNvSpPr/>
          <p:nvPr/>
        </p:nvSpPr>
        <p:spPr>
          <a:xfrm>
            <a:off x="114300" y="1504950"/>
            <a:ext cx="11963400" cy="3581400"/>
          </a:xfrm>
          <a:custGeom>
            <a:avLst/>
            <a:gdLst/>
            <a:ahLst/>
            <a:cxnLst/>
            <a:rect l="l" t="t" r="r" b="b"/>
            <a:pathLst>
              <a:path w="18227484" h="6334051">
                <a:moveTo>
                  <a:pt x="0" y="0"/>
                </a:moveTo>
                <a:lnTo>
                  <a:pt x="18227484" y="0"/>
                </a:lnTo>
                <a:lnTo>
                  <a:pt x="18227484" y="6334050"/>
                </a:lnTo>
                <a:lnTo>
                  <a:pt x="0" y="633405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939405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F3E976-1ED3-9004-085B-F258061E4196}"/>
              </a:ext>
            </a:extLst>
          </p:cNvPr>
          <p:cNvSpPr>
            <a:spLocks noGrp="1"/>
          </p:cNvSpPr>
          <p:nvPr>
            <p:ph type="title"/>
          </p:nvPr>
        </p:nvSpPr>
        <p:spPr/>
        <p:txBody>
          <a:bodyPr/>
          <a:lstStyle/>
          <a:p>
            <a:r>
              <a:rPr lang="en-US" b="1" dirty="0"/>
              <a:t>CUSTOMER RELEASE / LOAD TENDER</a:t>
            </a:r>
          </a:p>
        </p:txBody>
      </p:sp>
      <p:pic>
        <p:nvPicPr>
          <p:cNvPr id="6" name="Picture 5">
            <a:extLst>
              <a:ext uri="{FF2B5EF4-FFF2-40B4-BE49-F238E27FC236}">
                <a16:creationId xmlns:a16="http://schemas.microsoft.com/office/drawing/2014/main" id="{66A1FDAC-7265-D1FE-3BBF-426C88EC0933}"/>
              </a:ext>
            </a:extLst>
          </p:cNvPr>
          <p:cNvPicPr>
            <a:picLocks noChangeAspect="1"/>
          </p:cNvPicPr>
          <p:nvPr/>
        </p:nvPicPr>
        <p:blipFill>
          <a:blip r:embed="rId2">
            <a:extLst>
              <a:ext uri="{28A0092B-C50C-407E-A947-70E740481C1C}">
                <a14:useLocalDpi xmlns:a14="http://schemas.microsoft.com/office/drawing/2010/main" val="0"/>
              </a:ext>
            </a:extLst>
          </a:blip>
          <a:srcRect t="6915"/>
          <a:stretch>
            <a:fillRect/>
          </a:stretch>
        </p:blipFill>
        <p:spPr>
          <a:xfrm>
            <a:off x="3773655" y="1444625"/>
            <a:ext cx="4426976" cy="5336172"/>
          </a:xfrm>
          <a:prstGeom prst="rect">
            <a:avLst/>
          </a:prstGeom>
        </p:spPr>
      </p:pic>
    </p:spTree>
    <p:extLst>
      <p:ext uri="{BB962C8B-B14F-4D97-AF65-F5344CB8AC3E}">
        <p14:creationId xmlns:p14="http://schemas.microsoft.com/office/powerpoint/2010/main" val="2410587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61D-6E1D-A0B9-BFF1-20677695A77A}"/>
              </a:ext>
            </a:extLst>
          </p:cNvPr>
          <p:cNvSpPr>
            <a:spLocks noGrp="1"/>
          </p:cNvSpPr>
          <p:nvPr>
            <p:ph type="ctrTitle"/>
          </p:nvPr>
        </p:nvSpPr>
        <p:spPr/>
        <p:txBody>
          <a:bodyPr/>
          <a:lstStyle/>
          <a:p>
            <a:r>
              <a:rPr lang="en-US" dirty="0">
                <a:latin typeface="+mj-lt"/>
              </a:rPr>
              <a:t>RATE CONFIRMATION </a:t>
            </a:r>
          </a:p>
        </p:txBody>
      </p:sp>
      <p:sp>
        <p:nvSpPr>
          <p:cNvPr id="3" name="Subtitle 2">
            <a:extLst>
              <a:ext uri="{FF2B5EF4-FFF2-40B4-BE49-F238E27FC236}">
                <a16:creationId xmlns:a16="http://schemas.microsoft.com/office/drawing/2014/main" id="{48590E84-CB10-4176-9066-F83B18CDD33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066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a:extLst>
              <a:ext uri="{FF2B5EF4-FFF2-40B4-BE49-F238E27FC236}">
                <a16:creationId xmlns:a16="http://schemas.microsoft.com/office/drawing/2014/main" id="{4E22038B-6C71-1A04-838B-A22B024BD874}"/>
              </a:ext>
            </a:extLst>
          </p:cNvPr>
          <p:cNvSpPr/>
          <p:nvPr/>
        </p:nvSpPr>
        <p:spPr>
          <a:xfrm>
            <a:off x="0" y="1"/>
            <a:ext cx="12192000" cy="6857999"/>
          </a:xfrm>
          <a:custGeom>
            <a:avLst/>
            <a:gdLst/>
            <a:ahLst/>
            <a:cxnLst/>
            <a:rect l="l" t="t" r="r" b="b"/>
            <a:pathLst>
              <a:path w="9981138" h="4799374">
                <a:moveTo>
                  <a:pt x="0" y="0"/>
                </a:moveTo>
                <a:lnTo>
                  <a:pt x="9981137" y="0"/>
                </a:lnTo>
                <a:lnTo>
                  <a:pt x="9981137" y="4799374"/>
                </a:lnTo>
                <a:lnTo>
                  <a:pt x="0" y="4799374"/>
                </a:lnTo>
                <a:close/>
              </a:path>
            </a:pathLst>
          </a:custGeom>
          <a:blipFill>
            <a:blip r:embed="rId2">
              <a:alphaModFix amt="23000"/>
            </a:blip>
            <a:stretch>
              <a:fillRect t="-58491" b="-49475"/>
            </a:stretch>
          </a:blipFill>
        </p:spPr>
        <p:txBody>
          <a:bodyPr/>
          <a:lstStyle/>
          <a:p>
            <a:endParaRPr lang="en-US" dirty="0"/>
          </a:p>
        </p:txBody>
      </p:sp>
      <p:grpSp>
        <p:nvGrpSpPr>
          <p:cNvPr id="7" name="Group 11">
            <a:extLst>
              <a:ext uri="{FF2B5EF4-FFF2-40B4-BE49-F238E27FC236}">
                <a16:creationId xmlns:a16="http://schemas.microsoft.com/office/drawing/2014/main" id="{8D876DC9-B5B7-E5BA-F7A7-550CCFAF652E}"/>
              </a:ext>
            </a:extLst>
          </p:cNvPr>
          <p:cNvGrpSpPr/>
          <p:nvPr/>
        </p:nvGrpSpPr>
        <p:grpSpPr>
          <a:xfrm>
            <a:off x="6181726" y="1226967"/>
            <a:ext cx="5385483" cy="4867276"/>
            <a:chOff x="0" y="0"/>
            <a:chExt cx="7620000" cy="7034169"/>
          </a:xfrm>
        </p:grpSpPr>
        <p:sp>
          <p:nvSpPr>
            <p:cNvPr id="8" name="Freeform 12">
              <a:extLst>
                <a:ext uri="{FF2B5EF4-FFF2-40B4-BE49-F238E27FC236}">
                  <a16:creationId xmlns:a16="http://schemas.microsoft.com/office/drawing/2014/main" id="{504E6E22-9F09-65F0-492D-4427B5A237FF}"/>
                </a:ext>
              </a:extLst>
            </p:cNvPr>
            <p:cNvSpPr/>
            <p:nvPr/>
          </p:nvSpPr>
          <p:spPr>
            <a:xfrm>
              <a:off x="0" y="0"/>
              <a:ext cx="7620000" cy="7031630"/>
            </a:xfrm>
            <a:custGeom>
              <a:avLst/>
              <a:gdLst/>
              <a:ahLst/>
              <a:cxnLst/>
              <a:rect l="l" t="t" r="r" b="b"/>
              <a:pathLst>
                <a:path w="7620000" h="7031630">
                  <a:moveTo>
                    <a:pt x="7620000" y="6173109"/>
                  </a:moveTo>
                  <a:lnTo>
                    <a:pt x="7620000" y="222250"/>
                  </a:lnTo>
                  <a:cubicBezTo>
                    <a:pt x="7620000" y="100330"/>
                    <a:pt x="7519670" y="0"/>
                    <a:pt x="7397750" y="0"/>
                  </a:cubicBezTo>
                  <a:lnTo>
                    <a:pt x="222250" y="0"/>
                  </a:lnTo>
                  <a:cubicBezTo>
                    <a:pt x="100330" y="0"/>
                    <a:pt x="0" y="100330"/>
                    <a:pt x="0" y="222250"/>
                  </a:cubicBezTo>
                  <a:lnTo>
                    <a:pt x="0" y="6171840"/>
                  </a:lnTo>
                  <a:cubicBezTo>
                    <a:pt x="0" y="6295030"/>
                    <a:pt x="100330" y="6394090"/>
                    <a:pt x="222250" y="6394090"/>
                  </a:cubicBezTo>
                  <a:lnTo>
                    <a:pt x="3547110" y="6394090"/>
                  </a:lnTo>
                  <a:lnTo>
                    <a:pt x="3808730" y="7031630"/>
                  </a:lnTo>
                  <a:lnTo>
                    <a:pt x="4070350" y="6394090"/>
                  </a:lnTo>
                  <a:lnTo>
                    <a:pt x="7395210" y="6394090"/>
                  </a:lnTo>
                  <a:cubicBezTo>
                    <a:pt x="7519670" y="6395359"/>
                    <a:pt x="7620000" y="6296299"/>
                    <a:pt x="7620000" y="6173109"/>
                  </a:cubicBezTo>
                  <a:close/>
                </a:path>
              </a:pathLst>
            </a:custGeom>
            <a:solidFill>
              <a:srgbClr val="FFFFFF">
                <a:alpha val="73725"/>
              </a:srgbClr>
            </a:solidFill>
          </p:spPr>
          <p:txBody>
            <a:bodyPr/>
            <a:lstStyle/>
            <a:p>
              <a:endParaRPr lang="en-US"/>
            </a:p>
          </p:txBody>
        </p:sp>
      </p:grpSp>
      <p:grpSp>
        <p:nvGrpSpPr>
          <p:cNvPr id="4" name="Group 11">
            <a:extLst>
              <a:ext uri="{FF2B5EF4-FFF2-40B4-BE49-F238E27FC236}">
                <a16:creationId xmlns:a16="http://schemas.microsoft.com/office/drawing/2014/main" id="{CE32AC2C-75E6-7D9F-4350-26FB0B98F510}"/>
              </a:ext>
            </a:extLst>
          </p:cNvPr>
          <p:cNvGrpSpPr/>
          <p:nvPr/>
        </p:nvGrpSpPr>
        <p:grpSpPr>
          <a:xfrm>
            <a:off x="558117" y="1226967"/>
            <a:ext cx="5385483" cy="4867276"/>
            <a:chOff x="0" y="0"/>
            <a:chExt cx="7620000" cy="7034169"/>
          </a:xfrm>
        </p:grpSpPr>
        <p:sp>
          <p:nvSpPr>
            <p:cNvPr id="5" name="Freeform 12">
              <a:extLst>
                <a:ext uri="{FF2B5EF4-FFF2-40B4-BE49-F238E27FC236}">
                  <a16:creationId xmlns:a16="http://schemas.microsoft.com/office/drawing/2014/main" id="{116578B2-20D2-1CAC-51AA-DA709B31447E}"/>
                </a:ext>
              </a:extLst>
            </p:cNvPr>
            <p:cNvSpPr/>
            <p:nvPr/>
          </p:nvSpPr>
          <p:spPr>
            <a:xfrm>
              <a:off x="0" y="0"/>
              <a:ext cx="7620000" cy="7031630"/>
            </a:xfrm>
            <a:custGeom>
              <a:avLst/>
              <a:gdLst/>
              <a:ahLst/>
              <a:cxnLst/>
              <a:rect l="l" t="t" r="r" b="b"/>
              <a:pathLst>
                <a:path w="7620000" h="7031630">
                  <a:moveTo>
                    <a:pt x="7620000" y="6173109"/>
                  </a:moveTo>
                  <a:lnTo>
                    <a:pt x="7620000" y="222250"/>
                  </a:lnTo>
                  <a:cubicBezTo>
                    <a:pt x="7620000" y="100330"/>
                    <a:pt x="7519670" y="0"/>
                    <a:pt x="7397750" y="0"/>
                  </a:cubicBezTo>
                  <a:lnTo>
                    <a:pt x="222250" y="0"/>
                  </a:lnTo>
                  <a:cubicBezTo>
                    <a:pt x="100330" y="0"/>
                    <a:pt x="0" y="100330"/>
                    <a:pt x="0" y="222250"/>
                  </a:cubicBezTo>
                  <a:lnTo>
                    <a:pt x="0" y="6171840"/>
                  </a:lnTo>
                  <a:cubicBezTo>
                    <a:pt x="0" y="6295030"/>
                    <a:pt x="100330" y="6394090"/>
                    <a:pt x="222250" y="6394090"/>
                  </a:cubicBezTo>
                  <a:lnTo>
                    <a:pt x="3547110" y="6394090"/>
                  </a:lnTo>
                  <a:lnTo>
                    <a:pt x="3808730" y="7031630"/>
                  </a:lnTo>
                  <a:lnTo>
                    <a:pt x="4070350" y="6394090"/>
                  </a:lnTo>
                  <a:lnTo>
                    <a:pt x="7395210" y="6394090"/>
                  </a:lnTo>
                  <a:cubicBezTo>
                    <a:pt x="7519670" y="6395359"/>
                    <a:pt x="7620000" y="6296299"/>
                    <a:pt x="7620000" y="6173109"/>
                  </a:cubicBezTo>
                  <a:close/>
                </a:path>
              </a:pathLst>
            </a:custGeom>
            <a:solidFill>
              <a:srgbClr val="FFFFFF">
                <a:alpha val="73725"/>
              </a:srgbClr>
            </a:solidFill>
          </p:spPr>
          <p:txBody>
            <a:bodyPr/>
            <a:lstStyle/>
            <a:p>
              <a:endParaRPr lang="en-US" dirty="0"/>
            </a:p>
          </p:txBody>
        </p:sp>
      </p:grpSp>
      <p:sp>
        <p:nvSpPr>
          <p:cNvPr id="6" name="TextBox 5">
            <a:extLst>
              <a:ext uri="{FF2B5EF4-FFF2-40B4-BE49-F238E27FC236}">
                <a16:creationId xmlns:a16="http://schemas.microsoft.com/office/drawing/2014/main" id="{307B9FBB-2B1B-8B1C-E6C6-B80DD1AE28BC}"/>
              </a:ext>
            </a:extLst>
          </p:cNvPr>
          <p:cNvSpPr txBox="1"/>
          <p:nvPr/>
        </p:nvSpPr>
        <p:spPr>
          <a:xfrm>
            <a:off x="688633" y="1818455"/>
            <a:ext cx="5124450" cy="3052759"/>
          </a:xfrm>
          <a:prstGeom prst="rect">
            <a:avLst/>
          </a:prstGeom>
          <a:noFill/>
        </p:spPr>
        <p:txBody>
          <a:bodyPr wrap="square" rtlCol="0">
            <a:spAutoFit/>
          </a:bodyPr>
          <a:lstStyle/>
          <a:p>
            <a:pPr algn="just">
              <a:lnSpc>
                <a:spcPct val="150000"/>
              </a:lnSpc>
            </a:pPr>
            <a:r>
              <a:rPr lang="en-US" dirty="0">
                <a:solidFill>
                  <a:srgbClr val="000000"/>
                </a:solidFill>
                <a:ea typeface="Lato 1"/>
                <a:cs typeface="Lato 1"/>
                <a:sym typeface="Lato 1"/>
              </a:rPr>
              <a:t> </a:t>
            </a:r>
            <a:r>
              <a:rPr lang="en-US" sz="1400" dirty="0">
                <a:solidFill>
                  <a:srgbClr val="000000"/>
                </a:solidFill>
                <a:ea typeface="Lato 1"/>
                <a:cs typeface="Lato 1"/>
                <a:sym typeface="Lato 1"/>
              </a:rPr>
              <a:t>Once you have confirmed all the dispatcher’s information you are then required to get the driver's name and phone number. We track every single load via the </a:t>
            </a:r>
            <a:r>
              <a:rPr lang="en-US" sz="1400" b="1" dirty="0">
                <a:solidFill>
                  <a:srgbClr val="000000"/>
                </a:solidFill>
                <a:ea typeface="Lato 1 Bold"/>
                <a:cs typeface="Lato 1 Bold"/>
                <a:sym typeface="Lato 1 Bold"/>
              </a:rPr>
              <a:t>TRUCKER TOOLS APP.</a:t>
            </a:r>
            <a:r>
              <a:rPr lang="en-US" sz="1400" dirty="0">
                <a:solidFill>
                  <a:srgbClr val="000000"/>
                </a:solidFill>
                <a:ea typeface="Lato 1"/>
                <a:cs typeface="Lato 1"/>
                <a:sym typeface="Lato 1"/>
              </a:rPr>
              <a:t> </a:t>
            </a:r>
          </a:p>
          <a:p>
            <a:pPr algn="just">
              <a:lnSpc>
                <a:spcPct val="150000"/>
              </a:lnSpc>
            </a:pPr>
            <a:r>
              <a:rPr lang="en-US" sz="1400" dirty="0">
                <a:solidFill>
                  <a:srgbClr val="000000"/>
                </a:solidFill>
                <a:ea typeface="Lato 1"/>
                <a:cs typeface="Lato 1"/>
                <a:sym typeface="Lato 1"/>
              </a:rPr>
              <a:t>When you are booking a carrier on a load you must explain to them that the driver must have a smartphone and must accept tracking before a rate con will be sent. No one is exempt from tracking. </a:t>
            </a:r>
          </a:p>
          <a:p>
            <a:pPr algn="just">
              <a:lnSpc>
                <a:spcPct val="150000"/>
              </a:lnSpc>
            </a:pPr>
            <a:r>
              <a:rPr lang="en-US" sz="1400" dirty="0">
                <a:solidFill>
                  <a:srgbClr val="000000"/>
                </a:solidFill>
                <a:ea typeface="Lato 1"/>
                <a:cs typeface="Lato 1"/>
                <a:sym typeface="Lato 1"/>
              </a:rPr>
              <a:t>If they cannot/do not accept terms of tracking, they cannot have the load</a:t>
            </a:r>
            <a:endParaRPr lang="en-US" sz="1400" dirty="0"/>
          </a:p>
        </p:txBody>
      </p:sp>
      <p:sp>
        <p:nvSpPr>
          <p:cNvPr id="10" name="TextBox 9">
            <a:extLst>
              <a:ext uri="{FF2B5EF4-FFF2-40B4-BE49-F238E27FC236}">
                <a16:creationId xmlns:a16="http://schemas.microsoft.com/office/drawing/2014/main" id="{A1842F83-A07B-DD85-5335-DEBBB3B88261}"/>
              </a:ext>
            </a:extLst>
          </p:cNvPr>
          <p:cNvSpPr txBox="1"/>
          <p:nvPr/>
        </p:nvSpPr>
        <p:spPr>
          <a:xfrm>
            <a:off x="6315075" y="1820635"/>
            <a:ext cx="5124450" cy="3050579"/>
          </a:xfrm>
          <a:prstGeom prst="rect">
            <a:avLst/>
          </a:prstGeom>
          <a:noFill/>
        </p:spPr>
        <p:txBody>
          <a:bodyPr wrap="square" rtlCol="0">
            <a:spAutoFit/>
          </a:bodyPr>
          <a:lstStyle/>
          <a:p>
            <a:pPr algn="just">
              <a:lnSpc>
                <a:spcPct val="150000"/>
              </a:lnSpc>
            </a:pPr>
            <a:r>
              <a:rPr lang="en-US" dirty="0">
                <a:solidFill>
                  <a:srgbClr val="000000"/>
                </a:solidFill>
                <a:ea typeface="Lato 1"/>
                <a:cs typeface="Lato 1"/>
                <a:sym typeface="Lato 1"/>
              </a:rPr>
              <a:t> </a:t>
            </a:r>
            <a:r>
              <a:rPr lang="en-US" sz="1400" dirty="0">
                <a:solidFill>
                  <a:srgbClr val="000000"/>
                </a:solidFill>
                <a:ea typeface="Lato 1"/>
                <a:cs typeface="Lato 1"/>
                <a:sym typeface="Lato 1"/>
              </a:rPr>
              <a:t>Once you get the driver's name and phone number you write the following information down:</a:t>
            </a:r>
          </a:p>
          <a:p>
            <a:pPr algn="ctr">
              <a:lnSpc>
                <a:spcPct val="150000"/>
              </a:lnSpc>
            </a:pPr>
            <a:r>
              <a:rPr lang="en-US" sz="1400" dirty="0">
                <a:solidFill>
                  <a:srgbClr val="000000"/>
                </a:solidFill>
                <a:ea typeface="Lato 1"/>
                <a:cs typeface="Lato 1"/>
                <a:sym typeface="Lato 1"/>
              </a:rPr>
              <a:t>•Lane</a:t>
            </a:r>
            <a:endParaRPr lang="en-US" sz="1400" dirty="0">
              <a:solidFill>
                <a:srgbClr val="000000"/>
              </a:solidFill>
              <a:ea typeface="Lato 1"/>
              <a:cs typeface="Lato 1"/>
            </a:endParaRPr>
          </a:p>
          <a:p>
            <a:pPr algn="ctr">
              <a:lnSpc>
                <a:spcPct val="150000"/>
              </a:lnSpc>
            </a:pPr>
            <a:r>
              <a:rPr lang="en-US" sz="1400" dirty="0">
                <a:solidFill>
                  <a:srgbClr val="000000"/>
                </a:solidFill>
                <a:ea typeface="Lato 1"/>
                <a:cs typeface="Lato 1"/>
                <a:sym typeface="Lato 1"/>
              </a:rPr>
              <a:t>•MC/DOT</a:t>
            </a:r>
            <a:endParaRPr lang="en-US" sz="1400" dirty="0">
              <a:solidFill>
                <a:srgbClr val="000000"/>
              </a:solidFill>
              <a:ea typeface="Lato 1"/>
              <a:cs typeface="Lato 1"/>
            </a:endParaRPr>
          </a:p>
          <a:p>
            <a:pPr algn="ctr">
              <a:lnSpc>
                <a:spcPct val="150000"/>
              </a:lnSpc>
            </a:pPr>
            <a:r>
              <a:rPr lang="en-US" sz="1400" dirty="0">
                <a:solidFill>
                  <a:srgbClr val="000000"/>
                </a:solidFill>
                <a:ea typeface="Lato 1"/>
                <a:cs typeface="Lato 1"/>
                <a:sym typeface="Lato 1"/>
              </a:rPr>
              <a:t>•Dispatch name &amp; phone number</a:t>
            </a:r>
            <a:endParaRPr lang="en-US" sz="1400" dirty="0">
              <a:solidFill>
                <a:srgbClr val="000000"/>
              </a:solidFill>
              <a:ea typeface="Lato 1"/>
              <a:cs typeface="Lato 1"/>
            </a:endParaRPr>
          </a:p>
          <a:p>
            <a:pPr algn="ctr">
              <a:lnSpc>
                <a:spcPct val="150000"/>
              </a:lnSpc>
            </a:pPr>
            <a:r>
              <a:rPr lang="en-US" sz="1400" dirty="0">
                <a:solidFill>
                  <a:srgbClr val="000000"/>
                </a:solidFill>
                <a:ea typeface="Lato 1"/>
                <a:cs typeface="Lato 1"/>
                <a:sym typeface="Lato 1"/>
              </a:rPr>
              <a:t>•ETA to pickup</a:t>
            </a:r>
            <a:endParaRPr lang="en-US" sz="1400" dirty="0">
              <a:solidFill>
                <a:srgbClr val="000000"/>
              </a:solidFill>
              <a:ea typeface="Lato 1"/>
              <a:cs typeface="Lato 1"/>
            </a:endParaRPr>
          </a:p>
          <a:p>
            <a:pPr algn="ctr">
              <a:lnSpc>
                <a:spcPct val="150000"/>
              </a:lnSpc>
            </a:pPr>
            <a:r>
              <a:rPr lang="en-US" sz="1400" dirty="0">
                <a:solidFill>
                  <a:srgbClr val="000000"/>
                </a:solidFill>
                <a:ea typeface="Lato 1"/>
                <a:cs typeface="Lato 1"/>
                <a:sym typeface="Lato 1"/>
              </a:rPr>
              <a:t>•Driver name &amp; phone number</a:t>
            </a:r>
            <a:endParaRPr lang="en-US" sz="1400" dirty="0">
              <a:solidFill>
                <a:srgbClr val="000000"/>
              </a:solidFill>
              <a:ea typeface="Lato 1"/>
              <a:cs typeface="Lato 1"/>
            </a:endParaRPr>
          </a:p>
          <a:p>
            <a:pPr algn="ctr">
              <a:lnSpc>
                <a:spcPct val="150000"/>
              </a:lnSpc>
            </a:pPr>
            <a:r>
              <a:rPr lang="en-US" sz="1400" dirty="0">
                <a:solidFill>
                  <a:srgbClr val="000000"/>
                </a:solidFill>
                <a:ea typeface="Lato 1"/>
                <a:cs typeface="Lato 1"/>
                <a:sym typeface="Lato 1"/>
              </a:rPr>
              <a:t>•Rate sold</a:t>
            </a:r>
            <a:endParaRPr lang="en-US" sz="1400" dirty="0"/>
          </a:p>
          <a:p>
            <a:pPr algn="just">
              <a:lnSpc>
                <a:spcPct val="150000"/>
              </a:lnSpc>
            </a:pPr>
            <a:endParaRPr lang="en-US" sz="1400" dirty="0"/>
          </a:p>
        </p:txBody>
      </p:sp>
      <p:sp>
        <p:nvSpPr>
          <p:cNvPr id="15" name="Freeform 17">
            <a:extLst>
              <a:ext uri="{FF2B5EF4-FFF2-40B4-BE49-F238E27FC236}">
                <a16:creationId xmlns:a16="http://schemas.microsoft.com/office/drawing/2014/main" id="{0BC94DAF-B484-40D2-0BE2-0DB723EC64DA}"/>
              </a:ext>
            </a:extLst>
          </p:cNvPr>
          <p:cNvSpPr/>
          <p:nvPr/>
        </p:nvSpPr>
        <p:spPr>
          <a:xfrm>
            <a:off x="2815815" y="1226967"/>
            <a:ext cx="660810" cy="679138"/>
          </a:xfrm>
          <a:custGeom>
            <a:avLst/>
            <a:gdLst/>
            <a:ahLst/>
            <a:cxnLst/>
            <a:rect l="l" t="t" r="r" b="b"/>
            <a:pathLst>
              <a:path w="683306" h="794542">
                <a:moveTo>
                  <a:pt x="0" y="0"/>
                </a:moveTo>
                <a:lnTo>
                  <a:pt x="683306" y="0"/>
                </a:lnTo>
                <a:lnTo>
                  <a:pt x="683306" y="794542"/>
                </a:lnTo>
                <a:lnTo>
                  <a:pt x="0" y="79454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6" name="Freeform 17">
            <a:extLst>
              <a:ext uri="{FF2B5EF4-FFF2-40B4-BE49-F238E27FC236}">
                <a16:creationId xmlns:a16="http://schemas.microsoft.com/office/drawing/2014/main" id="{73965FE2-7C7B-F965-8B48-1FDB38361712}"/>
              </a:ext>
            </a:extLst>
          </p:cNvPr>
          <p:cNvSpPr/>
          <p:nvPr/>
        </p:nvSpPr>
        <p:spPr>
          <a:xfrm>
            <a:off x="8445090" y="1226967"/>
            <a:ext cx="660810" cy="679138"/>
          </a:xfrm>
          <a:custGeom>
            <a:avLst/>
            <a:gdLst/>
            <a:ahLst/>
            <a:cxnLst/>
            <a:rect l="l" t="t" r="r" b="b"/>
            <a:pathLst>
              <a:path w="683306" h="794542">
                <a:moveTo>
                  <a:pt x="0" y="0"/>
                </a:moveTo>
                <a:lnTo>
                  <a:pt x="683306" y="0"/>
                </a:lnTo>
                <a:lnTo>
                  <a:pt x="683306" y="794542"/>
                </a:lnTo>
                <a:lnTo>
                  <a:pt x="0" y="79454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Tree>
    <p:extLst>
      <p:ext uri="{BB962C8B-B14F-4D97-AF65-F5344CB8AC3E}">
        <p14:creationId xmlns:p14="http://schemas.microsoft.com/office/powerpoint/2010/main" val="2113166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2AE-7449-BF0A-1DA9-BF87A8769319}"/>
              </a:ext>
            </a:extLst>
          </p:cNvPr>
          <p:cNvSpPr>
            <a:spLocks noGrp="1"/>
          </p:cNvSpPr>
          <p:nvPr>
            <p:ph type="title"/>
          </p:nvPr>
        </p:nvSpPr>
        <p:spPr/>
        <p:txBody>
          <a:bodyPr/>
          <a:lstStyle/>
          <a:p>
            <a:r>
              <a:rPr lang="en-US" b="1" dirty="0"/>
              <a:t>WHO TO OPEN THE CARRIER DISPATCH WINDOW</a:t>
            </a:r>
          </a:p>
        </p:txBody>
      </p:sp>
      <p:sp>
        <p:nvSpPr>
          <p:cNvPr id="7" name="TextBox 14">
            <a:extLst>
              <a:ext uri="{FF2B5EF4-FFF2-40B4-BE49-F238E27FC236}">
                <a16:creationId xmlns:a16="http://schemas.microsoft.com/office/drawing/2014/main" id="{2EF3B3CA-E9D8-5A02-71C1-1EA57232C765}"/>
              </a:ext>
            </a:extLst>
          </p:cNvPr>
          <p:cNvSpPr txBox="1"/>
          <p:nvPr/>
        </p:nvSpPr>
        <p:spPr>
          <a:xfrm>
            <a:off x="838200" y="3682458"/>
            <a:ext cx="3665499" cy="814903"/>
          </a:xfrm>
          <a:prstGeom prst="rect">
            <a:avLst/>
          </a:prstGeom>
        </p:spPr>
        <p:txBody>
          <a:bodyPr wrap="square" lIns="0" tIns="0" rIns="0" bIns="0" rtlCol="0" anchor="t">
            <a:spAutoFit/>
          </a:bodyPr>
          <a:lstStyle/>
          <a:p>
            <a:pPr algn="ctr">
              <a:lnSpc>
                <a:spcPts val="3356"/>
              </a:lnSpc>
            </a:pPr>
            <a:r>
              <a:rPr lang="en-US" dirty="0">
                <a:solidFill>
                  <a:srgbClr val="000000"/>
                </a:solidFill>
                <a:ea typeface="Lato 1"/>
                <a:cs typeface="Lato 1"/>
                <a:sym typeface="Lato 1"/>
              </a:rPr>
              <a:t>By double-clicking on the</a:t>
            </a:r>
            <a:r>
              <a:rPr lang="en-US" b="1" dirty="0">
                <a:solidFill>
                  <a:srgbClr val="000000"/>
                </a:solidFill>
                <a:ea typeface="Lato 1 Bold"/>
                <a:cs typeface="Lato 1 Bold"/>
                <a:sym typeface="Lato 1 Bold"/>
              </a:rPr>
              <a:t> ‘Brokerage Status’ </a:t>
            </a:r>
            <a:r>
              <a:rPr lang="en-US" dirty="0">
                <a:solidFill>
                  <a:srgbClr val="000000"/>
                </a:solidFill>
                <a:ea typeface="Lato 1"/>
                <a:cs typeface="Lato 1"/>
                <a:sym typeface="Lato 1"/>
              </a:rPr>
              <a:t>of a load.</a:t>
            </a:r>
            <a:endParaRPr lang="en-US" sz="2397" dirty="0">
              <a:solidFill>
                <a:srgbClr val="000000"/>
              </a:solidFill>
              <a:latin typeface="Lato 1"/>
              <a:ea typeface="Lato 1"/>
              <a:cs typeface="Lato 1"/>
              <a:sym typeface="Lato 1"/>
            </a:endParaRPr>
          </a:p>
        </p:txBody>
      </p:sp>
      <p:sp>
        <p:nvSpPr>
          <p:cNvPr id="8" name="TextBox 19">
            <a:extLst>
              <a:ext uri="{FF2B5EF4-FFF2-40B4-BE49-F238E27FC236}">
                <a16:creationId xmlns:a16="http://schemas.microsoft.com/office/drawing/2014/main" id="{1B64AB2A-B859-7CD9-CA8E-A39C33E49500}"/>
              </a:ext>
            </a:extLst>
          </p:cNvPr>
          <p:cNvSpPr txBox="1"/>
          <p:nvPr/>
        </p:nvSpPr>
        <p:spPr>
          <a:xfrm>
            <a:off x="1434710" y="1334951"/>
            <a:ext cx="9164435" cy="378886"/>
          </a:xfrm>
          <a:prstGeom prst="rect">
            <a:avLst/>
          </a:prstGeom>
        </p:spPr>
        <p:txBody>
          <a:bodyPr wrap="square" lIns="0" tIns="0" rIns="0" bIns="0" rtlCol="0" anchor="t">
            <a:spAutoFit/>
          </a:bodyPr>
          <a:lstStyle/>
          <a:p>
            <a:pPr algn="ctr">
              <a:lnSpc>
                <a:spcPts val="3356"/>
              </a:lnSpc>
            </a:pPr>
            <a:r>
              <a:rPr lang="en-US" dirty="0">
                <a:solidFill>
                  <a:srgbClr val="000000"/>
                </a:solidFill>
                <a:ea typeface="Lato 1"/>
                <a:cs typeface="Lato 1"/>
                <a:sym typeface="Lato 1"/>
              </a:rPr>
              <a:t>By opening the load in order entry and selecting the</a:t>
            </a:r>
            <a:r>
              <a:rPr lang="en-US" b="1" dirty="0">
                <a:solidFill>
                  <a:srgbClr val="000000"/>
                </a:solidFill>
                <a:ea typeface="Lato 1 Bold"/>
                <a:cs typeface="Lato 1 Bold"/>
                <a:sym typeface="Lato 1 Bold"/>
              </a:rPr>
              <a:t> ‘Carrier Dispatch’ </a:t>
            </a:r>
            <a:r>
              <a:rPr lang="en-US" dirty="0">
                <a:solidFill>
                  <a:srgbClr val="000000"/>
                </a:solidFill>
                <a:ea typeface="Lato 1"/>
                <a:cs typeface="Lato 1"/>
                <a:sym typeface="Lato 1"/>
              </a:rPr>
              <a:t>button.</a:t>
            </a:r>
            <a:endParaRPr lang="en-US" sz="2397" dirty="0">
              <a:solidFill>
                <a:srgbClr val="000000"/>
              </a:solidFill>
              <a:latin typeface="Lato 1"/>
              <a:ea typeface="Lato 1"/>
              <a:cs typeface="Lato 1"/>
              <a:sym typeface="Lato 1"/>
            </a:endParaRPr>
          </a:p>
        </p:txBody>
      </p:sp>
      <p:sp>
        <p:nvSpPr>
          <p:cNvPr id="9" name="TextBox 27">
            <a:extLst>
              <a:ext uri="{FF2B5EF4-FFF2-40B4-BE49-F238E27FC236}">
                <a16:creationId xmlns:a16="http://schemas.microsoft.com/office/drawing/2014/main" id="{5D276CBD-9738-839A-6407-E5560D05F539}"/>
              </a:ext>
            </a:extLst>
          </p:cNvPr>
          <p:cNvSpPr txBox="1"/>
          <p:nvPr/>
        </p:nvSpPr>
        <p:spPr>
          <a:xfrm>
            <a:off x="5736996" y="4080869"/>
            <a:ext cx="5978754" cy="832985"/>
          </a:xfrm>
          <a:prstGeom prst="rect">
            <a:avLst/>
          </a:prstGeom>
        </p:spPr>
        <p:txBody>
          <a:bodyPr wrap="square" lIns="0" tIns="0" rIns="0" bIns="0" rtlCol="0" anchor="t">
            <a:spAutoFit/>
          </a:bodyPr>
          <a:lstStyle/>
          <a:p>
            <a:pPr algn="ctr">
              <a:lnSpc>
                <a:spcPts val="3356"/>
              </a:lnSpc>
            </a:pPr>
            <a:r>
              <a:rPr lang="en-US" dirty="0">
                <a:solidFill>
                  <a:srgbClr val="000000"/>
                </a:solidFill>
                <a:ea typeface="Lato 1"/>
                <a:cs typeface="Lato 1"/>
                <a:sym typeface="Lato 1"/>
              </a:rPr>
              <a:t>By clicking on the</a:t>
            </a:r>
            <a:r>
              <a:rPr lang="en-US" b="1" dirty="0">
                <a:solidFill>
                  <a:srgbClr val="000000"/>
                </a:solidFill>
                <a:ea typeface="Lato 1 Bold"/>
                <a:cs typeface="Lato 1 Bold"/>
                <a:sym typeface="Lato 1 Bold"/>
              </a:rPr>
              <a:t> ‘Dispatch’ </a:t>
            </a:r>
            <a:r>
              <a:rPr lang="en-US" dirty="0">
                <a:solidFill>
                  <a:srgbClr val="000000"/>
                </a:solidFill>
                <a:ea typeface="Lato 1"/>
                <a:cs typeface="Lato 1"/>
                <a:sym typeface="Lato 1"/>
              </a:rPr>
              <a:t>button in Brokerage Planning</a:t>
            </a:r>
          </a:p>
          <a:p>
            <a:pPr algn="just">
              <a:lnSpc>
                <a:spcPts val="3356"/>
              </a:lnSpc>
            </a:pPr>
            <a:endParaRPr lang="en-US" sz="2397" dirty="0">
              <a:solidFill>
                <a:srgbClr val="000000"/>
              </a:solidFill>
              <a:latin typeface="Lato 1"/>
              <a:ea typeface="Lato 1"/>
              <a:cs typeface="Lato 1"/>
              <a:sym typeface="Lato 1"/>
            </a:endParaRPr>
          </a:p>
        </p:txBody>
      </p:sp>
      <p:pic>
        <p:nvPicPr>
          <p:cNvPr id="11" name="Picture 10">
            <a:extLst>
              <a:ext uri="{FF2B5EF4-FFF2-40B4-BE49-F238E27FC236}">
                <a16:creationId xmlns:a16="http://schemas.microsoft.com/office/drawing/2014/main" id="{A455E692-E9FC-59C0-8A5C-4D1119D3D1E2}"/>
              </a:ext>
            </a:extLst>
          </p:cNvPr>
          <p:cNvPicPr>
            <a:picLocks noGrp="1" noRot="1" noChangeAspect="1" noMove="1" noResize="1" noEditPoints="1" noAdjustHandles="1" noChangeArrowheads="1" noChangeShapeType="1" noCrop="1"/>
          </p:cNvPicPr>
          <p:nvPr/>
        </p:nvPicPr>
        <p:blipFill>
          <a:blip r:embed="rId2"/>
          <a:stretch>
            <a:fillRect/>
          </a:stretch>
        </p:blipFill>
        <p:spPr>
          <a:xfrm>
            <a:off x="2181225" y="1755809"/>
            <a:ext cx="7964475" cy="1737820"/>
          </a:xfrm>
          <a:prstGeom prst="rect">
            <a:avLst/>
          </a:prstGeom>
        </p:spPr>
      </p:pic>
      <p:pic>
        <p:nvPicPr>
          <p:cNvPr id="14" name="Picture 13">
            <a:extLst>
              <a:ext uri="{FF2B5EF4-FFF2-40B4-BE49-F238E27FC236}">
                <a16:creationId xmlns:a16="http://schemas.microsoft.com/office/drawing/2014/main" id="{BEB63509-5629-A912-0D7D-14D79B26F6B7}"/>
              </a:ext>
            </a:extLst>
          </p:cNvPr>
          <p:cNvPicPr>
            <a:picLocks noChangeAspect="1"/>
          </p:cNvPicPr>
          <p:nvPr/>
        </p:nvPicPr>
        <p:blipFill>
          <a:blip r:embed="rId3"/>
          <a:stretch>
            <a:fillRect/>
          </a:stretch>
        </p:blipFill>
        <p:spPr>
          <a:xfrm>
            <a:off x="736435" y="4520511"/>
            <a:ext cx="4005629" cy="2108226"/>
          </a:xfrm>
          <a:prstGeom prst="rect">
            <a:avLst/>
          </a:prstGeom>
        </p:spPr>
      </p:pic>
      <p:pic>
        <p:nvPicPr>
          <p:cNvPr id="16" name="Picture 15">
            <a:extLst>
              <a:ext uri="{FF2B5EF4-FFF2-40B4-BE49-F238E27FC236}">
                <a16:creationId xmlns:a16="http://schemas.microsoft.com/office/drawing/2014/main" id="{CD612FFF-001E-1216-2734-D7BB2A98E037}"/>
              </a:ext>
            </a:extLst>
          </p:cNvPr>
          <p:cNvPicPr>
            <a:picLocks noChangeAspect="1"/>
          </p:cNvPicPr>
          <p:nvPr/>
        </p:nvPicPr>
        <p:blipFill>
          <a:blip r:embed="rId3"/>
          <a:stretch>
            <a:fillRect/>
          </a:stretch>
        </p:blipFill>
        <p:spPr>
          <a:xfrm>
            <a:off x="6593516" y="4520511"/>
            <a:ext cx="4005629" cy="2108226"/>
          </a:xfrm>
          <a:prstGeom prst="rect">
            <a:avLst/>
          </a:prstGeom>
        </p:spPr>
      </p:pic>
      <p:sp>
        <p:nvSpPr>
          <p:cNvPr id="17" name="Freeform 10">
            <a:extLst>
              <a:ext uri="{FF2B5EF4-FFF2-40B4-BE49-F238E27FC236}">
                <a16:creationId xmlns:a16="http://schemas.microsoft.com/office/drawing/2014/main" id="{0AF238D9-6CE6-A42B-D727-738A419C4714}"/>
              </a:ext>
            </a:extLst>
          </p:cNvPr>
          <p:cNvSpPr/>
          <p:nvPr/>
        </p:nvSpPr>
        <p:spPr>
          <a:xfrm rot="5598129">
            <a:off x="3004556" y="2064465"/>
            <a:ext cx="370290" cy="367427"/>
          </a:xfrm>
          <a:custGeom>
            <a:avLst/>
            <a:gdLst/>
            <a:ahLst/>
            <a:cxnLst/>
            <a:rect l="l" t="t" r="r" b="b"/>
            <a:pathLst>
              <a:path w="1446150" h="1057004">
                <a:moveTo>
                  <a:pt x="0" y="0"/>
                </a:moveTo>
                <a:lnTo>
                  <a:pt x="1446150" y="0"/>
                </a:lnTo>
                <a:lnTo>
                  <a:pt x="1446150" y="1057004"/>
                </a:lnTo>
                <a:lnTo>
                  <a:pt x="0" y="10570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8" name="Freeform 16">
            <a:extLst>
              <a:ext uri="{FF2B5EF4-FFF2-40B4-BE49-F238E27FC236}">
                <a16:creationId xmlns:a16="http://schemas.microsoft.com/office/drawing/2014/main" id="{F4841103-1D50-4D44-8932-33416CC4D3DE}"/>
              </a:ext>
            </a:extLst>
          </p:cNvPr>
          <p:cNvSpPr/>
          <p:nvPr/>
        </p:nvSpPr>
        <p:spPr>
          <a:xfrm>
            <a:off x="2537369" y="6465982"/>
            <a:ext cx="743452" cy="257175"/>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19" name="Freeform 10">
            <a:extLst>
              <a:ext uri="{FF2B5EF4-FFF2-40B4-BE49-F238E27FC236}">
                <a16:creationId xmlns:a16="http://schemas.microsoft.com/office/drawing/2014/main" id="{7FFAEEF0-9D60-0083-2CD7-91E66300DEB4}"/>
              </a:ext>
            </a:extLst>
          </p:cNvPr>
          <p:cNvSpPr/>
          <p:nvPr/>
        </p:nvSpPr>
        <p:spPr>
          <a:xfrm rot="5598129">
            <a:off x="7315356" y="4372894"/>
            <a:ext cx="304608" cy="361165"/>
          </a:xfrm>
          <a:custGeom>
            <a:avLst/>
            <a:gdLst/>
            <a:ahLst/>
            <a:cxnLst/>
            <a:rect l="l" t="t" r="r" b="b"/>
            <a:pathLst>
              <a:path w="1446150" h="1057004">
                <a:moveTo>
                  <a:pt x="0" y="0"/>
                </a:moveTo>
                <a:lnTo>
                  <a:pt x="1446150" y="0"/>
                </a:lnTo>
                <a:lnTo>
                  <a:pt x="1446150" y="1057004"/>
                </a:lnTo>
                <a:lnTo>
                  <a:pt x="0" y="10570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dirty="0"/>
          </a:p>
        </p:txBody>
      </p:sp>
    </p:spTree>
    <p:extLst>
      <p:ext uri="{BB962C8B-B14F-4D97-AF65-F5344CB8AC3E}">
        <p14:creationId xmlns:p14="http://schemas.microsoft.com/office/powerpoint/2010/main" val="2264493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3D62CB-C840-5768-EC70-31424B401935}"/>
              </a:ext>
            </a:extLst>
          </p:cNvPr>
          <p:cNvPicPr>
            <a:picLocks noChangeAspect="1"/>
          </p:cNvPicPr>
          <p:nvPr/>
        </p:nvPicPr>
        <p:blipFill>
          <a:blip r:embed="rId2"/>
          <a:stretch>
            <a:fillRect/>
          </a:stretch>
        </p:blipFill>
        <p:spPr>
          <a:xfrm>
            <a:off x="790575" y="348420"/>
            <a:ext cx="10177458" cy="6014279"/>
          </a:xfrm>
          <a:prstGeom prst="rect">
            <a:avLst/>
          </a:prstGeom>
        </p:spPr>
      </p:pic>
    </p:spTree>
    <p:extLst>
      <p:ext uri="{BB962C8B-B14F-4D97-AF65-F5344CB8AC3E}">
        <p14:creationId xmlns:p14="http://schemas.microsoft.com/office/powerpoint/2010/main" val="498993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B4A139-4627-B39B-6A9A-C0374B35EBF1}"/>
              </a:ext>
            </a:extLst>
          </p:cNvPr>
          <p:cNvPicPr>
            <a:picLocks noChangeAspect="1"/>
          </p:cNvPicPr>
          <p:nvPr/>
        </p:nvPicPr>
        <p:blipFill>
          <a:blip r:embed="rId2"/>
          <a:stretch>
            <a:fillRect/>
          </a:stretch>
        </p:blipFill>
        <p:spPr>
          <a:xfrm>
            <a:off x="2647950" y="398203"/>
            <a:ext cx="8965396" cy="5298022"/>
          </a:xfrm>
          <a:prstGeom prst="rect">
            <a:avLst/>
          </a:prstGeom>
        </p:spPr>
      </p:pic>
      <p:sp>
        <p:nvSpPr>
          <p:cNvPr id="6" name="Freeform 16">
            <a:extLst>
              <a:ext uri="{FF2B5EF4-FFF2-40B4-BE49-F238E27FC236}">
                <a16:creationId xmlns:a16="http://schemas.microsoft.com/office/drawing/2014/main" id="{83EAFFD4-F5F7-83DB-CC1D-F354C030A384}"/>
              </a:ext>
            </a:extLst>
          </p:cNvPr>
          <p:cNvSpPr/>
          <p:nvPr/>
        </p:nvSpPr>
        <p:spPr>
          <a:xfrm>
            <a:off x="3551822" y="1419225"/>
            <a:ext cx="458203" cy="285749"/>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pic>
        <p:nvPicPr>
          <p:cNvPr id="9" name="Picture 8">
            <a:extLst>
              <a:ext uri="{FF2B5EF4-FFF2-40B4-BE49-F238E27FC236}">
                <a16:creationId xmlns:a16="http://schemas.microsoft.com/office/drawing/2014/main" id="{20445442-D816-6385-E91F-E21096B3F1CE}"/>
              </a:ext>
            </a:extLst>
          </p:cNvPr>
          <p:cNvPicPr>
            <a:picLocks noChangeAspect="1"/>
          </p:cNvPicPr>
          <p:nvPr/>
        </p:nvPicPr>
        <p:blipFill>
          <a:blip r:embed="rId3"/>
          <a:stretch>
            <a:fillRect/>
          </a:stretch>
        </p:blipFill>
        <p:spPr>
          <a:xfrm>
            <a:off x="3618998" y="1990606"/>
            <a:ext cx="7491109" cy="2743438"/>
          </a:xfrm>
          <a:prstGeom prst="rect">
            <a:avLst/>
          </a:prstGeom>
        </p:spPr>
      </p:pic>
      <p:sp>
        <p:nvSpPr>
          <p:cNvPr id="10" name="Freeform 16">
            <a:extLst>
              <a:ext uri="{FF2B5EF4-FFF2-40B4-BE49-F238E27FC236}">
                <a16:creationId xmlns:a16="http://schemas.microsoft.com/office/drawing/2014/main" id="{4F2A0C6A-2073-4207-8BED-427B5602BEA2}"/>
              </a:ext>
            </a:extLst>
          </p:cNvPr>
          <p:cNvSpPr/>
          <p:nvPr/>
        </p:nvSpPr>
        <p:spPr>
          <a:xfrm>
            <a:off x="3618998" y="2628899"/>
            <a:ext cx="743452" cy="257175"/>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11" name="Freeform 16">
            <a:extLst>
              <a:ext uri="{FF2B5EF4-FFF2-40B4-BE49-F238E27FC236}">
                <a16:creationId xmlns:a16="http://schemas.microsoft.com/office/drawing/2014/main" id="{A9E61D92-F313-3E6F-B1EF-F93D984D5761}"/>
              </a:ext>
            </a:extLst>
          </p:cNvPr>
          <p:cNvSpPr/>
          <p:nvPr/>
        </p:nvSpPr>
        <p:spPr>
          <a:xfrm>
            <a:off x="4251869" y="2628899"/>
            <a:ext cx="743452" cy="257175"/>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12" name="Freeform 16">
            <a:extLst>
              <a:ext uri="{FF2B5EF4-FFF2-40B4-BE49-F238E27FC236}">
                <a16:creationId xmlns:a16="http://schemas.microsoft.com/office/drawing/2014/main" id="{852884A4-5082-F2E7-714E-6E14B6CEF00D}"/>
              </a:ext>
            </a:extLst>
          </p:cNvPr>
          <p:cNvSpPr/>
          <p:nvPr/>
        </p:nvSpPr>
        <p:spPr>
          <a:xfrm>
            <a:off x="5628192" y="2628899"/>
            <a:ext cx="743452" cy="257175"/>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13" name="Freeform 16">
            <a:extLst>
              <a:ext uri="{FF2B5EF4-FFF2-40B4-BE49-F238E27FC236}">
                <a16:creationId xmlns:a16="http://schemas.microsoft.com/office/drawing/2014/main" id="{A779D798-EB5C-1B3A-ECA1-8F93A2B38734}"/>
              </a:ext>
            </a:extLst>
          </p:cNvPr>
          <p:cNvSpPr/>
          <p:nvPr/>
        </p:nvSpPr>
        <p:spPr>
          <a:xfrm>
            <a:off x="8282672" y="2590799"/>
            <a:ext cx="458203" cy="285749"/>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chemeClr val="tx1"/>
            </a:solidFill>
            <a:prstDash val="solid"/>
            <a:miter/>
          </a:ln>
        </p:spPr>
        <p:txBody>
          <a:bodyPr/>
          <a:lstStyle/>
          <a:p>
            <a:endParaRPr lang="en-US"/>
          </a:p>
        </p:txBody>
      </p:sp>
      <p:sp>
        <p:nvSpPr>
          <p:cNvPr id="14" name="Freeform 16">
            <a:extLst>
              <a:ext uri="{FF2B5EF4-FFF2-40B4-BE49-F238E27FC236}">
                <a16:creationId xmlns:a16="http://schemas.microsoft.com/office/drawing/2014/main" id="{4A20704E-8A25-A296-5D56-B58EA582349D}"/>
              </a:ext>
            </a:extLst>
          </p:cNvPr>
          <p:cNvSpPr/>
          <p:nvPr/>
        </p:nvSpPr>
        <p:spPr>
          <a:xfrm>
            <a:off x="10451795" y="2273734"/>
            <a:ext cx="658312" cy="459939"/>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dirty="0"/>
          </a:p>
        </p:txBody>
      </p:sp>
      <p:sp>
        <p:nvSpPr>
          <p:cNvPr id="15" name="Freeform 10">
            <a:extLst>
              <a:ext uri="{FF2B5EF4-FFF2-40B4-BE49-F238E27FC236}">
                <a16:creationId xmlns:a16="http://schemas.microsoft.com/office/drawing/2014/main" id="{BDD6C97A-9975-86F9-AFE7-0576F60A72C1}"/>
              </a:ext>
            </a:extLst>
          </p:cNvPr>
          <p:cNvSpPr/>
          <p:nvPr/>
        </p:nvSpPr>
        <p:spPr>
          <a:xfrm rot="5400000">
            <a:off x="3883010" y="1664077"/>
            <a:ext cx="370290" cy="367427"/>
          </a:xfrm>
          <a:custGeom>
            <a:avLst/>
            <a:gdLst/>
            <a:ahLst/>
            <a:cxnLst/>
            <a:rect l="l" t="t" r="r" b="b"/>
            <a:pathLst>
              <a:path w="1446150" h="1057004">
                <a:moveTo>
                  <a:pt x="0" y="0"/>
                </a:moveTo>
                <a:lnTo>
                  <a:pt x="1446150" y="0"/>
                </a:lnTo>
                <a:lnTo>
                  <a:pt x="1446150" y="1057004"/>
                </a:lnTo>
                <a:lnTo>
                  <a:pt x="0" y="10570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6" name="TextBox 15">
            <a:extLst>
              <a:ext uri="{FF2B5EF4-FFF2-40B4-BE49-F238E27FC236}">
                <a16:creationId xmlns:a16="http://schemas.microsoft.com/office/drawing/2014/main" id="{B046383C-9FCA-5FAD-947F-63707DC00716}"/>
              </a:ext>
            </a:extLst>
          </p:cNvPr>
          <p:cNvSpPr txBox="1"/>
          <p:nvPr/>
        </p:nvSpPr>
        <p:spPr>
          <a:xfrm>
            <a:off x="166012" y="1377433"/>
            <a:ext cx="2481938" cy="2585323"/>
          </a:xfrm>
          <a:prstGeom prst="rect">
            <a:avLst/>
          </a:prstGeom>
          <a:noFill/>
        </p:spPr>
        <p:txBody>
          <a:bodyPr wrap="square" rtlCol="0">
            <a:spAutoFit/>
          </a:bodyPr>
          <a:lstStyle/>
          <a:p>
            <a:r>
              <a:rPr lang="en-US" dirty="0"/>
              <a:t>1.Click the magnifying glass to select the carrier. </a:t>
            </a:r>
          </a:p>
          <a:p>
            <a:r>
              <a:rPr lang="en-US" dirty="0">
                <a:latin typeface="Lato Light" panose="020F0502020204030203" pitchFamily="34" charset="0"/>
                <a:ea typeface="Lato Light" panose="020F0502020204030203" pitchFamily="34" charset="0"/>
                <a:cs typeface="Lato Light" panose="020F0502020204030203" pitchFamily="34" charset="0"/>
              </a:rPr>
              <a:t>You can search for the carrier by name, MC, or DOT the number 1 indicates the filter you are using for the search. </a:t>
            </a:r>
          </a:p>
        </p:txBody>
      </p:sp>
    </p:spTree>
    <p:extLst>
      <p:ext uri="{BB962C8B-B14F-4D97-AF65-F5344CB8AC3E}">
        <p14:creationId xmlns:p14="http://schemas.microsoft.com/office/powerpoint/2010/main" val="3424611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393DD-9276-2AB7-ADB4-C95CA3CEDD6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6AAD7EF-2E00-647A-78CA-9383BB3AA525}"/>
              </a:ext>
            </a:extLst>
          </p:cNvPr>
          <p:cNvPicPr>
            <a:picLocks noChangeAspect="1"/>
          </p:cNvPicPr>
          <p:nvPr/>
        </p:nvPicPr>
        <p:blipFill>
          <a:blip r:embed="rId2"/>
          <a:stretch>
            <a:fillRect/>
          </a:stretch>
        </p:blipFill>
        <p:spPr>
          <a:xfrm>
            <a:off x="2063373" y="600075"/>
            <a:ext cx="9784288" cy="4718910"/>
          </a:xfrm>
          <a:prstGeom prst="rect">
            <a:avLst/>
          </a:prstGeom>
        </p:spPr>
      </p:pic>
      <p:sp>
        <p:nvSpPr>
          <p:cNvPr id="4" name="Freeform 16">
            <a:extLst>
              <a:ext uri="{FF2B5EF4-FFF2-40B4-BE49-F238E27FC236}">
                <a16:creationId xmlns:a16="http://schemas.microsoft.com/office/drawing/2014/main" id="{26C40C20-4089-DC25-0A49-9253F3F16CFA}"/>
              </a:ext>
            </a:extLst>
          </p:cNvPr>
          <p:cNvSpPr/>
          <p:nvPr/>
        </p:nvSpPr>
        <p:spPr>
          <a:xfrm>
            <a:off x="3770897" y="2324100"/>
            <a:ext cx="458203" cy="285749"/>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5" name="Freeform 16">
            <a:extLst>
              <a:ext uri="{FF2B5EF4-FFF2-40B4-BE49-F238E27FC236}">
                <a16:creationId xmlns:a16="http://schemas.microsoft.com/office/drawing/2014/main" id="{DB66677B-54DA-8029-ABF0-C4B9747A4F1A}"/>
              </a:ext>
            </a:extLst>
          </p:cNvPr>
          <p:cNvSpPr/>
          <p:nvPr/>
        </p:nvSpPr>
        <p:spPr>
          <a:xfrm>
            <a:off x="10203322" y="3050916"/>
            <a:ext cx="658312" cy="459939"/>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dirty="0"/>
          </a:p>
        </p:txBody>
      </p:sp>
      <p:sp>
        <p:nvSpPr>
          <p:cNvPr id="6" name="Freeform 10">
            <a:extLst>
              <a:ext uri="{FF2B5EF4-FFF2-40B4-BE49-F238E27FC236}">
                <a16:creationId xmlns:a16="http://schemas.microsoft.com/office/drawing/2014/main" id="{290844DA-CE76-03D6-237D-503215D14CE8}"/>
              </a:ext>
            </a:extLst>
          </p:cNvPr>
          <p:cNvSpPr/>
          <p:nvPr/>
        </p:nvSpPr>
        <p:spPr>
          <a:xfrm rot="5648061">
            <a:off x="3957388" y="2605078"/>
            <a:ext cx="269077" cy="240981"/>
          </a:xfrm>
          <a:custGeom>
            <a:avLst/>
            <a:gdLst/>
            <a:ahLst/>
            <a:cxnLst/>
            <a:rect l="l" t="t" r="r" b="b"/>
            <a:pathLst>
              <a:path w="1446150" h="1057004">
                <a:moveTo>
                  <a:pt x="0" y="0"/>
                </a:moveTo>
                <a:lnTo>
                  <a:pt x="1446150" y="0"/>
                </a:lnTo>
                <a:lnTo>
                  <a:pt x="1446150" y="1057004"/>
                </a:lnTo>
                <a:lnTo>
                  <a:pt x="0" y="10570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7" name="TextBox 6">
            <a:extLst>
              <a:ext uri="{FF2B5EF4-FFF2-40B4-BE49-F238E27FC236}">
                <a16:creationId xmlns:a16="http://schemas.microsoft.com/office/drawing/2014/main" id="{CBD075E5-D592-880E-C2AF-539380CE4F15}"/>
              </a:ext>
            </a:extLst>
          </p:cNvPr>
          <p:cNvSpPr txBox="1"/>
          <p:nvPr/>
        </p:nvSpPr>
        <p:spPr>
          <a:xfrm>
            <a:off x="166011" y="1377433"/>
            <a:ext cx="1760759" cy="5078313"/>
          </a:xfrm>
          <a:prstGeom prst="rect">
            <a:avLst/>
          </a:prstGeom>
          <a:noFill/>
        </p:spPr>
        <p:txBody>
          <a:bodyPr wrap="square" rtlCol="0">
            <a:spAutoFit/>
          </a:bodyPr>
          <a:lstStyle/>
          <a:p>
            <a:r>
              <a:rPr lang="en-US" dirty="0"/>
              <a:t>2. Click the magnifying glass to select the dispatcher from the carrier in charge of the load. </a:t>
            </a:r>
          </a:p>
          <a:p>
            <a:r>
              <a:rPr lang="en-US" dirty="0">
                <a:latin typeface="Lato Light" panose="020F0502020204030203" pitchFamily="34" charset="0"/>
                <a:ea typeface="Lato Light" panose="020F0502020204030203" pitchFamily="34" charset="0"/>
                <a:cs typeface="Lato Light" panose="020F0502020204030203" pitchFamily="34" charset="0"/>
              </a:rPr>
              <a:t>If the information is already on file, choose from the list. If not, contact carriersetup@beemaclogistics.com so they can add the new </a:t>
            </a:r>
            <a:r>
              <a:rPr lang="en-US" dirty="0" err="1">
                <a:latin typeface="Lato Light" panose="020F0502020204030203" pitchFamily="34" charset="0"/>
                <a:ea typeface="Lato Light" panose="020F0502020204030203" pitchFamily="34" charset="0"/>
                <a:cs typeface="Lato Light" panose="020F0502020204030203" pitchFamily="34" charset="0"/>
              </a:rPr>
              <a:t>Dispacher</a:t>
            </a:r>
            <a:r>
              <a:rPr lang="en-US" dirty="0">
                <a:latin typeface="Lato Light" panose="020F0502020204030203" pitchFamily="34" charset="0"/>
                <a:ea typeface="Lato Light" panose="020F0502020204030203" pitchFamily="34" charset="0"/>
                <a:cs typeface="Lato Light" panose="020F0502020204030203" pitchFamily="34" charset="0"/>
              </a:rPr>
              <a:t>.</a:t>
            </a:r>
          </a:p>
        </p:txBody>
      </p:sp>
    </p:spTree>
    <p:extLst>
      <p:ext uri="{BB962C8B-B14F-4D97-AF65-F5344CB8AC3E}">
        <p14:creationId xmlns:p14="http://schemas.microsoft.com/office/powerpoint/2010/main" val="3445149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E9E379-DB31-7516-7079-19A149AFC5A4}"/>
              </a:ext>
            </a:extLst>
          </p:cNvPr>
          <p:cNvPicPr>
            <a:picLocks noChangeAspect="1"/>
          </p:cNvPicPr>
          <p:nvPr/>
        </p:nvPicPr>
        <p:blipFill>
          <a:blip r:embed="rId2"/>
          <a:stretch>
            <a:fillRect/>
          </a:stretch>
        </p:blipFill>
        <p:spPr>
          <a:xfrm>
            <a:off x="1999696" y="714374"/>
            <a:ext cx="9857516" cy="4545557"/>
          </a:xfrm>
          <a:prstGeom prst="rect">
            <a:avLst/>
          </a:prstGeom>
        </p:spPr>
      </p:pic>
      <p:sp>
        <p:nvSpPr>
          <p:cNvPr id="4" name="Freeform 16">
            <a:extLst>
              <a:ext uri="{FF2B5EF4-FFF2-40B4-BE49-F238E27FC236}">
                <a16:creationId xmlns:a16="http://schemas.microsoft.com/office/drawing/2014/main" id="{4ED9CEC1-586E-813D-6E20-45EF3A1BBB15}"/>
              </a:ext>
            </a:extLst>
          </p:cNvPr>
          <p:cNvSpPr/>
          <p:nvPr/>
        </p:nvSpPr>
        <p:spPr>
          <a:xfrm>
            <a:off x="11198900" y="2987152"/>
            <a:ext cx="658312" cy="459939"/>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dirty="0"/>
          </a:p>
        </p:txBody>
      </p:sp>
      <p:sp>
        <p:nvSpPr>
          <p:cNvPr id="5" name="TextBox 4">
            <a:extLst>
              <a:ext uri="{FF2B5EF4-FFF2-40B4-BE49-F238E27FC236}">
                <a16:creationId xmlns:a16="http://schemas.microsoft.com/office/drawing/2014/main" id="{CF955B1D-15B4-2D04-A0B1-E9108F085AB1}"/>
              </a:ext>
            </a:extLst>
          </p:cNvPr>
          <p:cNvSpPr txBox="1"/>
          <p:nvPr/>
        </p:nvSpPr>
        <p:spPr>
          <a:xfrm>
            <a:off x="166011" y="1377433"/>
            <a:ext cx="1760759" cy="3693319"/>
          </a:xfrm>
          <a:prstGeom prst="rect">
            <a:avLst/>
          </a:prstGeom>
          <a:noFill/>
        </p:spPr>
        <p:txBody>
          <a:bodyPr wrap="square" rtlCol="0">
            <a:spAutoFit/>
          </a:bodyPr>
          <a:lstStyle/>
          <a:p>
            <a:r>
              <a:rPr lang="en-US" dirty="0"/>
              <a:t>3. Click the magnifying glass to select a new driver name. </a:t>
            </a:r>
          </a:p>
          <a:p>
            <a:r>
              <a:rPr lang="en-US" dirty="0">
                <a:latin typeface="Lato Light" panose="020F0502020204030203" pitchFamily="34" charset="0"/>
                <a:ea typeface="Lato Light" panose="020F0502020204030203" pitchFamily="34" charset="0"/>
                <a:cs typeface="Lato Light" panose="020F0502020204030203" pitchFamily="34" charset="0"/>
              </a:rPr>
              <a:t>If the driver is listed, you can choose one; if not, go ahead and manually add the name and phone number. </a:t>
            </a:r>
          </a:p>
        </p:txBody>
      </p:sp>
      <p:sp>
        <p:nvSpPr>
          <p:cNvPr id="6" name="Freeform 16">
            <a:extLst>
              <a:ext uri="{FF2B5EF4-FFF2-40B4-BE49-F238E27FC236}">
                <a16:creationId xmlns:a16="http://schemas.microsoft.com/office/drawing/2014/main" id="{AF1BE34F-9FF3-719B-AB71-F96F8227FDEF}"/>
              </a:ext>
            </a:extLst>
          </p:cNvPr>
          <p:cNvSpPr/>
          <p:nvPr/>
        </p:nvSpPr>
        <p:spPr>
          <a:xfrm>
            <a:off x="5866898" y="1801585"/>
            <a:ext cx="458203" cy="285749"/>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Tree>
    <p:extLst>
      <p:ext uri="{BB962C8B-B14F-4D97-AF65-F5344CB8AC3E}">
        <p14:creationId xmlns:p14="http://schemas.microsoft.com/office/powerpoint/2010/main" val="2795648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8EC20-554E-1CB9-D04B-B60C3CB115E1}"/>
              </a:ext>
            </a:extLst>
          </p:cNvPr>
          <p:cNvPicPr>
            <a:picLocks noGrp="1" noRot="1" noChangeAspect="1" noMove="1" noResize="1" noEditPoints="1" noAdjustHandles="1" noChangeArrowheads="1" noChangeShapeType="1" noCrop="1"/>
          </p:cNvPicPr>
          <p:nvPr/>
        </p:nvPicPr>
        <p:blipFill>
          <a:blip r:embed="rId2"/>
          <a:stretch>
            <a:fillRect/>
          </a:stretch>
        </p:blipFill>
        <p:spPr>
          <a:xfrm>
            <a:off x="2000323" y="762000"/>
            <a:ext cx="9889656" cy="4762724"/>
          </a:xfrm>
          <a:prstGeom prst="rect">
            <a:avLst/>
          </a:prstGeom>
        </p:spPr>
      </p:pic>
      <p:sp>
        <p:nvSpPr>
          <p:cNvPr id="4" name="TextBox 3">
            <a:extLst>
              <a:ext uri="{FF2B5EF4-FFF2-40B4-BE49-F238E27FC236}">
                <a16:creationId xmlns:a16="http://schemas.microsoft.com/office/drawing/2014/main" id="{6D1420D4-FA9D-856D-E421-3F89742BB63A}"/>
              </a:ext>
            </a:extLst>
          </p:cNvPr>
          <p:cNvSpPr txBox="1"/>
          <p:nvPr/>
        </p:nvSpPr>
        <p:spPr>
          <a:xfrm>
            <a:off x="302021" y="2278082"/>
            <a:ext cx="1760759" cy="3139321"/>
          </a:xfrm>
          <a:prstGeom prst="rect">
            <a:avLst/>
          </a:prstGeom>
          <a:noFill/>
        </p:spPr>
        <p:txBody>
          <a:bodyPr wrap="square" rtlCol="0">
            <a:spAutoFit/>
          </a:bodyPr>
          <a:lstStyle/>
          <a:p>
            <a:r>
              <a:rPr lang="en-US" dirty="0"/>
              <a:t>3. The pay method will be </a:t>
            </a:r>
            <a:r>
              <a:rPr lang="en-US" b="1" dirty="0"/>
              <a:t>FLAT</a:t>
            </a:r>
            <a:r>
              <a:rPr lang="en-US" dirty="0"/>
              <a:t>. </a:t>
            </a:r>
          </a:p>
          <a:p>
            <a:endParaRPr lang="en-US" dirty="0"/>
          </a:p>
          <a:p>
            <a:r>
              <a:rPr lang="en-US" dirty="0"/>
              <a:t>4. Enter the rate agreed upon with the driver/dispatcher to pick up and deliver the load.</a:t>
            </a: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5" name="Freeform 16">
            <a:extLst>
              <a:ext uri="{FF2B5EF4-FFF2-40B4-BE49-F238E27FC236}">
                <a16:creationId xmlns:a16="http://schemas.microsoft.com/office/drawing/2014/main" id="{7FEB1AC0-401B-4071-1AC0-51B33537C836}"/>
              </a:ext>
            </a:extLst>
          </p:cNvPr>
          <p:cNvSpPr/>
          <p:nvPr/>
        </p:nvSpPr>
        <p:spPr>
          <a:xfrm>
            <a:off x="3178630" y="3352800"/>
            <a:ext cx="403272" cy="219074"/>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6" name="Freeform 10">
            <a:extLst>
              <a:ext uri="{FF2B5EF4-FFF2-40B4-BE49-F238E27FC236}">
                <a16:creationId xmlns:a16="http://schemas.microsoft.com/office/drawing/2014/main" id="{FC61045C-242F-5B14-232C-D8F79424C241}"/>
              </a:ext>
            </a:extLst>
          </p:cNvPr>
          <p:cNvSpPr/>
          <p:nvPr/>
        </p:nvSpPr>
        <p:spPr>
          <a:xfrm rot="2490791">
            <a:off x="1535933" y="2851975"/>
            <a:ext cx="1053695" cy="739451"/>
          </a:xfrm>
          <a:custGeom>
            <a:avLst/>
            <a:gdLst/>
            <a:ahLst/>
            <a:cxnLst/>
            <a:rect l="l" t="t" r="r" b="b"/>
            <a:pathLst>
              <a:path w="1446150" h="1057004">
                <a:moveTo>
                  <a:pt x="0" y="0"/>
                </a:moveTo>
                <a:lnTo>
                  <a:pt x="1446150" y="0"/>
                </a:lnTo>
                <a:lnTo>
                  <a:pt x="1446150" y="1057004"/>
                </a:lnTo>
                <a:lnTo>
                  <a:pt x="0" y="10570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7" name="Freeform 10">
            <a:extLst>
              <a:ext uri="{FF2B5EF4-FFF2-40B4-BE49-F238E27FC236}">
                <a16:creationId xmlns:a16="http://schemas.microsoft.com/office/drawing/2014/main" id="{5AAA579D-711C-D8A8-674B-15C42CB565D1}"/>
              </a:ext>
            </a:extLst>
          </p:cNvPr>
          <p:cNvSpPr/>
          <p:nvPr/>
        </p:nvSpPr>
        <p:spPr>
          <a:xfrm rot="11926422">
            <a:off x="1911264" y="3702915"/>
            <a:ext cx="909952" cy="578379"/>
          </a:xfrm>
          <a:custGeom>
            <a:avLst/>
            <a:gdLst/>
            <a:ahLst/>
            <a:cxnLst/>
            <a:rect l="l" t="t" r="r" b="b"/>
            <a:pathLst>
              <a:path w="1446150" h="1057004">
                <a:moveTo>
                  <a:pt x="0" y="0"/>
                </a:moveTo>
                <a:lnTo>
                  <a:pt x="1446150" y="0"/>
                </a:lnTo>
                <a:lnTo>
                  <a:pt x="1446150" y="1057004"/>
                </a:lnTo>
                <a:lnTo>
                  <a:pt x="0" y="10570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Tree>
    <p:extLst>
      <p:ext uri="{BB962C8B-B14F-4D97-AF65-F5344CB8AC3E}">
        <p14:creationId xmlns:p14="http://schemas.microsoft.com/office/powerpoint/2010/main" val="887706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6E6E74-0BA6-4718-7207-589C04E6572A}"/>
              </a:ext>
            </a:extLst>
          </p:cNvPr>
          <p:cNvPicPr>
            <a:picLocks noChangeAspect="1"/>
          </p:cNvPicPr>
          <p:nvPr/>
        </p:nvPicPr>
        <p:blipFill>
          <a:blip r:embed="rId2"/>
          <a:stretch>
            <a:fillRect/>
          </a:stretch>
        </p:blipFill>
        <p:spPr>
          <a:xfrm>
            <a:off x="1209002" y="561974"/>
            <a:ext cx="9878098" cy="5820897"/>
          </a:xfrm>
          <a:prstGeom prst="rect">
            <a:avLst/>
          </a:prstGeom>
        </p:spPr>
      </p:pic>
    </p:spTree>
    <p:extLst>
      <p:ext uri="{BB962C8B-B14F-4D97-AF65-F5344CB8AC3E}">
        <p14:creationId xmlns:p14="http://schemas.microsoft.com/office/powerpoint/2010/main" val="2575332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1EFA62-DDEC-0650-1BC0-34B4DE08AB21}"/>
              </a:ext>
            </a:extLst>
          </p:cNvPr>
          <p:cNvPicPr>
            <a:picLocks noGrp="1" noRot="1" noChangeAspect="1" noMove="1" noResize="1" noEditPoints="1" noAdjustHandles="1" noChangeArrowheads="1" noChangeShapeType="1" noCrop="1"/>
          </p:cNvPicPr>
          <p:nvPr/>
        </p:nvPicPr>
        <p:blipFill>
          <a:blip r:embed="rId2"/>
          <a:stretch>
            <a:fillRect/>
          </a:stretch>
        </p:blipFill>
        <p:spPr>
          <a:xfrm>
            <a:off x="657000" y="2828706"/>
            <a:ext cx="3777456" cy="3841048"/>
          </a:xfrm>
          <a:prstGeom prst="rect">
            <a:avLst/>
          </a:prstGeom>
        </p:spPr>
      </p:pic>
      <p:sp>
        <p:nvSpPr>
          <p:cNvPr id="3" name="Freeform 17">
            <a:extLst>
              <a:ext uri="{FF2B5EF4-FFF2-40B4-BE49-F238E27FC236}">
                <a16:creationId xmlns:a16="http://schemas.microsoft.com/office/drawing/2014/main" id="{9080CFA4-A8D9-A55B-8EB9-1898E80B6BE2}"/>
              </a:ext>
            </a:extLst>
          </p:cNvPr>
          <p:cNvSpPr/>
          <p:nvPr/>
        </p:nvSpPr>
        <p:spPr>
          <a:xfrm>
            <a:off x="5732088" y="3429000"/>
            <a:ext cx="5501430" cy="2671211"/>
          </a:xfrm>
          <a:custGeom>
            <a:avLst/>
            <a:gdLst/>
            <a:ahLst/>
            <a:cxnLst/>
            <a:rect l="l" t="t" r="r" b="b"/>
            <a:pathLst>
              <a:path w="7447079" h="3742157">
                <a:moveTo>
                  <a:pt x="0" y="0"/>
                </a:moveTo>
                <a:lnTo>
                  <a:pt x="7447079" y="0"/>
                </a:lnTo>
                <a:lnTo>
                  <a:pt x="7447079" y="3742157"/>
                </a:lnTo>
                <a:lnTo>
                  <a:pt x="0" y="3742157"/>
                </a:lnTo>
                <a:lnTo>
                  <a:pt x="0" y="0"/>
                </a:lnTo>
                <a:close/>
              </a:path>
            </a:pathLst>
          </a:custGeom>
          <a:blipFill>
            <a:blip r:embed="rId3"/>
            <a:stretch>
              <a:fillRect/>
            </a:stretch>
          </a:blipFill>
        </p:spPr>
        <p:txBody>
          <a:bodyPr/>
          <a:lstStyle/>
          <a:p>
            <a:endParaRPr lang="en-US"/>
          </a:p>
        </p:txBody>
      </p:sp>
      <p:grpSp>
        <p:nvGrpSpPr>
          <p:cNvPr id="4" name="Group 13">
            <a:extLst>
              <a:ext uri="{FF2B5EF4-FFF2-40B4-BE49-F238E27FC236}">
                <a16:creationId xmlns:a16="http://schemas.microsoft.com/office/drawing/2014/main" id="{A915C1AF-0DBC-E62C-92A1-26A99C5738D7}"/>
              </a:ext>
            </a:extLst>
          </p:cNvPr>
          <p:cNvGrpSpPr/>
          <p:nvPr/>
        </p:nvGrpSpPr>
        <p:grpSpPr>
          <a:xfrm>
            <a:off x="1933739" y="3295020"/>
            <a:ext cx="611989" cy="581906"/>
            <a:chOff x="0" y="0"/>
            <a:chExt cx="442525" cy="242210"/>
          </a:xfrm>
        </p:grpSpPr>
        <p:sp>
          <p:nvSpPr>
            <p:cNvPr id="5" name="Freeform 14">
              <a:extLst>
                <a:ext uri="{FF2B5EF4-FFF2-40B4-BE49-F238E27FC236}">
                  <a16:creationId xmlns:a16="http://schemas.microsoft.com/office/drawing/2014/main" id="{1C4E7454-DB8E-F3D3-839C-F07E808847B8}"/>
                </a:ext>
              </a:extLst>
            </p:cNvPr>
            <p:cNvSpPr/>
            <p:nvPr/>
          </p:nvSpPr>
          <p:spPr>
            <a:xfrm>
              <a:off x="0" y="0"/>
              <a:ext cx="442525" cy="242210"/>
            </a:xfrm>
            <a:custGeom>
              <a:avLst/>
              <a:gdLst/>
              <a:ahLst/>
              <a:cxnLst/>
              <a:rect l="l" t="t" r="r" b="b"/>
              <a:pathLst>
                <a:path w="442525" h="242210">
                  <a:moveTo>
                    <a:pt x="221263" y="0"/>
                  </a:moveTo>
                  <a:cubicBezTo>
                    <a:pt x="99063" y="0"/>
                    <a:pt x="0" y="54220"/>
                    <a:pt x="0" y="121105"/>
                  </a:cubicBezTo>
                  <a:cubicBezTo>
                    <a:pt x="0" y="187989"/>
                    <a:pt x="99063" y="242210"/>
                    <a:pt x="221263" y="242210"/>
                  </a:cubicBezTo>
                  <a:cubicBezTo>
                    <a:pt x="343463" y="242210"/>
                    <a:pt x="442525" y="187989"/>
                    <a:pt x="442525" y="121105"/>
                  </a:cubicBezTo>
                  <a:cubicBezTo>
                    <a:pt x="442525" y="54220"/>
                    <a:pt x="343463" y="0"/>
                    <a:pt x="221263"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6" name="TextBox 15">
              <a:extLst>
                <a:ext uri="{FF2B5EF4-FFF2-40B4-BE49-F238E27FC236}">
                  <a16:creationId xmlns:a16="http://schemas.microsoft.com/office/drawing/2014/main" id="{ADEC1853-075F-901D-CC5C-44688EC20853}"/>
                </a:ext>
              </a:extLst>
            </p:cNvPr>
            <p:cNvSpPr txBox="1"/>
            <p:nvPr/>
          </p:nvSpPr>
          <p:spPr>
            <a:xfrm>
              <a:off x="41487" y="-5868"/>
              <a:ext cx="359552" cy="225370"/>
            </a:xfrm>
            <a:prstGeom prst="rect">
              <a:avLst/>
            </a:prstGeom>
          </p:spPr>
          <p:txBody>
            <a:bodyPr lIns="50800" tIns="50800" rIns="50800" bIns="50800" rtlCol="0" anchor="ctr"/>
            <a:lstStyle/>
            <a:p>
              <a:pPr algn="ctr">
                <a:lnSpc>
                  <a:spcPts val="2240"/>
                </a:lnSpc>
              </a:pPr>
              <a:endParaRPr/>
            </a:p>
          </p:txBody>
        </p:sp>
      </p:grpSp>
      <p:sp>
        <p:nvSpPr>
          <p:cNvPr id="7" name="Freeform 14">
            <a:extLst>
              <a:ext uri="{FF2B5EF4-FFF2-40B4-BE49-F238E27FC236}">
                <a16:creationId xmlns:a16="http://schemas.microsoft.com/office/drawing/2014/main" id="{11D6F7CB-E8DB-3287-5D16-94E595F658B0}"/>
              </a:ext>
            </a:extLst>
          </p:cNvPr>
          <p:cNvSpPr/>
          <p:nvPr/>
        </p:nvSpPr>
        <p:spPr>
          <a:xfrm>
            <a:off x="8948334" y="5071152"/>
            <a:ext cx="611989" cy="581906"/>
          </a:xfrm>
          <a:custGeom>
            <a:avLst/>
            <a:gdLst/>
            <a:ahLst/>
            <a:cxnLst/>
            <a:rect l="l" t="t" r="r" b="b"/>
            <a:pathLst>
              <a:path w="442525" h="242210">
                <a:moveTo>
                  <a:pt x="221263" y="0"/>
                </a:moveTo>
                <a:cubicBezTo>
                  <a:pt x="99063" y="0"/>
                  <a:pt x="0" y="54220"/>
                  <a:pt x="0" y="121105"/>
                </a:cubicBezTo>
                <a:cubicBezTo>
                  <a:pt x="0" y="187989"/>
                  <a:pt x="99063" y="242210"/>
                  <a:pt x="221263" y="242210"/>
                </a:cubicBezTo>
                <a:cubicBezTo>
                  <a:pt x="343463" y="242210"/>
                  <a:pt x="442525" y="187989"/>
                  <a:pt x="442525" y="121105"/>
                </a:cubicBezTo>
                <a:cubicBezTo>
                  <a:pt x="442525" y="54220"/>
                  <a:pt x="343463" y="0"/>
                  <a:pt x="221263"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8" name="TextBox 19">
            <a:extLst>
              <a:ext uri="{FF2B5EF4-FFF2-40B4-BE49-F238E27FC236}">
                <a16:creationId xmlns:a16="http://schemas.microsoft.com/office/drawing/2014/main" id="{23ACFEC1-79CE-2815-D63A-4F93C716D073}"/>
              </a:ext>
            </a:extLst>
          </p:cNvPr>
          <p:cNvSpPr txBox="1"/>
          <p:nvPr/>
        </p:nvSpPr>
        <p:spPr>
          <a:xfrm>
            <a:off x="197660" y="1985498"/>
            <a:ext cx="4810881" cy="767326"/>
          </a:xfrm>
          <a:prstGeom prst="rect">
            <a:avLst/>
          </a:prstGeom>
        </p:spPr>
        <p:txBody>
          <a:bodyPr lIns="0" tIns="0" rIns="0" bIns="0" rtlCol="0" anchor="t">
            <a:spAutoFit/>
          </a:bodyPr>
          <a:lstStyle/>
          <a:p>
            <a:pPr algn="ctr">
              <a:lnSpc>
                <a:spcPts val="3216"/>
              </a:lnSpc>
            </a:pPr>
            <a:r>
              <a:rPr lang="en-US" dirty="0">
                <a:solidFill>
                  <a:srgbClr val="000000"/>
                </a:solidFill>
                <a:ea typeface="Lato 1"/>
                <a:cs typeface="Lato 1"/>
                <a:sym typeface="Lato 1"/>
              </a:rPr>
              <a:t>Once the Carrier information is added,</a:t>
            </a:r>
          </a:p>
          <a:p>
            <a:pPr algn="ctr">
              <a:lnSpc>
                <a:spcPts val="3216"/>
              </a:lnSpc>
            </a:pPr>
            <a:r>
              <a:rPr lang="en-US" dirty="0">
                <a:solidFill>
                  <a:srgbClr val="000000"/>
                </a:solidFill>
                <a:ea typeface="Lato 1"/>
                <a:cs typeface="Lato 1"/>
                <a:sym typeface="Lato 1"/>
              </a:rPr>
              <a:t> click the </a:t>
            </a:r>
            <a:r>
              <a:rPr lang="en-US" b="1" dirty="0">
                <a:solidFill>
                  <a:srgbClr val="000000"/>
                </a:solidFill>
                <a:ea typeface="Lato 1 Bold"/>
                <a:cs typeface="Lato 1 Bold"/>
                <a:sym typeface="Lato 1 Bold"/>
              </a:rPr>
              <a:t>“Confirm”</a:t>
            </a:r>
            <a:r>
              <a:rPr lang="en-US" dirty="0">
                <a:solidFill>
                  <a:srgbClr val="000000"/>
                </a:solidFill>
                <a:ea typeface="Lato 1"/>
                <a:cs typeface="Lato 1"/>
                <a:sym typeface="Lato 1"/>
              </a:rPr>
              <a:t> button at the top.</a:t>
            </a:r>
          </a:p>
        </p:txBody>
      </p:sp>
      <p:sp>
        <p:nvSpPr>
          <p:cNvPr id="9" name="TextBox 20">
            <a:extLst>
              <a:ext uri="{FF2B5EF4-FFF2-40B4-BE49-F238E27FC236}">
                <a16:creationId xmlns:a16="http://schemas.microsoft.com/office/drawing/2014/main" id="{E05B70C4-577D-8216-2B97-9FD61ECF14FB}"/>
              </a:ext>
            </a:extLst>
          </p:cNvPr>
          <p:cNvSpPr txBox="1"/>
          <p:nvPr/>
        </p:nvSpPr>
        <p:spPr>
          <a:xfrm>
            <a:off x="6472126" y="2553153"/>
            <a:ext cx="4234680" cy="767326"/>
          </a:xfrm>
          <a:prstGeom prst="rect">
            <a:avLst/>
          </a:prstGeom>
        </p:spPr>
        <p:txBody>
          <a:bodyPr lIns="0" tIns="0" rIns="0" bIns="0" rtlCol="0" anchor="t">
            <a:spAutoFit/>
          </a:bodyPr>
          <a:lstStyle/>
          <a:p>
            <a:pPr algn="ctr">
              <a:lnSpc>
                <a:spcPts val="3216"/>
              </a:lnSpc>
            </a:pPr>
            <a:r>
              <a:rPr lang="en-US" dirty="0">
                <a:solidFill>
                  <a:srgbClr val="000000"/>
                </a:solidFill>
                <a:ea typeface="Lato 1"/>
                <a:cs typeface="Lato 1"/>
                <a:sym typeface="Lato 1"/>
              </a:rPr>
              <a:t>Electronic link (Template 505)</a:t>
            </a:r>
          </a:p>
          <a:p>
            <a:pPr algn="ctr">
              <a:lnSpc>
                <a:spcPts val="3216"/>
              </a:lnSpc>
            </a:pPr>
            <a:r>
              <a:rPr lang="en-US" dirty="0">
                <a:solidFill>
                  <a:srgbClr val="000000"/>
                </a:solidFill>
                <a:ea typeface="Lato 1"/>
                <a:cs typeface="Lato 1"/>
                <a:sym typeface="Lato 1"/>
              </a:rPr>
              <a:t>PDF  (Template 499)</a:t>
            </a:r>
          </a:p>
        </p:txBody>
      </p:sp>
      <p:sp>
        <p:nvSpPr>
          <p:cNvPr id="11" name="Title 10">
            <a:extLst>
              <a:ext uri="{FF2B5EF4-FFF2-40B4-BE49-F238E27FC236}">
                <a16:creationId xmlns:a16="http://schemas.microsoft.com/office/drawing/2014/main" id="{4937C561-0C21-C5C7-5393-C616BCB38FF3}"/>
              </a:ext>
            </a:extLst>
          </p:cNvPr>
          <p:cNvSpPr>
            <a:spLocks noGrp="1"/>
          </p:cNvSpPr>
          <p:nvPr>
            <p:ph type="title"/>
          </p:nvPr>
        </p:nvSpPr>
        <p:spPr/>
        <p:txBody>
          <a:bodyPr/>
          <a:lstStyle/>
          <a:p>
            <a:r>
              <a:rPr lang="en-US" b="1" dirty="0"/>
              <a:t>SENDING A RATE CONFIRMATION </a:t>
            </a:r>
          </a:p>
        </p:txBody>
      </p:sp>
      <p:sp>
        <p:nvSpPr>
          <p:cNvPr id="13" name="TextBox 28">
            <a:extLst>
              <a:ext uri="{FF2B5EF4-FFF2-40B4-BE49-F238E27FC236}">
                <a16:creationId xmlns:a16="http://schemas.microsoft.com/office/drawing/2014/main" id="{52C76327-6B58-E376-5C70-FAC358FB2C9F}"/>
              </a:ext>
            </a:extLst>
          </p:cNvPr>
          <p:cNvSpPr txBox="1"/>
          <p:nvPr/>
        </p:nvSpPr>
        <p:spPr>
          <a:xfrm>
            <a:off x="5994113" y="6208732"/>
            <a:ext cx="4712693" cy="374846"/>
          </a:xfrm>
          <a:prstGeom prst="rect">
            <a:avLst/>
          </a:prstGeom>
        </p:spPr>
        <p:txBody>
          <a:bodyPr wrap="square" lIns="0" tIns="0" rIns="0" bIns="0" rtlCol="0" anchor="t">
            <a:spAutoFit/>
          </a:bodyPr>
          <a:lstStyle/>
          <a:p>
            <a:pPr algn="ctr">
              <a:lnSpc>
                <a:spcPts val="3216"/>
              </a:lnSpc>
            </a:pPr>
            <a:r>
              <a:rPr lang="en-US" dirty="0">
                <a:solidFill>
                  <a:srgbClr val="000000"/>
                </a:solidFill>
                <a:ea typeface="Lato 1"/>
                <a:cs typeface="Lato 1"/>
                <a:sym typeface="Lato 1"/>
              </a:rPr>
              <a:t>Then, click on </a:t>
            </a:r>
            <a:r>
              <a:rPr lang="en-US" b="1" dirty="0">
                <a:solidFill>
                  <a:srgbClr val="000000"/>
                </a:solidFill>
                <a:ea typeface="Lato 1 Bold"/>
                <a:cs typeface="Lato 1 Bold"/>
                <a:sym typeface="Lato 1 Bold"/>
              </a:rPr>
              <a:t>‘OK’ </a:t>
            </a:r>
            <a:r>
              <a:rPr lang="en-US" dirty="0">
                <a:solidFill>
                  <a:srgbClr val="000000"/>
                </a:solidFill>
                <a:ea typeface="Lato 1"/>
                <a:cs typeface="Lato 1"/>
                <a:sym typeface="Lato 1"/>
              </a:rPr>
              <a:t>to confirm</a:t>
            </a:r>
            <a:r>
              <a:rPr lang="en-US" sz="2297" dirty="0">
                <a:solidFill>
                  <a:srgbClr val="000000"/>
                </a:solidFill>
                <a:latin typeface="Lato 1"/>
                <a:ea typeface="Lato 1"/>
                <a:cs typeface="Lato 1"/>
                <a:sym typeface="Lato 1"/>
              </a:rPr>
              <a:t>.</a:t>
            </a:r>
          </a:p>
        </p:txBody>
      </p:sp>
      <p:sp>
        <p:nvSpPr>
          <p:cNvPr id="14" name="Freeform 10">
            <a:extLst>
              <a:ext uri="{FF2B5EF4-FFF2-40B4-BE49-F238E27FC236}">
                <a16:creationId xmlns:a16="http://schemas.microsoft.com/office/drawing/2014/main" id="{89294B1A-A366-387D-A8E4-BFC3F2C4F938}"/>
              </a:ext>
            </a:extLst>
          </p:cNvPr>
          <p:cNvSpPr/>
          <p:nvPr/>
        </p:nvSpPr>
        <p:spPr>
          <a:xfrm rot="6375437">
            <a:off x="1902646" y="2830096"/>
            <a:ext cx="370290" cy="367427"/>
          </a:xfrm>
          <a:custGeom>
            <a:avLst/>
            <a:gdLst/>
            <a:ahLst/>
            <a:cxnLst/>
            <a:rect l="l" t="t" r="r" b="b"/>
            <a:pathLst>
              <a:path w="1446150" h="1057004">
                <a:moveTo>
                  <a:pt x="0" y="0"/>
                </a:moveTo>
                <a:lnTo>
                  <a:pt x="1446150" y="0"/>
                </a:lnTo>
                <a:lnTo>
                  <a:pt x="1446150" y="1057004"/>
                </a:lnTo>
                <a:lnTo>
                  <a:pt x="0" y="10570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6" name="Freeform 10">
            <a:extLst>
              <a:ext uri="{FF2B5EF4-FFF2-40B4-BE49-F238E27FC236}">
                <a16:creationId xmlns:a16="http://schemas.microsoft.com/office/drawing/2014/main" id="{FEE2AFC3-BCEE-C6A5-C8D2-CF40F09E0172}"/>
              </a:ext>
            </a:extLst>
          </p:cNvPr>
          <p:cNvSpPr/>
          <p:nvPr/>
        </p:nvSpPr>
        <p:spPr>
          <a:xfrm rot="6375437">
            <a:off x="8963922" y="5716226"/>
            <a:ext cx="701386" cy="424551"/>
          </a:xfrm>
          <a:custGeom>
            <a:avLst/>
            <a:gdLst/>
            <a:ahLst/>
            <a:cxnLst/>
            <a:rect l="l" t="t" r="r" b="b"/>
            <a:pathLst>
              <a:path w="1446150" h="1057004">
                <a:moveTo>
                  <a:pt x="0" y="0"/>
                </a:moveTo>
                <a:lnTo>
                  <a:pt x="1446150" y="0"/>
                </a:lnTo>
                <a:lnTo>
                  <a:pt x="1446150" y="1057004"/>
                </a:lnTo>
                <a:lnTo>
                  <a:pt x="0" y="10570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dirty="0"/>
          </a:p>
        </p:txBody>
      </p:sp>
    </p:spTree>
    <p:extLst>
      <p:ext uri="{BB962C8B-B14F-4D97-AF65-F5344CB8AC3E}">
        <p14:creationId xmlns:p14="http://schemas.microsoft.com/office/powerpoint/2010/main" val="2774838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7C367-76D6-EAA7-A5CE-05FB881DDB69}"/>
              </a:ext>
            </a:extLst>
          </p:cNvPr>
          <p:cNvSpPr>
            <a:spLocks noGrp="1"/>
          </p:cNvSpPr>
          <p:nvPr>
            <p:ph type="title"/>
          </p:nvPr>
        </p:nvSpPr>
        <p:spPr/>
        <p:txBody>
          <a:bodyPr/>
          <a:lstStyle/>
          <a:p>
            <a:pPr algn="ctr"/>
            <a:r>
              <a:rPr lang="en-US" b="1" dirty="0">
                <a:latin typeface="Lato 2 Bold" panose="020B0604020202020204" charset="0"/>
                <a:ea typeface="Lato 2 Bold" panose="020B0604020202020204" charset="0"/>
                <a:cs typeface="Lato 2 Bold" panose="020B0604020202020204" charset="0"/>
              </a:rPr>
              <a:t>POWERBROKER MAIN MENU</a:t>
            </a:r>
          </a:p>
        </p:txBody>
      </p:sp>
      <p:pic>
        <p:nvPicPr>
          <p:cNvPr id="4" name="Picture 3">
            <a:extLst>
              <a:ext uri="{FF2B5EF4-FFF2-40B4-BE49-F238E27FC236}">
                <a16:creationId xmlns:a16="http://schemas.microsoft.com/office/drawing/2014/main" id="{42CD07C4-D677-1E5B-4F21-AC30D1A1B222}"/>
              </a:ext>
            </a:extLst>
          </p:cNvPr>
          <p:cNvPicPr>
            <a:picLocks noGrp="1" noRot="1" noChangeAspect="1" noMove="1" noResize="1" noEditPoints="1" noAdjustHandles="1" noChangeArrowheads="1" noChangeShapeType="1" noCrop="1"/>
          </p:cNvPicPr>
          <p:nvPr/>
        </p:nvPicPr>
        <p:blipFill>
          <a:blip r:embed="rId2"/>
          <a:stretch>
            <a:fillRect/>
          </a:stretch>
        </p:blipFill>
        <p:spPr>
          <a:xfrm>
            <a:off x="445040" y="2398602"/>
            <a:ext cx="11301919" cy="1417529"/>
          </a:xfrm>
          <a:prstGeom prst="rect">
            <a:avLst/>
          </a:prstGeom>
        </p:spPr>
      </p:pic>
      <p:sp>
        <p:nvSpPr>
          <p:cNvPr id="5" name="TextBox 4">
            <a:extLst>
              <a:ext uri="{FF2B5EF4-FFF2-40B4-BE49-F238E27FC236}">
                <a16:creationId xmlns:a16="http://schemas.microsoft.com/office/drawing/2014/main" id="{8C6C14C7-499C-BBDB-1F8D-778C464C7C86}"/>
              </a:ext>
            </a:extLst>
          </p:cNvPr>
          <p:cNvSpPr txBox="1"/>
          <p:nvPr/>
        </p:nvSpPr>
        <p:spPr>
          <a:xfrm>
            <a:off x="838200" y="1547196"/>
            <a:ext cx="10515600" cy="646331"/>
          </a:xfrm>
          <a:prstGeom prst="rect">
            <a:avLst/>
          </a:prstGeom>
          <a:noFill/>
        </p:spPr>
        <p:txBody>
          <a:bodyPr wrap="square" rtlCol="0">
            <a:spAutoFit/>
          </a:bodyPr>
          <a:lstStyle/>
          <a:p>
            <a:r>
              <a:rPr lang="en-US" dirty="0"/>
              <a:t>This will be the first thing that pops up when you open McLeod. Here, you can find icons, add or remove them when you no longer use them, and customize them whenever you want.</a:t>
            </a:r>
          </a:p>
        </p:txBody>
      </p:sp>
    </p:spTree>
    <p:extLst>
      <p:ext uri="{BB962C8B-B14F-4D97-AF65-F5344CB8AC3E}">
        <p14:creationId xmlns:p14="http://schemas.microsoft.com/office/powerpoint/2010/main" val="2021916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1489F-AAE2-7653-D206-999EE14F2AC1}"/>
              </a:ext>
            </a:extLst>
          </p:cNvPr>
          <p:cNvPicPr>
            <a:picLocks noChangeAspect="1"/>
          </p:cNvPicPr>
          <p:nvPr/>
        </p:nvPicPr>
        <p:blipFill>
          <a:blip r:embed="rId2"/>
          <a:srcRect t="421"/>
          <a:stretch>
            <a:fillRect/>
          </a:stretch>
        </p:blipFill>
        <p:spPr>
          <a:xfrm>
            <a:off x="2876826" y="1199455"/>
            <a:ext cx="6438347" cy="4105275"/>
          </a:xfrm>
          <a:prstGeom prst="rect">
            <a:avLst/>
          </a:prstGeom>
        </p:spPr>
      </p:pic>
      <p:sp>
        <p:nvSpPr>
          <p:cNvPr id="6" name="Freeform 16">
            <a:extLst>
              <a:ext uri="{FF2B5EF4-FFF2-40B4-BE49-F238E27FC236}">
                <a16:creationId xmlns:a16="http://schemas.microsoft.com/office/drawing/2014/main" id="{BEDD7BF3-0E72-DD4B-0CA8-EE7E6C78E3F1}"/>
              </a:ext>
            </a:extLst>
          </p:cNvPr>
          <p:cNvSpPr/>
          <p:nvPr/>
        </p:nvSpPr>
        <p:spPr>
          <a:xfrm>
            <a:off x="7398425" y="4746485"/>
            <a:ext cx="658312" cy="459939"/>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dirty="0"/>
          </a:p>
        </p:txBody>
      </p:sp>
      <p:sp>
        <p:nvSpPr>
          <p:cNvPr id="9" name="TextBox 8">
            <a:extLst>
              <a:ext uri="{FF2B5EF4-FFF2-40B4-BE49-F238E27FC236}">
                <a16:creationId xmlns:a16="http://schemas.microsoft.com/office/drawing/2014/main" id="{5CC67CBA-4298-02DC-9DC2-012EE8B3F41C}"/>
              </a:ext>
            </a:extLst>
          </p:cNvPr>
          <p:cNvSpPr txBox="1"/>
          <p:nvPr/>
        </p:nvSpPr>
        <p:spPr>
          <a:xfrm>
            <a:off x="2876826" y="553124"/>
            <a:ext cx="6848475" cy="646331"/>
          </a:xfrm>
          <a:prstGeom prst="rect">
            <a:avLst/>
          </a:prstGeom>
          <a:noFill/>
        </p:spPr>
        <p:txBody>
          <a:bodyPr wrap="square" rtlCol="0">
            <a:spAutoFit/>
          </a:bodyPr>
          <a:lstStyle/>
          <a:p>
            <a:r>
              <a:rPr lang="en-US" dirty="0"/>
              <a:t>Check the comments box, if you need to add more details or delete something this is the time to do it. </a:t>
            </a:r>
          </a:p>
        </p:txBody>
      </p:sp>
      <p:sp>
        <p:nvSpPr>
          <p:cNvPr id="10" name="TextBox 28">
            <a:extLst>
              <a:ext uri="{FF2B5EF4-FFF2-40B4-BE49-F238E27FC236}">
                <a16:creationId xmlns:a16="http://schemas.microsoft.com/office/drawing/2014/main" id="{953E440C-87EE-567C-91A1-AA7190688E5A}"/>
              </a:ext>
            </a:extLst>
          </p:cNvPr>
          <p:cNvSpPr txBox="1"/>
          <p:nvPr/>
        </p:nvSpPr>
        <p:spPr>
          <a:xfrm>
            <a:off x="6194138" y="5471122"/>
            <a:ext cx="4712693" cy="374846"/>
          </a:xfrm>
          <a:prstGeom prst="rect">
            <a:avLst/>
          </a:prstGeom>
        </p:spPr>
        <p:txBody>
          <a:bodyPr wrap="square" lIns="0" tIns="0" rIns="0" bIns="0" rtlCol="0" anchor="t">
            <a:spAutoFit/>
          </a:bodyPr>
          <a:lstStyle/>
          <a:p>
            <a:pPr algn="ctr">
              <a:lnSpc>
                <a:spcPts val="3216"/>
              </a:lnSpc>
            </a:pPr>
            <a:r>
              <a:rPr lang="en-US" dirty="0">
                <a:solidFill>
                  <a:srgbClr val="000000"/>
                </a:solidFill>
                <a:ea typeface="Lato 1"/>
                <a:cs typeface="Lato 1"/>
                <a:sym typeface="Lato 1"/>
              </a:rPr>
              <a:t>Then, click on </a:t>
            </a:r>
            <a:r>
              <a:rPr lang="en-US" b="1" dirty="0">
                <a:solidFill>
                  <a:srgbClr val="000000"/>
                </a:solidFill>
                <a:ea typeface="Lato 1 Bold"/>
                <a:cs typeface="Lato 1 Bold"/>
                <a:sym typeface="Lato 1 Bold"/>
              </a:rPr>
              <a:t>‘OK’ </a:t>
            </a:r>
            <a:r>
              <a:rPr lang="en-US" dirty="0">
                <a:solidFill>
                  <a:srgbClr val="000000"/>
                </a:solidFill>
                <a:ea typeface="Lato 1"/>
                <a:cs typeface="Lato 1"/>
                <a:sym typeface="Lato 1"/>
              </a:rPr>
              <a:t>to confirm</a:t>
            </a:r>
            <a:r>
              <a:rPr lang="en-US" sz="2297" dirty="0">
                <a:solidFill>
                  <a:srgbClr val="000000"/>
                </a:solidFill>
                <a:latin typeface="Lato 1"/>
                <a:ea typeface="Lato 1"/>
                <a:cs typeface="Lato 1"/>
                <a:sym typeface="Lato 1"/>
              </a:rPr>
              <a:t>.</a:t>
            </a:r>
          </a:p>
        </p:txBody>
      </p:sp>
      <p:sp>
        <p:nvSpPr>
          <p:cNvPr id="11" name="Freeform 10">
            <a:extLst>
              <a:ext uri="{FF2B5EF4-FFF2-40B4-BE49-F238E27FC236}">
                <a16:creationId xmlns:a16="http://schemas.microsoft.com/office/drawing/2014/main" id="{C7A67B36-8C1D-13E5-BE25-779B8A1BE604}"/>
              </a:ext>
            </a:extLst>
          </p:cNvPr>
          <p:cNvSpPr/>
          <p:nvPr/>
        </p:nvSpPr>
        <p:spPr>
          <a:xfrm rot="6375437">
            <a:off x="7848457" y="5189103"/>
            <a:ext cx="370290" cy="367427"/>
          </a:xfrm>
          <a:custGeom>
            <a:avLst/>
            <a:gdLst/>
            <a:ahLst/>
            <a:cxnLst/>
            <a:rect l="l" t="t" r="r" b="b"/>
            <a:pathLst>
              <a:path w="1446150" h="1057004">
                <a:moveTo>
                  <a:pt x="0" y="0"/>
                </a:moveTo>
                <a:lnTo>
                  <a:pt x="1446150" y="0"/>
                </a:lnTo>
                <a:lnTo>
                  <a:pt x="1446150" y="1057004"/>
                </a:lnTo>
                <a:lnTo>
                  <a:pt x="0" y="10570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Tree>
    <p:extLst>
      <p:ext uri="{BB962C8B-B14F-4D97-AF65-F5344CB8AC3E}">
        <p14:creationId xmlns:p14="http://schemas.microsoft.com/office/powerpoint/2010/main" val="23038150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computer&#10;&#10;AI-generated content may be incorrect.">
            <a:extLst>
              <a:ext uri="{FF2B5EF4-FFF2-40B4-BE49-F238E27FC236}">
                <a16:creationId xmlns:a16="http://schemas.microsoft.com/office/drawing/2014/main" id="{8F345419-FE2C-C4A2-0C5A-EF40538E724A}"/>
              </a:ext>
            </a:extLst>
          </p:cNvPr>
          <p:cNvPicPr>
            <a:picLocks noChangeAspect="1"/>
          </p:cNvPicPr>
          <p:nvPr/>
        </p:nvPicPr>
        <p:blipFill>
          <a:blip r:embed="rId2"/>
          <a:srcRect l="7093"/>
          <a:stretch>
            <a:fillRect/>
          </a:stretch>
        </p:blipFill>
        <p:spPr>
          <a:xfrm>
            <a:off x="5167337" y="1322396"/>
            <a:ext cx="3743049" cy="1829138"/>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5A3A090B-E264-F641-213A-665824417573}"/>
              </a:ext>
            </a:extLst>
          </p:cNvPr>
          <p:cNvPicPr>
            <a:picLocks noChangeAspect="1"/>
          </p:cNvPicPr>
          <p:nvPr/>
        </p:nvPicPr>
        <p:blipFill>
          <a:blip r:embed="rId3"/>
          <a:stretch>
            <a:fillRect/>
          </a:stretch>
        </p:blipFill>
        <p:spPr>
          <a:xfrm>
            <a:off x="3819687" y="4651074"/>
            <a:ext cx="6438348" cy="1625587"/>
          </a:xfrm>
          <a:prstGeom prst="rect">
            <a:avLst/>
          </a:prstGeom>
        </p:spPr>
      </p:pic>
      <p:sp>
        <p:nvSpPr>
          <p:cNvPr id="2" name="Freeform 10">
            <a:extLst>
              <a:ext uri="{FF2B5EF4-FFF2-40B4-BE49-F238E27FC236}">
                <a16:creationId xmlns:a16="http://schemas.microsoft.com/office/drawing/2014/main" id="{141BFC00-D903-7A72-30BB-7A90C5B92ED2}"/>
              </a:ext>
            </a:extLst>
          </p:cNvPr>
          <p:cNvSpPr/>
          <p:nvPr/>
        </p:nvSpPr>
        <p:spPr>
          <a:xfrm rot="6375437">
            <a:off x="5100488" y="4835369"/>
            <a:ext cx="887526" cy="634377"/>
          </a:xfrm>
          <a:custGeom>
            <a:avLst/>
            <a:gdLst/>
            <a:ahLst/>
            <a:cxnLst/>
            <a:rect l="l" t="t" r="r" b="b"/>
            <a:pathLst>
              <a:path w="1446150" h="1057004">
                <a:moveTo>
                  <a:pt x="0" y="0"/>
                </a:moveTo>
                <a:lnTo>
                  <a:pt x="1446150" y="0"/>
                </a:lnTo>
                <a:lnTo>
                  <a:pt x="1446150" y="1057004"/>
                </a:lnTo>
                <a:lnTo>
                  <a:pt x="0" y="10570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Freeform 10">
            <a:extLst>
              <a:ext uri="{FF2B5EF4-FFF2-40B4-BE49-F238E27FC236}">
                <a16:creationId xmlns:a16="http://schemas.microsoft.com/office/drawing/2014/main" id="{2AD77524-5472-8DD7-5260-53CF4D11EC19}"/>
              </a:ext>
            </a:extLst>
          </p:cNvPr>
          <p:cNvSpPr/>
          <p:nvPr/>
        </p:nvSpPr>
        <p:spPr>
          <a:xfrm rot="6375437">
            <a:off x="5043119" y="1537370"/>
            <a:ext cx="650966" cy="1015966"/>
          </a:xfrm>
          <a:custGeom>
            <a:avLst/>
            <a:gdLst/>
            <a:ahLst/>
            <a:cxnLst/>
            <a:rect l="l" t="t" r="r" b="b"/>
            <a:pathLst>
              <a:path w="1446150" h="1057004">
                <a:moveTo>
                  <a:pt x="0" y="0"/>
                </a:moveTo>
                <a:lnTo>
                  <a:pt x="1446150" y="0"/>
                </a:lnTo>
                <a:lnTo>
                  <a:pt x="1446150" y="1057004"/>
                </a:lnTo>
                <a:lnTo>
                  <a:pt x="0" y="10570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6" name="TextBox 18">
            <a:extLst>
              <a:ext uri="{FF2B5EF4-FFF2-40B4-BE49-F238E27FC236}">
                <a16:creationId xmlns:a16="http://schemas.microsoft.com/office/drawing/2014/main" id="{890F6DAF-34E2-ED34-9FB2-5A465F98F1FE}"/>
              </a:ext>
            </a:extLst>
          </p:cNvPr>
          <p:cNvSpPr txBox="1"/>
          <p:nvPr/>
        </p:nvSpPr>
        <p:spPr>
          <a:xfrm>
            <a:off x="935477" y="1322396"/>
            <a:ext cx="4936710" cy="414665"/>
          </a:xfrm>
          <a:prstGeom prst="rect">
            <a:avLst/>
          </a:prstGeom>
        </p:spPr>
        <p:txBody>
          <a:bodyPr lIns="0" tIns="0" rIns="0" bIns="0" rtlCol="0" anchor="t">
            <a:spAutoFit/>
          </a:bodyPr>
          <a:lstStyle/>
          <a:p>
            <a:pPr algn="ctr">
              <a:lnSpc>
                <a:spcPts val="3817"/>
              </a:lnSpc>
            </a:pPr>
            <a:r>
              <a:rPr lang="en-US" dirty="0">
                <a:solidFill>
                  <a:srgbClr val="000000"/>
                </a:solidFill>
                <a:ea typeface="Lato 1"/>
                <a:cs typeface="Lato 1"/>
                <a:sym typeface="Lato 1"/>
              </a:rPr>
              <a:t>Click</a:t>
            </a:r>
            <a:r>
              <a:rPr lang="en-US" b="1" dirty="0">
                <a:solidFill>
                  <a:srgbClr val="000000"/>
                </a:solidFill>
                <a:ea typeface="Lato 1 Bold"/>
                <a:cs typeface="Lato 1 Bold"/>
                <a:sym typeface="Lato 1 Bold"/>
              </a:rPr>
              <a:t> ‘Yes’</a:t>
            </a:r>
            <a:r>
              <a:rPr lang="en-US" dirty="0">
                <a:solidFill>
                  <a:srgbClr val="000000"/>
                </a:solidFill>
                <a:ea typeface="Lato 1"/>
                <a:cs typeface="Lato 1"/>
                <a:sym typeface="Lato 1"/>
              </a:rPr>
              <a:t> to send to imaging.</a:t>
            </a:r>
          </a:p>
        </p:txBody>
      </p:sp>
      <p:sp>
        <p:nvSpPr>
          <p:cNvPr id="7" name="TextBox 18">
            <a:extLst>
              <a:ext uri="{FF2B5EF4-FFF2-40B4-BE49-F238E27FC236}">
                <a16:creationId xmlns:a16="http://schemas.microsoft.com/office/drawing/2014/main" id="{16EA3EFE-8E1F-C701-0380-8D6F9A152869}"/>
              </a:ext>
            </a:extLst>
          </p:cNvPr>
          <p:cNvSpPr txBox="1"/>
          <p:nvPr/>
        </p:nvSpPr>
        <p:spPr>
          <a:xfrm>
            <a:off x="153250" y="3874771"/>
            <a:ext cx="5794143" cy="776303"/>
          </a:xfrm>
          <a:prstGeom prst="rect">
            <a:avLst/>
          </a:prstGeom>
        </p:spPr>
        <p:txBody>
          <a:bodyPr wrap="square" lIns="0" tIns="0" rIns="0" bIns="0" rtlCol="0" anchor="t">
            <a:spAutoFit/>
          </a:bodyPr>
          <a:lstStyle/>
          <a:p>
            <a:pPr algn="ctr">
              <a:lnSpc>
                <a:spcPct val="150000"/>
              </a:lnSpc>
            </a:pPr>
            <a:r>
              <a:rPr lang="en-US" dirty="0">
                <a:solidFill>
                  <a:srgbClr val="000000"/>
                </a:solidFill>
                <a:ea typeface="Lato 1"/>
                <a:cs typeface="Lato 1"/>
                <a:sym typeface="Lato 1"/>
              </a:rPr>
              <a:t>Click </a:t>
            </a:r>
            <a:r>
              <a:rPr lang="en-US" b="1" dirty="0">
                <a:solidFill>
                  <a:srgbClr val="000000"/>
                </a:solidFill>
                <a:ea typeface="Lato 1 Bold"/>
                <a:cs typeface="Lato 1 Bold"/>
                <a:sym typeface="Lato 1 Bold"/>
              </a:rPr>
              <a:t>‘Cancel’</a:t>
            </a:r>
            <a:r>
              <a:rPr lang="en-US" dirty="0">
                <a:solidFill>
                  <a:srgbClr val="000000"/>
                </a:solidFill>
                <a:ea typeface="Lato 1"/>
                <a:cs typeface="Lato 1"/>
                <a:sym typeface="Lato 1"/>
              </a:rPr>
              <a:t> on the preview screen to exit - Preview isn't necessary unless you want to check your work </a:t>
            </a:r>
          </a:p>
        </p:txBody>
      </p:sp>
    </p:spTree>
    <p:extLst>
      <p:ext uri="{BB962C8B-B14F-4D97-AF65-F5344CB8AC3E}">
        <p14:creationId xmlns:p14="http://schemas.microsoft.com/office/powerpoint/2010/main" val="17579301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159364-9A97-693C-9FB5-16204AB03476}"/>
              </a:ext>
            </a:extLst>
          </p:cNvPr>
          <p:cNvPicPr>
            <a:picLocks noGrp="1" noRot="1" noChangeAspect="1" noMove="1" noResize="1" noEditPoints="1" noAdjustHandles="1" noChangeArrowheads="1" noChangeShapeType="1" noCrop="1"/>
          </p:cNvPicPr>
          <p:nvPr/>
        </p:nvPicPr>
        <p:blipFill>
          <a:blip r:embed="rId2"/>
          <a:srcRect r="1968"/>
          <a:stretch>
            <a:fillRect/>
          </a:stretch>
        </p:blipFill>
        <p:spPr>
          <a:xfrm>
            <a:off x="102890" y="530471"/>
            <a:ext cx="8054879" cy="5004934"/>
          </a:xfrm>
          <a:prstGeom prst="rect">
            <a:avLst/>
          </a:prstGeom>
        </p:spPr>
      </p:pic>
      <p:grpSp>
        <p:nvGrpSpPr>
          <p:cNvPr id="3" name="Group 17">
            <a:extLst>
              <a:ext uri="{FF2B5EF4-FFF2-40B4-BE49-F238E27FC236}">
                <a16:creationId xmlns:a16="http://schemas.microsoft.com/office/drawing/2014/main" id="{BF0E07A6-EC47-0978-D704-74852F79B4CF}"/>
              </a:ext>
            </a:extLst>
          </p:cNvPr>
          <p:cNvGrpSpPr/>
          <p:nvPr/>
        </p:nvGrpSpPr>
        <p:grpSpPr>
          <a:xfrm>
            <a:off x="-29778" y="4636171"/>
            <a:ext cx="3743585" cy="743122"/>
            <a:chOff x="0" y="0"/>
            <a:chExt cx="1210469" cy="293239"/>
          </a:xfrm>
        </p:grpSpPr>
        <p:sp>
          <p:nvSpPr>
            <p:cNvPr id="4" name="Freeform 18">
              <a:extLst>
                <a:ext uri="{FF2B5EF4-FFF2-40B4-BE49-F238E27FC236}">
                  <a16:creationId xmlns:a16="http://schemas.microsoft.com/office/drawing/2014/main" id="{C03FCE58-04A8-4BD4-BD7E-CA49C9E84936}"/>
                </a:ext>
              </a:extLst>
            </p:cNvPr>
            <p:cNvSpPr/>
            <p:nvPr/>
          </p:nvSpPr>
          <p:spPr>
            <a:xfrm>
              <a:off x="0" y="0"/>
              <a:ext cx="1210469" cy="293239"/>
            </a:xfrm>
            <a:custGeom>
              <a:avLst/>
              <a:gdLst/>
              <a:ahLst/>
              <a:cxnLst/>
              <a:rect l="l" t="t" r="r" b="b"/>
              <a:pathLst>
                <a:path w="1210469" h="293239">
                  <a:moveTo>
                    <a:pt x="605234" y="0"/>
                  </a:moveTo>
                  <a:cubicBezTo>
                    <a:pt x="270973" y="0"/>
                    <a:pt x="0" y="65644"/>
                    <a:pt x="0" y="146619"/>
                  </a:cubicBezTo>
                  <a:cubicBezTo>
                    <a:pt x="0" y="227595"/>
                    <a:pt x="270973" y="293239"/>
                    <a:pt x="605234" y="293239"/>
                  </a:cubicBezTo>
                  <a:cubicBezTo>
                    <a:pt x="939496" y="293239"/>
                    <a:pt x="1210469" y="227595"/>
                    <a:pt x="1210469" y="146619"/>
                  </a:cubicBezTo>
                  <a:cubicBezTo>
                    <a:pt x="1210469" y="65644"/>
                    <a:pt x="939496" y="0"/>
                    <a:pt x="605234"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5" name="TextBox 19">
              <a:extLst>
                <a:ext uri="{FF2B5EF4-FFF2-40B4-BE49-F238E27FC236}">
                  <a16:creationId xmlns:a16="http://schemas.microsoft.com/office/drawing/2014/main" id="{ED3B9592-020B-C674-A9FA-07010575261A}"/>
                </a:ext>
              </a:extLst>
            </p:cNvPr>
            <p:cNvSpPr txBox="1"/>
            <p:nvPr/>
          </p:nvSpPr>
          <p:spPr>
            <a:xfrm>
              <a:off x="113481" y="-1084"/>
              <a:ext cx="983506" cy="266831"/>
            </a:xfrm>
            <a:prstGeom prst="rect">
              <a:avLst/>
            </a:prstGeom>
          </p:spPr>
          <p:txBody>
            <a:bodyPr lIns="50800" tIns="50800" rIns="50800" bIns="50800" rtlCol="0" anchor="ctr"/>
            <a:lstStyle/>
            <a:p>
              <a:pPr algn="ctr">
                <a:lnSpc>
                  <a:spcPts val="2240"/>
                </a:lnSpc>
              </a:pPr>
              <a:endParaRPr/>
            </a:p>
          </p:txBody>
        </p:sp>
      </p:grpSp>
      <p:sp>
        <p:nvSpPr>
          <p:cNvPr id="6" name="TextBox 5">
            <a:extLst>
              <a:ext uri="{FF2B5EF4-FFF2-40B4-BE49-F238E27FC236}">
                <a16:creationId xmlns:a16="http://schemas.microsoft.com/office/drawing/2014/main" id="{B27A0430-00D1-0695-7F2E-C00E4764333A}"/>
              </a:ext>
            </a:extLst>
          </p:cNvPr>
          <p:cNvSpPr txBox="1"/>
          <p:nvPr/>
        </p:nvSpPr>
        <p:spPr>
          <a:xfrm>
            <a:off x="8281594" y="543334"/>
            <a:ext cx="3586556" cy="4608121"/>
          </a:xfrm>
          <a:prstGeom prst="rect">
            <a:avLst/>
          </a:prstGeom>
          <a:noFill/>
        </p:spPr>
        <p:txBody>
          <a:bodyPr wrap="square" rtlCol="0">
            <a:spAutoFit/>
          </a:bodyPr>
          <a:lstStyle/>
          <a:p>
            <a:pPr algn="just">
              <a:lnSpc>
                <a:spcPct val="150000"/>
              </a:lnSpc>
            </a:pPr>
            <a:r>
              <a:rPr lang="en-US" dirty="0">
                <a:solidFill>
                  <a:srgbClr val="000000"/>
                </a:solidFill>
                <a:ea typeface="Lato 1"/>
                <a:cs typeface="Lato 1"/>
                <a:sym typeface="Lato 1"/>
              </a:rPr>
              <a:t>The carrier will receive an email with a link to review and accept the rate confirmation.  Please note that if the email is incorrect in the system, it will not deliver to the carrier. </a:t>
            </a:r>
          </a:p>
          <a:p>
            <a:pPr algn="just">
              <a:lnSpc>
                <a:spcPct val="150000"/>
              </a:lnSpc>
            </a:pPr>
            <a:endParaRPr lang="en-US" dirty="0">
              <a:solidFill>
                <a:srgbClr val="000000"/>
              </a:solidFill>
              <a:ea typeface="Lato 1"/>
              <a:cs typeface="Lato 1"/>
              <a:sym typeface="Lato 1"/>
            </a:endParaRPr>
          </a:p>
          <a:p>
            <a:pPr algn="just">
              <a:lnSpc>
                <a:spcPct val="150000"/>
              </a:lnSpc>
            </a:pPr>
            <a:r>
              <a:rPr lang="en-US" dirty="0">
                <a:solidFill>
                  <a:srgbClr val="000000"/>
                </a:solidFill>
                <a:ea typeface="Lato 1"/>
                <a:cs typeface="Lato 1"/>
                <a:sym typeface="Lato 1"/>
              </a:rPr>
              <a:t>The sender will receive emails when the load is accepted, declined, or timed out. </a:t>
            </a:r>
          </a:p>
          <a:p>
            <a:pPr>
              <a:lnSpc>
                <a:spcPct val="150000"/>
              </a:lnSpc>
            </a:pPr>
            <a:endParaRPr lang="en-US" dirty="0"/>
          </a:p>
        </p:txBody>
      </p:sp>
      <p:sp>
        <p:nvSpPr>
          <p:cNvPr id="7" name="TextBox 16">
            <a:extLst>
              <a:ext uri="{FF2B5EF4-FFF2-40B4-BE49-F238E27FC236}">
                <a16:creationId xmlns:a16="http://schemas.microsoft.com/office/drawing/2014/main" id="{D1F650F3-EC56-2AE7-50A0-65A2E3E3F058}"/>
              </a:ext>
            </a:extLst>
          </p:cNvPr>
          <p:cNvSpPr txBox="1"/>
          <p:nvPr/>
        </p:nvSpPr>
        <p:spPr>
          <a:xfrm>
            <a:off x="226715" y="5467101"/>
            <a:ext cx="6974185" cy="860428"/>
          </a:xfrm>
          <a:prstGeom prst="rect">
            <a:avLst/>
          </a:prstGeom>
        </p:spPr>
        <p:txBody>
          <a:bodyPr wrap="square" lIns="0" tIns="0" rIns="0" bIns="0" rtlCol="0" anchor="t">
            <a:spAutoFit/>
          </a:bodyPr>
          <a:lstStyle/>
          <a:p>
            <a:pPr algn="ctr">
              <a:lnSpc>
                <a:spcPts val="3563"/>
              </a:lnSpc>
            </a:pPr>
            <a:r>
              <a:rPr lang="en-US" dirty="0">
                <a:solidFill>
                  <a:srgbClr val="000000"/>
                </a:solidFill>
                <a:latin typeface="Lato Light" panose="020F0502020204030203" pitchFamily="34" charset="0"/>
                <a:ea typeface="Lato Light" panose="020F0502020204030203" pitchFamily="34" charset="0"/>
                <a:cs typeface="Lato Light" panose="020F0502020204030203" pitchFamily="34" charset="0"/>
                <a:sym typeface="Lato 1"/>
              </a:rPr>
              <a:t>Please note that there is a 1-hour expiration on the link.</a:t>
            </a:r>
          </a:p>
          <a:p>
            <a:pPr algn="ctr">
              <a:lnSpc>
                <a:spcPts val="3563"/>
              </a:lnSpc>
            </a:pPr>
            <a:endParaRPr lang="en-US" dirty="0">
              <a:solidFill>
                <a:srgbClr val="000000"/>
              </a:solidFill>
              <a:latin typeface="Lato 1"/>
              <a:ea typeface="Lato 1"/>
              <a:cs typeface="Lato 1"/>
              <a:sym typeface="Lato 1"/>
            </a:endParaRPr>
          </a:p>
        </p:txBody>
      </p:sp>
      <p:sp>
        <p:nvSpPr>
          <p:cNvPr id="8" name="Freeform 10">
            <a:extLst>
              <a:ext uri="{FF2B5EF4-FFF2-40B4-BE49-F238E27FC236}">
                <a16:creationId xmlns:a16="http://schemas.microsoft.com/office/drawing/2014/main" id="{FAAB3AAF-77DF-DDF1-9B2B-B3CC95C2123B}"/>
              </a:ext>
            </a:extLst>
          </p:cNvPr>
          <p:cNvSpPr/>
          <p:nvPr/>
        </p:nvSpPr>
        <p:spPr>
          <a:xfrm rot="3629035">
            <a:off x="2759177" y="4992434"/>
            <a:ext cx="887526" cy="634377"/>
          </a:xfrm>
          <a:custGeom>
            <a:avLst/>
            <a:gdLst/>
            <a:ahLst/>
            <a:cxnLst/>
            <a:rect l="l" t="t" r="r" b="b"/>
            <a:pathLst>
              <a:path w="1446150" h="1057004">
                <a:moveTo>
                  <a:pt x="0" y="0"/>
                </a:moveTo>
                <a:lnTo>
                  <a:pt x="1446150" y="0"/>
                </a:lnTo>
                <a:lnTo>
                  <a:pt x="1446150" y="1057004"/>
                </a:lnTo>
                <a:lnTo>
                  <a:pt x="0" y="10570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Tree>
    <p:extLst>
      <p:ext uri="{BB962C8B-B14F-4D97-AF65-F5344CB8AC3E}">
        <p14:creationId xmlns:p14="http://schemas.microsoft.com/office/powerpoint/2010/main" val="2515074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C897A47D-C0B2-812D-E07F-29571BAE3C2E}"/>
              </a:ext>
            </a:extLst>
          </p:cNvPr>
          <p:cNvSpPr/>
          <p:nvPr/>
        </p:nvSpPr>
        <p:spPr>
          <a:xfrm>
            <a:off x="1663726" y="504825"/>
            <a:ext cx="8231493" cy="4100204"/>
          </a:xfrm>
          <a:custGeom>
            <a:avLst/>
            <a:gdLst/>
            <a:ahLst/>
            <a:cxnLst/>
            <a:rect l="l" t="t" r="r" b="b"/>
            <a:pathLst>
              <a:path w="11887591" h="6687534">
                <a:moveTo>
                  <a:pt x="0" y="0"/>
                </a:moveTo>
                <a:lnTo>
                  <a:pt x="11887591" y="0"/>
                </a:lnTo>
                <a:lnTo>
                  <a:pt x="11887591" y="6687534"/>
                </a:lnTo>
                <a:lnTo>
                  <a:pt x="0" y="6687534"/>
                </a:lnTo>
                <a:lnTo>
                  <a:pt x="0" y="0"/>
                </a:lnTo>
                <a:close/>
              </a:path>
            </a:pathLst>
          </a:custGeom>
          <a:blipFill>
            <a:blip r:embed="rId2"/>
            <a:stretch>
              <a:fillRect l="-341" r="-341"/>
            </a:stretch>
          </a:blipFill>
        </p:spPr>
        <p:txBody>
          <a:bodyPr/>
          <a:lstStyle/>
          <a:p>
            <a:endParaRPr lang="en-US"/>
          </a:p>
        </p:txBody>
      </p:sp>
      <p:sp>
        <p:nvSpPr>
          <p:cNvPr id="3" name="TextBox 14">
            <a:extLst>
              <a:ext uri="{FF2B5EF4-FFF2-40B4-BE49-F238E27FC236}">
                <a16:creationId xmlns:a16="http://schemas.microsoft.com/office/drawing/2014/main" id="{5EB5A381-CEB9-343B-83EA-1416115BDA4D}"/>
              </a:ext>
            </a:extLst>
          </p:cNvPr>
          <p:cNvSpPr txBox="1"/>
          <p:nvPr/>
        </p:nvSpPr>
        <p:spPr>
          <a:xfrm>
            <a:off x="1663726" y="4661740"/>
            <a:ext cx="9089999" cy="1424557"/>
          </a:xfrm>
          <a:prstGeom prst="rect">
            <a:avLst/>
          </a:prstGeom>
        </p:spPr>
        <p:txBody>
          <a:bodyPr wrap="square" lIns="0" tIns="0" rIns="0" bIns="0" rtlCol="0" anchor="t">
            <a:spAutoFit/>
          </a:bodyPr>
          <a:lstStyle/>
          <a:p>
            <a:pPr algn="just">
              <a:lnSpc>
                <a:spcPts val="3937"/>
              </a:lnSpc>
            </a:pPr>
            <a:r>
              <a:rPr lang="en-US" dirty="0">
                <a:solidFill>
                  <a:srgbClr val="000000"/>
                </a:solidFill>
                <a:latin typeface="Lato 1"/>
                <a:ea typeface="Lato 1"/>
                <a:cs typeface="Lato 1"/>
                <a:sym typeface="Lato 1"/>
              </a:rPr>
              <a:t>Carriers will see all the information when they click the link.</a:t>
            </a:r>
          </a:p>
          <a:p>
            <a:pPr algn="just">
              <a:lnSpc>
                <a:spcPts val="3937"/>
              </a:lnSpc>
            </a:pPr>
            <a:r>
              <a:rPr lang="en-US" dirty="0">
                <a:solidFill>
                  <a:srgbClr val="000000"/>
                </a:solidFill>
                <a:latin typeface="Lato 1"/>
                <a:ea typeface="Lato 1"/>
                <a:cs typeface="Lato 1"/>
                <a:sym typeface="Lato 1"/>
              </a:rPr>
              <a:t>At the bottom they will need to sign, accept, and enter the driver’s name and cell number. </a:t>
            </a:r>
          </a:p>
          <a:p>
            <a:pPr algn="just">
              <a:lnSpc>
                <a:spcPts val="3937"/>
              </a:lnSpc>
            </a:pPr>
            <a:r>
              <a:rPr lang="en-US" dirty="0">
                <a:solidFill>
                  <a:srgbClr val="000000"/>
                </a:solidFill>
                <a:latin typeface="Lato Light" panose="020F0502020204030203" pitchFamily="34" charset="0"/>
                <a:ea typeface="Lato Light" panose="020F0502020204030203" pitchFamily="34" charset="0"/>
                <a:cs typeface="Lato Light" panose="020F0502020204030203" pitchFamily="34" charset="0"/>
                <a:sym typeface="Lato 1"/>
              </a:rPr>
              <a:t>These are required fields. It will auto-populate in McLeod once entered and accepted. </a:t>
            </a:r>
          </a:p>
        </p:txBody>
      </p:sp>
      <p:grpSp>
        <p:nvGrpSpPr>
          <p:cNvPr id="4" name="Group 10">
            <a:extLst>
              <a:ext uri="{FF2B5EF4-FFF2-40B4-BE49-F238E27FC236}">
                <a16:creationId xmlns:a16="http://schemas.microsoft.com/office/drawing/2014/main" id="{DA369CB7-64CE-680C-9A89-54078CAAE8F0}"/>
              </a:ext>
            </a:extLst>
          </p:cNvPr>
          <p:cNvGrpSpPr/>
          <p:nvPr/>
        </p:nvGrpSpPr>
        <p:grpSpPr>
          <a:xfrm>
            <a:off x="1663726" y="2457807"/>
            <a:ext cx="1179598" cy="609243"/>
            <a:chOff x="0" y="0"/>
            <a:chExt cx="1459309" cy="208213"/>
          </a:xfrm>
        </p:grpSpPr>
        <p:sp>
          <p:nvSpPr>
            <p:cNvPr id="5" name="Freeform 11">
              <a:extLst>
                <a:ext uri="{FF2B5EF4-FFF2-40B4-BE49-F238E27FC236}">
                  <a16:creationId xmlns:a16="http://schemas.microsoft.com/office/drawing/2014/main" id="{9CF35969-1FA7-B19D-481A-4471C80C776A}"/>
                </a:ext>
              </a:extLst>
            </p:cNvPr>
            <p:cNvSpPr/>
            <p:nvPr/>
          </p:nvSpPr>
          <p:spPr>
            <a:xfrm>
              <a:off x="0" y="0"/>
              <a:ext cx="1459309" cy="208213"/>
            </a:xfrm>
            <a:custGeom>
              <a:avLst/>
              <a:gdLst/>
              <a:ahLst/>
              <a:cxnLst/>
              <a:rect l="l" t="t" r="r" b="b"/>
              <a:pathLst>
                <a:path w="1459309" h="208213">
                  <a:moveTo>
                    <a:pt x="729654" y="0"/>
                  </a:moveTo>
                  <a:cubicBezTo>
                    <a:pt x="326677" y="0"/>
                    <a:pt x="0" y="46610"/>
                    <a:pt x="0" y="104107"/>
                  </a:cubicBezTo>
                  <a:cubicBezTo>
                    <a:pt x="0" y="161603"/>
                    <a:pt x="326677" y="208213"/>
                    <a:pt x="729654" y="208213"/>
                  </a:cubicBezTo>
                  <a:cubicBezTo>
                    <a:pt x="1132631" y="208213"/>
                    <a:pt x="1459309" y="161603"/>
                    <a:pt x="1459309" y="104107"/>
                  </a:cubicBezTo>
                  <a:cubicBezTo>
                    <a:pt x="1459309" y="46610"/>
                    <a:pt x="1132631" y="0"/>
                    <a:pt x="729654"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6" name="TextBox 12">
              <a:extLst>
                <a:ext uri="{FF2B5EF4-FFF2-40B4-BE49-F238E27FC236}">
                  <a16:creationId xmlns:a16="http://schemas.microsoft.com/office/drawing/2014/main" id="{84D58545-8EC0-7DEA-DD8F-7C902D7FDE46}"/>
                </a:ext>
              </a:extLst>
            </p:cNvPr>
            <p:cNvSpPr txBox="1"/>
            <p:nvPr/>
          </p:nvSpPr>
          <p:spPr>
            <a:xfrm>
              <a:off x="136810" y="-9055"/>
              <a:ext cx="1185689" cy="197748"/>
            </a:xfrm>
            <a:prstGeom prst="rect">
              <a:avLst/>
            </a:prstGeom>
          </p:spPr>
          <p:txBody>
            <a:bodyPr lIns="50800" tIns="50800" rIns="50800" bIns="50800" rtlCol="0" anchor="ctr"/>
            <a:lstStyle/>
            <a:p>
              <a:pPr algn="ctr">
                <a:lnSpc>
                  <a:spcPts val="2240"/>
                </a:lnSpc>
              </a:pPr>
              <a:endParaRPr/>
            </a:p>
          </p:txBody>
        </p:sp>
      </p:grpSp>
      <p:grpSp>
        <p:nvGrpSpPr>
          <p:cNvPr id="7" name="Group 15">
            <a:extLst>
              <a:ext uri="{FF2B5EF4-FFF2-40B4-BE49-F238E27FC236}">
                <a16:creationId xmlns:a16="http://schemas.microsoft.com/office/drawing/2014/main" id="{14F5BD7B-885C-8774-97F3-D65960BB576F}"/>
              </a:ext>
            </a:extLst>
          </p:cNvPr>
          <p:cNvGrpSpPr/>
          <p:nvPr/>
        </p:nvGrpSpPr>
        <p:grpSpPr>
          <a:xfrm>
            <a:off x="5660488" y="2638321"/>
            <a:ext cx="1417566" cy="428729"/>
            <a:chOff x="0" y="0"/>
            <a:chExt cx="691733" cy="175815"/>
          </a:xfrm>
        </p:grpSpPr>
        <p:sp>
          <p:nvSpPr>
            <p:cNvPr id="8" name="Freeform 16">
              <a:extLst>
                <a:ext uri="{FF2B5EF4-FFF2-40B4-BE49-F238E27FC236}">
                  <a16:creationId xmlns:a16="http://schemas.microsoft.com/office/drawing/2014/main" id="{A3BFEA5D-79D0-7C82-88E9-3265958A6AD7}"/>
                </a:ext>
              </a:extLst>
            </p:cNvPr>
            <p:cNvSpPr/>
            <p:nvPr/>
          </p:nvSpPr>
          <p:spPr>
            <a:xfrm>
              <a:off x="0" y="0"/>
              <a:ext cx="691733" cy="175815"/>
            </a:xfrm>
            <a:custGeom>
              <a:avLst/>
              <a:gdLst/>
              <a:ahLst/>
              <a:cxnLst/>
              <a:rect l="l" t="t" r="r" b="b"/>
              <a:pathLst>
                <a:path w="691733" h="175815">
                  <a:moveTo>
                    <a:pt x="345866" y="0"/>
                  </a:moveTo>
                  <a:cubicBezTo>
                    <a:pt x="154850" y="0"/>
                    <a:pt x="0" y="39358"/>
                    <a:pt x="0" y="87908"/>
                  </a:cubicBezTo>
                  <a:cubicBezTo>
                    <a:pt x="0" y="136458"/>
                    <a:pt x="154850" y="175815"/>
                    <a:pt x="345866" y="175815"/>
                  </a:cubicBezTo>
                  <a:cubicBezTo>
                    <a:pt x="536883" y="175815"/>
                    <a:pt x="691733" y="136458"/>
                    <a:pt x="691733" y="87908"/>
                  </a:cubicBezTo>
                  <a:cubicBezTo>
                    <a:pt x="691733" y="39358"/>
                    <a:pt x="536883" y="0"/>
                    <a:pt x="345866"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9" name="TextBox 17">
              <a:extLst>
                <a:ext uri="{FF2B5EF4-FFF2-40B4-BE49-F238E27FC236}">
                  <a16:creationId xmlns:a16="http://schemas.microsoft.com/office/drawing/2014/main" id="{06DC0BBE-5E75-EDBB-1530-B834437A5DEB}"/>
                </a:ext>
              </a:extLst>
            </p:cNvPr>
            <p:cNvSpPr txBox="1"/>
            <p:nvPr/>
          </p:nvSpPr>
          <p:spPr>
            <a:xfrm>
              <a:off x="64850" y="-12092"/>
              <a:ext cx="562033" cy="171425"/>
            </a:xfrm>
            <a:prstGeom prst="rect">
              <a:avLst/>
            </a:prstGeom>
          </p:spPr>
          <p:txBody>
            <a:bodyPr lIns="50800" tIns="50800" rIns="50800" bIns="50800" rtlCol="0" anchor="ctr"/>
            <a:lstStyle/>
            <a:p>
              <a:pPr algn="ctr">
                <a:lnSpc>
                  <a:spcPts val="2240"/>
                </a:lnSpc>
              </a:pPr>
              <a:endParaRPr/>
            </a:p>
          </p:txBody>
        </p:sp>
      </p:grpSp>
    </p:spTree>
    <p:extLst>
      <p:ext uri="{BB962C8B-B14F-4D97-AF65-F5344CB8AC3E}">
        <p14:creationId xmlns:p14="http://schemas.microsoft.com/office/powerpoint/2010/main" val="534475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3F0BBF-E532-19F3-EAC3-501B10E8F04E}"/>
              </a:ext>
            </a:extLst>
          </p:cNvPr>
          <p:cNvSpPr>
            <a:spLocks noGrp="1"/>
          </p:cNvSpPr>
          <p:nvPr>
            <p:ph type="ctrTitle"/>
          </p:nvPr>
        </p:nvSpPr>
        <p:spPr/>
        <p:txBody>
          <a:bodyPr/>
          <a:lstStyle/>
          <a:p>
            <a:r>
              <a:rPr lang="en-US" dirty="0">
                <a:latin typeface="+mj-lt"/>
              </a:rPr>
              <a:t>TRACKING</a:t>
            </a:r>
          </a:p>
        </p:txBody>
      </p:sp>
    </p:spTree>
    <p:extLst>
      <p:ext uri="{BB962C8B-B14F-4D97-AF65-F5344CB8AC3E}">
        <p14:creationId xmlns:p14="http://schemas.microsoft.com/office/powerpoint/2010/main" val="10599675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2C6F4-CD8E-03C6-E671-668C62A34FF3}"/>
              </a:ext>
            </a:extLst>
          </p:cNvPr>
          <p:cNvSpPr>
            <a:spLocks noGrp="1"/>
          </p:cNvSpPr>
          <p:nvPr>
            <p:ph type="title"/>
          </p:nvPr>
        </p:nvSpPr>
        <p:spPr/>
        <p:txBody>
          <a:bodyPr/>
          <a:lstStyle/>
          <a:p>
            <a:r>
              <a:rPr lang="en-US" b="1" dirty="0"/>
              <a:t>SENDING THE TRACKING LINK</a:t>
            </a:r>
          </a:p>
        </p:txBody>
      </p:sp>
      <p:pic>
        <p:nvPicPr>
          <p:cNvPr id="5" name="Picture 4">
            <a:extLst>
              <a:ext uri="{FF2B5EF4-FFF2-40B4-BE49-F238E27FC236}">
                <a16:creationId xmlns:a16="http://schemas.microsoft.com/office/drawing/2014/main" id="{B90B95AE-AD5D-4630-0C98-77EFBAA4F926}"/>
              </a:ext>
            </a:extLst>
          </p:cNvPr>
          <p:cNvPicPr>
            <a:picLocks noChangeAspect="1"/>
          </p:cNvPicPr>
          <p:nvPr/>
        </p:nvPicPr>
        <p:blipFill>
          <a:blip r:embed="rId2"/>
          <a:stretch>
            <a:fillRect/>
          </a:stretch>
        </p:blipFill>
        <p:spPr>
          <a:xfrm>
            <a:off x="838200" y="1596266"/>
            <a:ext cx="5660045" cy="4525458"/>
          </a:xfrm>
          <a:prstGeom prst="rect">
            <a:avLst/>
          </a:prstGeom>
        </p:spPr>
      </p:pic>
      <p:sp>
        <p:nvSpPr>
          <p:cNvPr id="6" name="TextBox 5">
            <a:extLst>
              <a:ext uri="{FF2B5EF4-FFF2-40B4-BE49-F238E27FC236}">
                <a16:creationId xmlns:a16="http://schemas.microsoft.com/office/drawing/2014/main" id="{8EECD1CE-64C7-FDCC-8CFE-25C2B12EEDC6}"/>
              </a:ext>
            </a:extLst>
          </p:cNvPr>
          <p:cNvSpPr txBox="1"/>
          <p:nvPr/>
        </p:nvSpPr>
        <p:spPr>
          <a:xfrm>
            <a:off x="6667499" y="2295525"/>
            <a:ext cx="4791075" cy="646331"/>
          </a:xfrm>
          <a:prstGeom prst="rect">
            <a:avLst/>
          </a:prstGeom>
          <a:noFill/>
        </p:spPr>
        <p:txBody>
          <a:bodyPr wrap="square" rtlCol="0">
            <a:spAutoFit/>
          </a:bodyPr>
          <a:lstStyle/>
          <a:p>
            <a:r>
              <a:rPr lang="en-US" dirty="0"/>
              <a:t>Double-click the empty Tracking Status tab, and the Trucker Tools parameters will pop up.</a:t>
            </a:r>
          </a:p>
        </p:txBody>
      </p:sp>
      <p:sp>
        <p:nvSpPr>
          <p:cNvPr id="7" name="Freeform 16">
            <a:extLst>
              <a:ext uri="{FF2B5EF4-FFF2-40B4-BE49-F238E27FC236}">
                <a16:creationId xmlns:a16="http://schemas.microsoft.com/office/drawing/2014/main" id="{856A1511-4718-51C6-9A13-8641BF9B41B4}"/>
              </a:ext>
            </a:extLst>
          </p:cNvPr>
          <p:cNvSpPr/>
          <p:nvPr/>
        </p:nvSpPr>
        <p:spPr>
          <a:xfrm>
            <a:off x="5146370" y="5578909"/>
            <a:ext cx="658312" cy="459939"/>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dirty="0"/>
          </a:p>
        </p:txBody>
      </p:sp>
      <p:sp>
        <p:nvSpPr>
          <p:cNvPr id="11" name="TextBox 10">
            <a:extLst>
              <a:ext uri="{FF2B5EF4-FFF2-40B4-BE49-F238E27FC236}">
                <a16:creationId xmlns:a16="http://schemas.microsoft.com/office/drawing/2014/main" id="{7D68E647-6F57-FDE7-3A51-E7B70AC2D4C7}"/>
              </a:ext>
            </a:extLst>
          </p:cNvPr>
          <p:cNvSpPr txBox="1"/>
          <p:nvPr/>
        </p:nvSpPr>
        <p:spPr>
          <a:xfrm>
            <a:off x="6562725" y="5624212"/>
            <a:ext cx="4791075" cy="369332"/>
          </a:xfrm>
          <a:prstGeom prst="rect">
            <a:avLst/>
          </a:prstGeom>
          <a:noFill/>
        </p:spPr>
        <p:txBody>
          <a:bodyPr wrap="square" rtlCol="0">
            <a:spAutoFit/>
          </a:bodyPr>
          <a:lstStyle/>
          <a:p>
            <a:r>
              <a:rPr lang="en-US" dirty="0"/>
              <a:t>Click OK to send the link.</a:t>
            </a:r>
          </a:p>
        </p:txBody>
      </p:sp>
      <p:sp>
        <p:nvSpPr>
          <p:cNvPr id="12" name="Freeform 10">
            <a:extLst>
              <a:ext uri="{FF2B5EF4-FFF2-40B4-BE49-F238E27FC236}">
                <a16:creationId xmlns:a16="http://schemas.microsoft.com/office/drawing/2014/main" id="{BBE19916-1E1D-933A-327E-24E69F25818A}"/>
              </a:ext>
            </a:extLst>
          </p:cNvPr>
          <p:cNvSpPr/>
          <p:nvPr/>
        </p:nvSpPr>
        <p:spPr>
          <a:xfrm rot="2453210">
            <a:off x="6222130" y="5625164"/>
            <a:ext cx="370290" cy="367427"/>
          </a:xfrm>
          <a:custGeom>
            <a:avLst/>
            <a:gdLst/>
            <a:ahLst/>
            <a:cxnLst/>
            <a:rect l="l" t="t" r="r" b="b"/>
            <a:pathLst>
              <a:path w="1446150" h="1057004">
                <a:moveTo>
                  <a:pt x="0" y="0"/>
                </a:moveTo>
                <a:lnTo>
                  <a:pt x="1446150" y="0"/>
                </a:lnTo>
                <a:lnTo>
                  <a:pt x="1446150" y="1057004"/>
                </a:lnTo>
                <a:lnTo>
                  <a:pt x="0" y="10570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Tree>
    <p:extLst>
      <p:ext uri="{BB962C8B-B14F-4D97-AF65-F5344CB8AC3E}">
        <p14:creationId xmlns:p14="http://schemas.microsoft.com/office/powerpoint/2010/main" val="38113906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409DB-E497-12E0-CE48-AB0B99F92650}"/>
              </a:ext>
            </a:extLst>
          </p:cNvPr>
          <p:cNvSpPr>
            <a:spLocks noGrp="1"/>
          </p:cNvSpPr>
          <p:nvPr>
            <p:ph type="title"/>
          </p:nvPr>
        </p:nvSpPr>
        <p:spPr/>
        <p:txBody>
          <a:bodyPr>
            <a:normAutofit/>
          </a:bodyPr>
          <a:lstStyle/>
          <a:p>
            <a:r>
              <a:rPr lang="en-US" b="1" dirty="0">
                <a:latin typeface="+mn-lt"/>
              </a:rPr>
              <a:t>TRUCKER TOOLS </a:t>
            </a:r>
          </a:p>
        </p:txBody>
      </p:sp>
      <p:sp>
        <p:nvSpPr>
          <p:cNvPr id="3" name="Content Placeholder 2">
            <a:extLst>
              <a:ext uri="{FF2B5EF4-FFF2-40B4-BE49-F238E27FC236}">
                <a16:creationId xmlns:a16="http://schemas.microsoft.com/office/drawing/2014/main" id="{3813078C-1BC3-0905-9BA1-CA4F642C8E0B}"/>
              </a:ext>
            </a:extLst>
          </p:cNvPr>
          <p:cNvSpPr>
            <a:spLocks noGrp="1"/>
          </p:cNvSpPr>
          <p:nvPr>
            <p:ph idx="1"/>
          </p:nvPr>
        </p:nvSpPr>
        <p:spPr/>
        <p:txBody>
          <a:bodyPr/>
          <a:lstStyle/>
          <a:p>
            <a:endParaRPr lang="en-US" dirty="0"/>
          </a:p>
        </p:txBody>
      </p:sp>
      <p:sp>
        <p:nvSpPr>
          <p:cNvPr id="5" name="Freeform 9">
            <a:extLst>
              <a:ext uri="{FF2B5EF4-FFF2-40B4-BE49-F238E27FC236}">
                <a16:creationId xmlns:a16="http://schemas.microsoft.com/office/drawing/2014/main" id="{9DC76E78-A32B-80B8-B938-F130BDEF83AA}"/>
              </a:ext>
            </a:extLst>
          </p:cNvPr>
          <p:cNvSpPr/>
          <p:nvPr/>
        </p:nvSpPr>
        <p:spPr>
          <a:xfrm>
            <a:off x="838200" y="1825625"/>
            <a:ext cx="4200525" cy="4965700"/>
          </a:xfrm>
          <a:custGeom>
            <a:avLst/>
            <a:gdLst/>
            <a:ahLst/>
            <a:cxnLst/>
            <a:rect l="l" t="t" r="r" b="b"/>
            <a:pathLst>
              <a:path w="3960943" h="5926061">
                <a:moveTo>
                  <a:pt x="0" y="0"/>
                </a:moveTo>
                <a:lnTo>
                  <a:pt x="3960943" y="0"/>
                </a:lnTo>
                <a:lnTo>
                  <a:pt x="3960943" y="5926061"/>
                </a:lnTo>
                <a:lnTo>
                  <a:pt x="0" y="5926061"/>
                </a:lnTo>
                <a:lnTo>
                  <a:pt x="0" y="0"/>
                </a:lnTo>
                <a:close/>
              </a:path>
            </a:pathLst>
          </a:custGeom>
          <a:blipFill>
            <a:blip r:embed="rId2"/>
            <a:stretch>
              <a:fillRect/>
            </a:stretch>
          </a:blipFill>
        </p:spPr>
        <p:txBody>
          <a:bodyPr/>
          <a:lstStyle/>
          <a:p>
            <a:endParaRPr lang="en-US"/>
          </a:p>
        </p:txBody>
      </p:sp>
      <p:grpSp>
        <p:nvGrpSpPr>
          <p:cNvPr id="6" name="Group 15">
            <a:extLst>
              <a:ext uri="{FF2B5EF4-FFF2-40B4-BE49-F238E27FC236}">
                <a16:creationId xmlns:a16="http://schemas.microsoft.com/office/drawing/2014/main" id="{4F980DAD-D587-2BA4-E935-84396E92332B}"/>
              </a:ext>
            </a:extLst>
          </p:cNvPr>
          <p:cNvGrpSpPr>
            <a:grpSpLocks noChangeAspect="1"/>
          </p:cNvGrpSpPr>
          <p:nvPr/>
        </p:nvGrpSpPr>
        <p:grpSpPr>
          <a:xfrm>
            <a:off x="6489054" y="1778415"/>
            <a:ext cx="2540646" cy="5027106"/>
            <a:chOff x="0" y="0"/>
            <a:chExt cx="2620010" cy="5184140"/>
          </a:xfrm>
        </p:grpSpPr>
        <p:sp>
          <p:nvSpPr>
            <p:cNvPr id="7" name="Freeform 16">
              <a:extLst>
                <a:ext uri="{FF2B5EF4-FFF2-40B4-BE49-F238E27FC236}">
                  <a16:creationId xmlns:a16="http://schemas.microsoft.com/office/drawing/2014/main" id="{596C2618-A05B-4840-A50F-2F08AA6ED17D}"/>
                </a:ext>
              </a:extLst>
            </p:cNvPr>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8" name="Freeform 17">
              <a:extLst>
                <a:ext uri="{FF2B5EF4-FFF2-40B4-BE49-F238E27FC236}">
                  <a16:creationId xmlns:a16="http://schemas.microsoft.com/office/drawing/2014/main" id="{A5BF03CE-1A49-4121-A343-3A44B4783720}"/>
                </a:ext>
              </a:extLst>
            </p:cNvPr>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5492" t="-12873" r="-3299" b="-584"/>
              </a:stretch>
            </a:blipFill>
          </p:spPr>
          <p:txBody>
            <a:bodyPr/>
            <a:lstStyle/>
            <a:p>
              <a:endParaRPr lang="en-US"/>
            </a:p>
          </p:txBody>
        </p:sp>
        <p:sp>
          <p:nvSpPr>
            <p:cNvPr id="9" name="Freeform 18">
              <a:extLst>
                <a:ext uri="{FF2B5EF4-FFF2-40B4-BE49-F238E27FC236}">
                  <a16:creationId xmlns:a16="http://schemas.microsoft.com/office/drawing/2014/main" id="{83C6EE6F-C7A7-54A5-9E2B-A2722ED54E85}"/>
                </a:ext>
              </a:extLst>
            </p:cNvPr>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10" name="Freeform 19">
              <a:extLst>
                <a:ext uri="{FF2B5EF4-FFF2-40B4-BE49-F238E27FC236}">
                  <a16:creationId xmlns:a16="http://schemas.microsoft.com/office/drawing/2014/main" id="{5A66672A-822A-F8C4-D6C0-7495E8345DF5}"/>
                </a:ext>
              </a:extLst>
            </p:cNvPr>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11" name="Freeform 20">
              <a:extLst>
                <a:ext uri="{FF2B5EF4-FFF2-40B4-BE49-F238E27FC236}">
                  <a16:creationId xmlns:a16="http://schemas.microsoft.com/office/drawing/2014/main" id="{BB89233E-0119-AC2F-2308-079F46626A63}"/>
                </a:ext>
              </a:extLst>
            </p:cNvPr>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12" name="Freeform 21">
              <a:extLst>
                <a:ext uri="{FF2B5EF4-FFF2-40B4-BE49-F238E27FC236}">
                  <a16:creationId xmlns:a16="http://schemas.microsoft.com/office/drawing/2014/main" id="{1F21D770-072C-FFF9-AEAC-B53D4B33C001}"/>
                </a:ext>
              </a:extLst>
            </p:cNvPr>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13" name="Freeform 22">
              <a:extLst>
                <a:ext uri="{FF2B5EF4-FFF2-40B4-BE49-F238E27FC236}">
                  <a16:creationId xmlns:a16="http://schemas.microsoft.com/office/drawing/2014/main" id="{4A3DE3DC-224E-651C-A284-D18572FABACA}"/>
                </a:ext>
              </a:extLst>
            </p:cNvPr>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14" name="Freeform 23">
              <a:extLst>
                <a:ext uri="{FF2B5EF4-FFF2-40B4-BE49-F238E27FC236}">
                  <a16:creationId xmlns:a16="http://schemas.microsoft.com/office/drawing/2014/main" id="{D5243E0C-752B-3DB4-D94F-47F8D2E0DD89}"/>
                </a:ext>
              </a:extLst>
            </p:cNvPr>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15" name="Freeform 24">
              <a:extLst>
                <a:ext uri="{FF2B5EF4-FFF2-40B4-BE49-F238E27FC236}">
                  <a16:creationId xmlns:a16="http://schemas.microsoft.com/office/drawing/2014/main" id="{AE83BF08-F90E-97C4-D4AA-601884179C19}"/>
                </a:ext>
              </a:extLst>
            </p:cNvPr>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spTree>
    <p:extLst>
      <p:ext uri="{BB962C8B-B14F-4D97-AF65-F5344CB8AC3E}">
        <p14:creationId xmlns:p14="http://schemas.microsoft.com/office/powerpoint/2010/main" val="3960064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3">
            <a:extLst>
              <a:ext uri="{FF2B5EF4-FFF2-40B4-BE49-F238E27FC236}">
                <a16:creationId xmlns:a16="http://schemas.microsoft.com/office/drawing/2014/main" id="{D4E28A67-FE50-9197-4051-21C282225E79}"/>
              </a:ext>
            </a:extLst>
          </p:cNvPr>
          <p:cNvGrpSpPr>
            <a:grpSpLocks noChangeAspect="1"/>
          </p:cNvGrpSpPr>
          <p:nvPr/>
        </p:nvGrpSpPr>
        <p:grpSpPr>
          <a:xfrm>
            <a:off x="914400" y="429691"/>
            <a:ext cx="3110045" cy="6153759"/>
            <a:chOff x="0" y="0"/>
            <a:chExt cx="2620010" cy="5184140"/>
          </a:xfrm>
        </p:grpSpPr>
        <p:sp>
          <p:nvSpPr>
            <p:cNvPr id="5" name="Freeform 14">
              <a:extLst>
                <a:ext uri="{FF2B5EF4-FFF2-40B4-BE49-F238E27FC236}">
                  <a16:creationId xmlns:a16="http://schemas.microsoft.com/office/drawing/2014/main" id="{8DED8266-B795-CD16-F611-CAE285542A53}"/>
                </a:ext>
              </a:extLst>
            </p:cNvPr>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6" name="Freeform 15">
              <a:extLst>
                <a:ext uri="{FF2B5EF4-FFF2-40B4-BE49-F238E27FC236}">
                  <a16:creationId xmlns:a16="http://schemas.microsoft.com/office/drawing/2014/main" id="{E7BB11E2-94B2-A6BA-4FDB-A994F31AC46F}"/>
                </a:ext>
              </a:extLst>
            </p:cNvPr>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2"/>
              <a:stretch>
                <a:fillRect t="-986" r="-295" b="-13014"/>
              </a:stretch>
            </a:blipFill>
          </p:spPr>
          <p:txBody>
            <a:bodyPr/>
            <a:lstStyle/>
            <a:p>
              <a:endParaRPr lang="en-US"/>
            </a:p>
          </p:txBody>
        </p:sp>
        <p:sp>
          <p:nvSpPr>
            <p:cNvPr id="7" name="Freeform 16">
              <a:extLst>
                <a:ext uri="{FF2B5EF4-FFF2-40B4-BE49-F238E27FC236}">
                  <a16:creationId xmlns:a16="http://schemas.microsoft.com/office/drawing/2014/main" id="{F3E0F29D-4537-EAAC-9282-5929180E863A}"/>
                </a:ext>
              </a:extLst>
            </p:cNvPr>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8" name="Freeform 17">
              <a:extLst>
                <a:ext uri="{FF2B5EF4-FFF2-40B4-BE49-F238E27FC236}">
                  <a16:creationId xmlns:a16="http://schemas.microsoft.com/office/drawing/2014/main" id="{F60FDC48-152F-66EE-689B-6FD8509217BC}"/>
                </a:ext>
              </a:extLst>
            </p:cNvPr>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9" name="Freeform 18">
              <a:extLst>
                <a:ext uri="{FF2B5EF4-FFF2-40B4-BE49-F238E27FC236}">
                  <a16:creationId xmlns:a16="http://schemas.microsoft.com/office/drawing/2014/main" id="{AFB593D6-4379-F6AB-3EF3-34BB32847543}"/>
                </a:ext>
              </a:extLst>
            </p:cNvPr>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10" name="Freeform 19">
              <a:extLst>
                <a:ext uri="{FF2B5EF4-FFF2-40B4-BE49-F238E27FC236}">
                  <a16:creationId xmlns:a16="http://schemas.microsoft.com/office/drawing/2014/main" id="{84D74BC6-E011-5B09-1842-051A2E3E13E1}"/>
                </a:ext>
              </a:extLst>
            </p:cNvPr>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11" name="Freeform 20">
              <a:extLst>
                <a:ext uri="{FF2B5EF4-FFF2-40B4-BE49-F238E27FC236}">
                  <a16:creationId xmlns:a16="http://schemas.microsoft.com/office/drawing/2014/main" id="{92BA62FA-CBAD-C704-E874-7CF03A69043D}"/>
                </a:ext>
              </a:extLst>
            </p:cNvPr>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12" name="Freeform 21">
              <a:extLst>
                <a:ext uri="{FF2B5EF4-FFF2-40B4-BE49-F238E27FC236}">
                  <a16:creationId xmlns:a16="http://schemas.microsoft.com/office/drawing/2014/main" id="{D402C1B0-2EF1-30FD-487E-E44F3F7D3640}"/>
                </a:ext>
              </a:extLst>
            </p:cNvPr>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13" name="Freeform 22">
              <a:extLst>
                <a:ext uri="{FF2B5EF4-FFF2-40B4-BE49-F238E27FC236}">
                  <a16:creationId xmlns:a16="http://schemas.microsoft.com/office/drawing/2014/main" id="{D3F72ACD-4289-4110-45E9-F00A9E2CD06E}"/>
                </a:ext>
              </a:extLst>
            </p:cNvPr>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sp>
        <p:nvSpPr>
          <p:cNvPr id="14" name="TextBox 29">
            <a:extLst>
              <a:ext uri="{FF2B5EF4-FFF2-40B4-BE49-F238E27FC236}">
                <a16:creationId xmlns:a16="http://schemas.microsoft.com/office/drawing/2014/main" id="{0EF46AE3-8517-F140-4D90-7FFEF7E64E25}"/>
              </a:ext>
            </a:extLst>
          </p:cNvPr>
          <p:cNvSpPr txBox="1"/>
          <p:nvPr/>
        </p:nvSpPr>
        <p:spPr>
          <a:xfrm>
            <a:off x="4887826" y="1894637"/>
            <a:ext cx="5314681" cy="905312"/>
          </a:xfrm>
          <a:prstGeom prst="rect">
            <a:avLst/>
          </a:prstGeom>
        </p:spPr>
        <p:txBody>
          <a:bodyPr wrap="square" lIns="0" tIns="0" rIns="0" bIns="0" rtlCol="0" anchor="t">
            <a:spAutoFit/>
          </a:bodyPr>
          <a:lstStyle/>
          <a:p>
            <a:pPr algn="ctr">
              <a:lnSpc>
                <a:spcPts val="3817"/>
              </a:lnSpc>
            </a:pPr>
            <a:r>
              <a:rPr lang="en-US" dirty="0">
                <a:solidFill>
                  <a:srgbClr val="000000"/>
                </a:solidFill>
                <a:latin typeface="Lato 1"/>
                <a:ea typeface="Lato 1"/>
                <a:cs typeface="Lato 1"/>
                <a:sym typeface="Lato 1"/>
              </a:rPr>
              <a:t>The link takes to App Store.</a:t>
            </a:r>
          </a:p>
          <a:p>
            <a:pPr algn="ctr">
              <a:lnSpc>
                <a:spcPts val="3817"/>
              </a:lnSpc>
            </a:pPr>
            <a:r>
              <a:rPr lang="en-US" dirty="0">
                <a:solidFill>
                  <a:srgbClr val="000000"/>
                </a:solidFill>
                <a:latin typeface="Lato 1"/>
                <a:ea typeface="Lato 1"/>
                <a:cs typeface="Lato 1"/>
                <a:sym typeface="Lato 1"/>
              </a:rPr>
              <a:t> Ask driver to Install/Download Trucker Tools App.</a:t>
            </a:r>
          </a:p>
        </p:txBody>
      </p:sp>
      <p:sp>
        <p:nvSpPr>
          <p:cNvPr id="15" name="TextBox 23">
            <a:extLst>
              <a:ext uri="{FF2B5EF4-FFF2-40B4-BE49-F238E27FC236}">
                <a16:creationId xmlns:a16="http://schemas.microsoft.com/office/drawing/2014/main" id="{8C3D78FD-5C31-1A0B-C789-1CA6AE1EE447}"/>
              </a:ext>
            </a:extLst>
          </p:cNvPr>
          <p:cNvSpPr txBox="1"/>
          <p:nvPr/>
        </p:nvSpPr>
        <p:spPr>
          <a:xfrm>
            <a:off x="4887827" y="4058052"/>
            <a:ext cx="6075448" cy="905312"/>
          </a:xfrm>
          <a:prstGeom prst="rect">
            <a:avLst/>
          </a:prstGeom>
        </p:spPr>
        <p:txBody>
          <a:bodyPr wrap="square" lIns="0" tIns="0" rIns="0" bIns="0" rtlCol="0" anchor="t">
            <a:spAutoFit/>
          </a:bodyPr>
          <a:lstStyle/>
          <a:p>
            <a:pPr algn="ctr">
              <a:lnSpc>
                <a:spcPts val="3817"/>
              </a:lnSpc>
            </a:pPr>
            <a:r>
              <a:rPr lang="en-US" dirty="0">
                <a:solidFill>
                  <a:srgbClr val="000000"/>
                </a:solidFill>
                <a:latin typeface="Lato 1"/>
                <a:ea typeface="Lato 1"/>
                <a:cs typeface="Lato 1"/>
                <a:sym typeface="Lato 1"/>
              </a:rPr>
              <a:t>Driver has to Install/Download Trucker </a:t>
            </a:r>
            <a:r>
              <a:rPr lang="en-US" dirty="0" err="1">
                <a:solidFill>
                  <a:srgbClr val="000000"/>
                </a:solidFill>
                <a:latin typeface="Lato 1"/>
                <a:ea typeface="Lato 1"/>
                <a:cs typeface="Lato 1"/>
                <a:sym typeface="Lato 1"/>
              </a:rPr>
              <a:t>ToolsApp</a:t>
            </a:r>
            <a:r>
              <a:rPr lang="en-US" dirty="0">
                <a:solidFill>
                  <a:srgbClr val="000000"/>
                </a:solidFill>
                <a:latin typeface="Lato 1"/>
                <a:ea typeface="Lato 1"/>
                <a:cs typeface="Lato 1"/>
                <a:sym typeface="Lato 1"/>
              </a:rPr>
              <a:t> &amp; then, Open and Allow it to track location.</a:t>
            </a:r>
          </a:p>
        </p:txBody>
      </p:sp>
    </p:spTree>
    <p:extLst>
      <p:ext uri="{BB962C8B-B14F-4D97-AF65-F5344CB8AC3E}">
        <p14:creationId xmlns:p14="http://schemas.microsoft.com/office/powerpoint/2010/main" val="882712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F6AD3AAE-A371-A8A6-24F1-3AF39F69981A}"/>
              </a:ext>
            </a:extLst>
          </p:cNvPr>
          <p:cNvGrpSpPr>
            <a:grpSpLocks noChangeAspect="1"/>
          </p:cNvGrpSpPr>
          <p:nvPr/>
        </p:nvGrpSpPr>
        <p:grpSpPr>
          <a:xfrm>
            <a:off x="691752" y="361950"/>
            <a:ext cx="3169553" cy="6271506"/>
            <a:chOff x="0" y="0"/>
            <a:chExt cx="2620010" cy="5184140"/>
          </a:xfrm>
        </p:grpSpPr>
        <p:sp>
          <p:nvSpPr>
            <p:cNvPr id="3" name="Freeform 10">
              <a:extLst>
                <a:ext uri="{FF2B5EF4-FFF2-40B4-BE49-F238E27FC236}">
                  <a16:creationId xmlns:a16="http://schemas.microsoft.com/office/drawing/2014/main" id="{DC020AFC-3B96-AADD-428F-A563B5660E50}"/>
                </a:ext>
              </a:extLst>
            </p:cNvPr>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4" name="Freeform 11">
              <a:extLst>
                <a:ext uri="{FF2B5EF4-FFF2-40B4-BE49-F238E27FC236}">
                  <a16:creationId xmlns:a16="http://schemas.microsoft.com/office/drawing/2014/main" id="{9FA774C4-A8F6-1FBB-0138-08FD0BED922C}"/>
                </a:ext>
              </a:extLst>
            </p:cNvPr>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2"/>
              <a:stretch>
                <a:fillRect l="-5383" t="-773" r="-6240"/>
              </a:stretch>
            </a:blipFill>
          </p:spPr>
          <p:txBody>
            <a:bodyPr/>
            <a:lstStyle/>
            <a:p>
              <a:endParaRPr lang="en-US"/>
            </a:p>
          </p:txBody>
        </p:sp>
        <p:sp>
          <p:nvSpPr>
            <p:cNvPr id="5" name="Freeform 12">
              <a:extLst>
                <a:ext uri="{FF2B5EF4-FFF2-40B4-BE49-F238E27FC236}">
                  <a16:creationId xmlns:a16="http://schemas.microsoft.com/office/drawing/2014/main" id="{8E6FC35C-304E-B29F-206A-7537BD47FFEE}"/>
                </a:ext>
              </a:extLst>
            </p:cNvPr>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6" name="Freeform 13">
              <a:extLst>
                <a:ext uri="{FF2B5EF4-FFF2-40B4-BE49-F238E27FC236}">
                  <a16:creationId xmlns:a16="http://schemas.microsoft.com/office/drawing/2014/main" id="{8327651A-F236-A738-6FE8-CFAA910121E4}"/>
                </a:ext>
              </a:extLst>
            </p:cNvPr>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7" name="Freeform 14">
              <a:extLst>
                <a:ext uri="{FF2B5EF4-FFF2-40B4-BE49-F238E27FC236}">
                  <a16:creationId xmlns:a16="http://schemas.microsoft.com/office/drawing/2014/main" id="{3E502EF4-D417-CEBA-8046-96E151DA29D7}"/>
                </a:ext>
              </a:extLst>
            </p:cNvPr>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8" name="Freeform 15">
              <a:extLst>
                <a:ext uri="{FF2B5EF4-FFF2-40B4-BE49-F238E27FC236}">
                  <a16:creationId xmlns:a16="http://schemas.microsoft.com/office/drawing/2014/main" id="{7D421508-1763-5773-469B-EEECE247DB80}"/>
                </a:ext>
              </a:extLst>
            </p:cNvPr>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9" name="Freeform 16">
              <a:extLst>
                <a:ext uri="{FF2B5EF4-FFF2-40B4-BE49-F238E27FC236}">
                  <a16:creationId xmlns:a16="http://schemas.microsoft.com/office/drawing/2014/main" id="{A50FBD9C-589C-2E11-6998-193C4F61D52D}"/>
                </a:ext>
              </a:extLst>
            </p:cNvPr>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10" name="Freeform 17">
              <a:extLst>
                <a:ext uri="{FF2B5EF4-FFF2-40B4-BE49-F238E27FC236}">
                  <a16:creationId xmlns:a16="http://schemas.microsoft.com/office/drawing/2014/main" id="{A89881DE-5114-219E-344B-BC4DFBF191C5}"/>
                </a:ext>
              </a:extLst>
            </p:cNvPr>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11" name="Freeform 18">
              <a:extLst>
                <a:ext uri="{FF2B5EF4-FFF2-40B4-BE49-F238E27FC236}">
                  <a16:creationId xmlns:a16="http://schemas.microsoft.com/office/drawing/2014/main" id="{CA9BA9B8-C71C-F7D6-7E7D-30018EF3B35F}"/>
                </a:ext>
              </a:extLst>
            </p:cNvPr>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grpSp>
        <p:nvGrpSpPr>
          <p:cNvPr id="12" name="Group 9">
            <a:extLst>
              <a:ext uri="{FF2B5EF4-FFF2-40B4-BE49-F238E27FC236}">
                <a16:creationId xmlns:a16="http://schemas.microsoft.com/office/drawing/2014/main" id="{4EBDC5DA-B4CA-8D12-1501-E85AEEEBA481}"/>
              </a:ext>
            </a:extLst>
          </p:cNvPr>
          <p:cNvGrpSpPr>
            <a:grpSpLocks noChangeAspect="1"/>
          </p:cNvGrpSpPr>
          <p:nvPr/>
        </p:nvGrpSpPr>
        <p:grpSpPr>
          <a:xfrm>
            <a:off x="4154392" y="361950"/>
            <a:ext cx="3190756" cy="6313459"/>
            <a:chOff x="0" y="0"/>
            <a:chExt cx="2620010" cy="5184140"/>
          </a:xfrm>
        </p:grpSpPr>
        <p:sp>
          <p:nvSpPr>
            <p:cNvPr id="13" name="Freeform 10">
              <a:extLst>
                <a:ext uri="{FF2B5EF4-FFF2-40B4-BE49-F238E27FC236}">
                  <a16:creationId xmlns:a16="http://schemas.microsoft.com/office/drawing/2014/main" id="{3E5DF101-9E29-24ED-AED7-79F1FAA3773F}"/>
                </a:ext>
              </a:extLst>
            </p:cNvPr>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14" name="Freeform 11">
              <a:extLst>
                <a:ext uri="{FF2B5EF4-FFF2-40B4-BE49-F238E27FC236}">
                  <a16:creationId xmlns:a16="http://schemas.microsoft.com/office/drawing/2014/main" id="{9D680370-40C7-5374-3FE8-0915BBC41504}"/>
                </a:ext>
              </a:extLst>
            </p:cNvPr>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3054" t="-578" r="-776" b="-13919"/>
              </a:stretch>
            </a:blipFill>
          </p:spPr>
          <p:txBody>
            <a:bodyPr/>
            <a:lstStyle/>
            <a:p>
              <a:endParaRPr lang="en-US"/>
            </a:p>
          </p:txBody>
        </p:sp>
        <p:sp>
          <p:nvSpPr>
            <p:cNvPr id="15" name="Freeform 12">
              <a:extLst>
                <a:ext uri="{FF2B5EF4-FFF2-40B4-BE49-F238E27FC236}">
                  <a16:creationId xmlns:a16="http://schemas.microsoft.com/office/drawing/2014/main" id="{4C057555-FC9B-D0A0-C473-74767557FFCC}"/>
                </a:ext>
              </a:extLst>
            </p:cNvPr>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16" name="Freeform 13">
              <a:extLst>
                <a:ext uri="{FF2B5EF4-FFF2-40B4-BE49-F238E27FC236}">
                  <a16:creationId xmlns:a16="http://schemas.microsoft.com/office/drawing/2014/main" id="{CA2FDA15-2DB4-992A-A4E7-1FDFF5BAB3F1}"/>
                </a:ext>
              </a:extLst>
            </p:cNvPr>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17" name="Freeform 14">
              <a:extLst>
                <a:ext uri="{FF2B5EF4-FFF2-40B4-BE49-F238E27FC236}">
                  <a16:creationId xmlns:a16="http://schemas.microsoft.com/office/drawing/2014/main" id="{1DE00440-81EC-23C0-3C5E-CA37B6E9E897}"/>
                </a:ext>
              </a:extLst>
            </p:cNvPr>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18" name="Freeform 15">
              <a:extLst>
                <a:ext uri="{FF2B5EF4-FFF2-40B4-BE49-F238E27FC236}">
                  <a16:creationId xmlns:a16="http://schemas.microsoft.com/office/drawing/2014/main" id="{A0B7F56F-E587-4AC1-3411-4D947266DF9F}"/>
                </a:ext>
              </a:extLst>
            </p:cNvPr>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19" name="Freeform 16">
              <a:extLst>
                <a:ext uri="{FF2B5EF4-FFF2-40B4-BE49-F238E27FC236}">
                  <a16:creationId xmlns:a16="http://schemas.microsoft.com/office/drawing/2014/main" id="{AAC9A9D1-2493-AFCF-264E-529F8D77556D}"/>
                </a:ext>
              </a:extLst>
            </p:cNvPr>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20" name="Freeform 17">
              <a:extLst>
                <a:ext uri="{FF2B5EF4-FFF2-40B4-BE49-F238E27FC236}">
                  <a16:creationId xmlns:a16="http://schemas.microsoft.com/office/drawing/2014/main" id="{3ABB7B85-F9AF-4882-4831-C1F8F3A30C23}"/>
                </a:ext>
              </a:extLst>
            </p:cNvPr>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21" name="Freeform 18">
              <a:extLst>
                <a:ext uri="{FF2B5EF4-FFF2-40B4-BE49-F238E27FC236}">
                  <a16:creationId xmlns:a16="http://schemas.microsoft.com/office/drawing/2014/main" id="{10E33393-1231-739E-A9E4-E8A10E26F984}"/>
                </a:ext>
              </a:extLst>
            </p:cNvPr>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sp>
        <p:nvSpPr>
          <p:cNvPr id="22" name="Freeform 23">
            <a:extLst>
              <a:ext uri="{FF2B5EF4-FFF2-40B4-BE49-F238E27FC236}">
                <a16:creationId xmlns:a16="http://schemas.microsoft.com/office/drawing/2014/main" id="{B7E4BF8B-D56D-A4B7-F67D-FDCD43CDEFD2}"/>
              </a:ext>
            </a:extLst>
          </p:cNvPr>
          <p:cNvSpPr/>
          <p:nvPr/>
        </p:nvSpPr>
        <p:spPr>
          <a:xfrm>
            <a:off x="7638234" y="550925"/>
            <a:ext cx="3185089" cy="5656915"/>
          </a:xfrm>
          <a:custGeom>
            <a:avLst/>
            <a:gdLst/>
            <a:ahLst/>
            <a:cxnLst/>
            <a:rect l="l" t="t" r="r" b="b"/>
            <a:pathLst>
              <a:path w="3185089" h="5656915">
                <a:moveTo>
                  <a:pt x="0" y="0"/>
                </a:moveTo>
                <a:lnTo>
                  <a:pt x="3185089" y="0"/>
                </a:lnTo>
                <a:lnTo>
                  <a:pt x="3185089" y="5656915"/>
                </a:lnTo>
                <a:lnTo>
                  <a:pt x="0" y="5656915"/>
                </a:lnTo>
                <a:lnTo>
                  <a:pt x="0" y="0"/>
                </a:lnTo>
                <a:close/>
              </a:path>
            </a:pathLst>
          </a:custGeom>
          <a:blipFill>
            <a:blip r:embed="rId4"/>
            <a:stretch>
              <a:fillRect/>
            </a:stretch>
          </a:blipFill>
          <a:ln w="19050" cap="rnd">
            <a:solidFill>
              <a:srgbClr val="000000"/>
            </a:solidFill>
            <a:prstDash val="solid"/>
            <a:round/>
          </a:ln>
        </p:spPr>
        <p:txBody>
          <a:bodyPr/>
          <a:lstStyle/>
          <a:p>
            <a:endParaRPr lang="en-US"/>
          </a:p>
        </p:txBody>
      </p:sp>
      <p:sp>
        <p:nvSpPr>
          <p:cNvPr id="23" name="Freeform 16">
            <a:extLst>
              <a:ext uri="{FF2B5EF4-FFF2-40B4-BE49-F238E27FC236}">
                <a16:creationId xmlns:a16="http://schemas.microsoft.com/office/drawing/2014/main" id="{CD71BB55-3AA5-C542-2E4A-48786DDF8083}"/>
              </a:ext>
            </a:extLst>
          </p:cNvPr>
          <p:cNvSpPr/>
          <p:nvPr/>
        </p:nvSpPr>
        <p:spPr>
          <a:xfrm>
            <a:off x="1719219" y="1804983"/>
            <a:ext cx="1243055" cy="438306"/>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dirty="0"/>
          </a:p>
        </p:txBody>
      </p:sp>
      <p:sp>
        <p:nvSpPr>
          <p:cNvPr id="24" name="Freeform 16">
            <a:extLst>
              <a:ext uri="{FF2B5EF4-FFF2-40B4-BE49-F238E27FC236}">
                <a16:creationId xmlns:a16="http://schemas.microsoft.com/office/drawing/2014/main" id="{B0163EEF-BFE5-9F4E-4AE1-F751FA2398D3}"/>
              </a:ext>
            </a:extLst>
          </p:cNvPr>
          <p:cNvSpPr/>
          <p:nvPr/>
        </p:nvSpPr>
        <p:spPr>
          <a:xfrm>
            <a:off x="6281504" y="2243289"/>
            <a:ext cx="658312" cy="459939"/>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chemeClr val="tx1"/>
            </a:solidFill>
            <a:prstDash val="solid"/>
            <a:miter/>
          </a:ln>
        </p:spPr>
        <p:txBody>
          <a:bodyPr/>
          <a:lstStyle/>
          <a:p>
            <a:endParaRPr lang="en-US" dirty="0"/>
          </a:p>
        </p:txBody>
      </p:sp>
    </p:spTree>
    <p:extLst>
      <p:ext uri="{BB962C8B-B14F-4D97-AF65-F5344CB8AC3E}">
        <p14:creationId xmlns:p14="http://schemas.microsoft.com/office/powerpoint/2010/main" val="2169781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4CCDEF77-0B0B-032F-311A-74C9DAF4BDCC}"/>
              </a:ext>
            </a:extLst>
          </p:cNvPr>
          <p:cNvGrpSpPr>
            <a:grpSpLocks noChangeAspect="1"/>
          </p:cNvGrpSpPr>
          <p:nvPr/>
        </p:nvGrpSpPr>
        <p:grpSpPr>
          <a:xfrm>
            <a:off x="695325" y="350030"/>
            <a:ext cx="3216852" cy="6365095"/>
            <a:chOff x="0" y="0"/>
            <a:chExt cx="2620010" cy="5184140"/>
          </a:xfrm>
        </p:grpSpPr>
        <p:sp>
          <p:nvSpPr>
            <p:cNvPr id="3" name="Freeform 10">
              <a:extLst>
                <a:ext uri="{FF2B5EF4-FFF2-40B4-BE49-F238E27FC236}">
                  <a16:creationId xmlns:a16="http://schemas.microsoft.com/office/drawing/2014/main" id="{5799969F-716C-1E0D-B03A-EF082611EF54}"/>
                </a:ext>
              </a:extLst>
            </p:cNvPr>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4" name="Freeform 11">
              <a:extLst>
                <a:ext uri="{FF2B5EF4-FFF2-40B4-BE49-F238E27FC236}">
                  <a16:creationId xmlns:a16="http://schemas.microsoft.com/office/drawing/2014/main" id="{158CCC7F-4517-0FA4-F8FD-B05AFFD15FA0}"/>
                </a:ext>
              </a:extLst>
            </p:cNvPr>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2"/>
              <a:stretch>
                <a:fillRect l="-3054" t="-578" r="-776" b="-13919"/>
              </a:stretch>
            </a:blipFill>
          </p:spPr>
          <p:txBody>
            <a:bodyPr/>
            <a:lstStyle/>
            <a:p>
              <a:endParaRPr lang="en-US"/>
            </a:p>
          </p:txBody>
        </p:sp>
        <p:sp>
          <p:nvSpPr>
            <p:cNvPr id="5" name="Freeform 12">
              <a:extLst>
                <a:ext uri="{FF2B5EF4-FFF2-40B4-BE49-F238E27FC236}">
                  <a16:creationId xmlns:a16="http://schemas.microsoft.com/office/drawing/2014/main" id="{534CBCDC-DD5D-F7EA-0C8F-23D88826CB63}"/>
                </a:ext>
              </a:extLst>
            </p:cNvPr>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6" name="Freeform 13">
              <a:extLst>
                <a:ext uri="{FF2B5EF4-FFF2-40B4-BE49-F238E27FC236}">
                  <a16:creationId xmlns:a16="http://schemas.microsoft.com/office/drawing/2014/main" id="{7B1CEC18-25B3-4E70-5DBA-9A36D75B43FB}"/>
                </a:ext>
              </a:extLst>
            </p:cNvPr>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7" name="Freeform 14">
              <a:extLst>
                <a:ext uri="{FF2B5EF4-FFF2-40B4-BE49-F238E27FC236}">
                  <a16:creationId xmlns:a16="http://schemas.microsoft.com/office/drawing/2014/main" id="{22CBEF2C-4DCC-A08C-71C9-89DF9ABE9714}"/>
                </a:ext>
              </a:extLst>
            </p:cNvPr>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8" name="Freeform 15">
              <a:extLst>
                <a:ext uri="{FF2B5EF4-FFF2-40B4-BE49-F238E27FC236}">
                  <a16:creationId xmlns:a16="http://schemas.microsoft.com/office/drawing/2014/main" id="{B3AB882F-12F7-3187-4486-32EB927FA66E}"/>
                </a:ext>
              </a:extLst>
            </p:cNvPr>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9" name="Freeform 16">
              <a:extLst>
                <a:ext uri="{FF2B5EF4-FFF2-40B4-BE49-F238E27FC236}">
                  <a16:creationId xmlns:a16="http://schemas.microsoft.com/office/drawing/2014/main" id="{3FD7F8A9-DCA6-044D-DC8E-F9BCD92BE313}"/>
                </a:ext>
              </a:extLst>
            </p:cNvPr>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10" name="Freeform 17">
              <a:extLst>
                <a:ext uri="{FF2B5EF4-FFF2-40B4-BE49-F238E27FC236}">
                  <a16:creationId xmlns:a16="http://schemas.microsoft.com/office/drawing/2014/main" id="{7E3FFA3F-5761-63EF-48DD-FE1C069067FB}"/>
                </a:ext>
              </a:extLst>
            </p:cNvPr>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11" name="Freeform 18">
              <a:extLst>
                <a:ext uri="{FF2B5EF4-FFF2-40B4-BE49-F238E27FC236}">
                  <a16:creationId xmlns:a16="http://schemas.microsoft.com/office/drawing/2014/main" id="{7FB79D8F-5049-25B9-3AA1-6FF42563B270}"/>
                </a:ext>
              </a:extLst>
            </p:cNvPr>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grpSp>
        <p:nvGrpSpPr>
          <p:cNvPr id="22" name="Group 39">
            <a:extLst>
              <a:ext uri="{FF2B5EF4-FFF2-40B4-BE49-F238E27FC236}">
                <a16:creationId xmlns:a16="http://schemas.microsoft.com/office/drawing/2014/main" id="{B1877AC4-7677-A148-C8FF-0A67992DC967}"/>
              </a:ext>
            </a:extLst>
          </p:cNvPr>
          <p:cNvGrpSpPr>
            <a:grpSpLocks noChangeAspect="1"/>
          </p:cNvGrpSpPr>
          <p:nvPr/>
        </p:nvGrpSpPr>
        <p:grpSpPr>
          <a:xfrm>
            <a:off x="6358518" y="381217"/>
            <a:ext cx="3200303" cy="6332349"/>
            <a:chOff x="0" y="0"/>
            <a:chExt cx="2620010" cy="5184140"/>
          </a:xfrm>
        </p:grpSpPr>
        <p:sp>
          <p:nvSpPr>
            <p:cNvPr id="23" name="Freeform 40">
              <a:extLst>
                <a:ext uri="{FF2B5EF4-FFF2-40B4-BE49-F238E27FC236}">
                  <a16:creationId xmlns:a16="http://schemas.microsoft.com/office/drawing/2014/main" id="{B7B4474F-50EB-DD11-043F-AC0DFF8D3943}"/>
                </a:ext>
              </a:extLst>
            </p:cNvPr>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24" name="Freeform 41">
              <a:extLst>
                <a:ext uri="{FF2B5EF4-FFF2-40B4-BE49-F238E27FC236}">
                  <a16:creationId xmlns:a16="http://schemas.microsoft.com/office/drawing/2014/main" id="{694EA6B2-6F82-B701-237D-7A12E74C289B}"/>
                </a:ext>
              </a:extLst>
            </p:cNvPr>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25039" r="-29595" b="-47084"/>
              </a:stretch>
            </a:blipFill>
          </p:spPr>
          <p:txBody>
            <a:bodyPr/>
            <a:lstStyle/>
            <a:p>
              <a:endParaRPr lang="en-US"/>
            </a:p>
          </p:txBody>
        </p:sp>
        <p:sp>
          <p:nvSpPr>
            <p:cNvPr id="25" name="Freeform 42">
              <a:extLst>
                <a:ext uri="{FF2B5EF4-FFF2-40B4-BE49-F238E27FC236}">
                  <a16:creationId xmlns:a16="http://schemas.microsoft.com/office/drawing/2014/main" id="{0B495BEB-3D22-8F70-9675-E4003030082A}"/>
                </a:ext>
              </a:extLst>
            </p:cNvPr>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26" name="Freeform 43">
              <a:extLst>
                <a:ext uri="{FF2B5EF4-FFF2-40B4-BE49-F238E27FC236}">
                  <a16:creationId xmlns:a16="http://schemas.microsoft.com/office/drawing/2014/main" id="{C2399CEF-85D1-2E90-E758-F7FE596B479B}"/>
                </a:ext>
              </a:extLst>
            </p:cNvPr>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27" name="Freeform 44">
              <a:extLst>
                <a:ext uri="{FF2B5EF4-FFF2-40B4-BE49-F238E27FC236}">
                  <a16:creationId xmlns:a16="http://schemas.microsoft.com/office/drawing/2014/main" id="{96C26B4E-9658-85FA-DE9F-95B61EA90C4E}"/>
                </a:ext>
              </a:extLst>
            </p:cNvPr>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28" name="Freeform 45">
              <a:extLst>
                <a:ext uri="{FF2B5EF4-FFF2-40B4-BE49-F238E27FC236}">
                  <a16:creationId xmlns:a16="http://schemas.microsoft.com/office/drawing/2014/main" id="{A21C5F4D-5E29-4395-25E0-BE34503585CC}"/>
                </a:ext>
              </a:extLst>
            </p:cNvPr>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29" name="Freeform 46">
              <a:extLst>
                <a:ext uri="{FF2B5EF4-FFF2-40B4-BE49-F238E27FC236}">
                  <a16:creationId xmlns:a16="http://schemas.microsoft.com/office/drawing/2014/main" id="{BD670F23-F345-02E5-AFB5-4B44DBBA5282}"/>
                </a:ext>
              </a:extLst>
            </p:cNvPr>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30" name="Freeform 47">
              <a:extLst>
                <a:ext uri="{FF2B5EF4-FFF2-40B4-BE49-F238E27FC236}">
                  <a16:creationId xmlns:a16="http://schemas.microsoft.com/office/drawing/2014/main" id="{6A5BB097-5C91-1CEE-2CCE-C8317DCD26E7}"/>
                </a:ext>
              </a:extLst>
            </p:cNvPr>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31" name="Freeform 48">
              <a:extLst>
                <a:ext uri="{FF2B5EF4-FFF2-40B4-BE49-F238E27FC236}">
                  <a16:creationId xmlns:a16="http://schemas.microsoft.com/office/drawing/2014/main" id="{B39D7A4F-227C-486E-3B6F-ED3D0FC7AC57}"/>
                </a:ext>
              </a:extLst>
            </p:cNvPr>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sp>
        <p:nvSpPr>
          <p:cNvPr id="42" name="TextBox 51">
            <a:extLst>
              <a:ext uri="{FF2B5EF4-FFF2-40B4-BE49-F238E27FC236}">
                <a16:creationId xmlns:a16="http://schemas.microsoft.com/office/drawing/2014/main" id="{EEC9E610-B52C-7C54-A3B3-6446AA168251}"/>
              </a:ext>
            </a:extLst>
          </p:cNvPr>
          <p:cNvSpPr txBox="1"/>
          <p:nvPr/>
        </p:nvSpPr>
        <p:spPr>
          <a:xfrm>
            <a:off x="3952102" y="2435526"/>
            <a:ext cx="2372111" cy="748218"/>
          </a:xfrm>
          <a:prstGeom prst="rect">
            <a:avLst/>
          </a:prstGeom>
        </p:spPr>
        <p:txBody>
          <a:bodyPr lIns="0" tIns="0" rIns="0" bIns="0" rtlCol="0" anchor="t">
            <a:spAutoFit/>
          </a:bodyPr>
          <a:lstStyle/>
          <a:p>
            <a:pPr algn="ctr">
              <a:lnSpc>
                <a:spcPts val="3131"/>
              </a:lnSpc>
            </a:pPr>
            <a:r>
              <a:rPr lang="en-US" dirty="0">
                <a:solidFill>
                  <a:srgbClr val="000000"/>
                </a:solidFill>
                <a:ea typeface="Lato 1"/>
                <a:cs typeface="Lato 1"/>
                <a:sym typeface="Lato 1"/>
              </a:rPr>
              <a:t>Driver can scan PODs and other documents.</a:t>
            </a:r>
          </a:p>
        </p:txBody>
      </p:sp>
      <p:sp>
        <p:nvSpPr>
          <p:cNvPr id="43" name="TextBox 52">
            <a:extLst>
              <a:ext uri="{FF2B5EF4-FFF2-40B4-BE49-F238E27FC236}">
                <a16:creationId xmlns:a16="http://schemas.microsoft.com/office/drawing/2014/main" id="{AF884400-0164-6CBA-492E-725EFF8EAEE5}"/>
              </a:ext>
            </a:extLst>
          </p:cNvPr>
          <p:cNvSpPr txBox="1"/>
          <p:nvPr/>
        </p:nvSpPr>
        <p:spPr>
          <a:xfrm>
            <a:off x="9686026" y="2238046"/>
            <a:ext cx="2429421" cy="1143177"/>
          </a:xfrm>
          <a:prstGeom prst="rect">
            <a:avLst/>
          </a:prstGeom>
        </p:spPr>
        <p:txBody>
          <a:bodyPr wrap="square" lIns="0" tIns="0" rIns="0" bIns="0" rtlCol="0" anchor="t">
            <a:spAutoFit/>
          </a:bodyPr>
          <a:lstStyle/>
          <a:p>
            <a:pPr algn="ctr">
              <a:lnSpc>
                <a:spcPts val="3076"/>
              </a:lnSpc>
            </a:pPr>
            <a:r>
              <a:rPr lang="en-US" dirty="0">
                <a:solidFill>
                  <a:srgbClr val="000000"/>
                </a:solidFill>
                <a:ea typeface="Lato 1"/>
                <a:cs typeface="Lato 1"/>
                <a:sym typeface="Lato 1"/>
              </a:rPr>
              <a:t>The driver can send the documents directly to the broker.</a:t>
            </a:r>
          </a:p>
        </p:txBody>
      </p:sp>
      <p:sp>
        <p:nvSpPr>
          <p:cNvPr id="44" name="Freeform 16">
            <a:extLst>
              <a:ext uri="{FF2B5EF4-FFF2-40B4-BE49-F238E27FC236}">
                <a16:creationId xmlns:a16="http://schemas.microsoft.com/office/drawing/2014/main" id="{549D0989-9B07-0BAB-E4A3-640DD56582F8}"/>
              </a:ext>
            </a:extLst>
          </p:cNvPr>
          <p:cNvSpPr/>
          <p:nvPr/>
        </p:nvSpPr>
        <p:spPr>
          <a:xfrm>
            <a:off x="1645439" y="4738839"/>
            <a:ext cx="1278736" cy="459939"/>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chemeClr val="tx1"/>
            </a:solidFill>
            <a:prstDash val="solid"/>
            <a:miter/>
          </a:ln>
        </p:spPr>
        <p:txBody>
          <a:bodyPr/>
          <a:lstStyle/>
          <a:p>
            <a:endParaRPr lang="en-US" dirty="0"/>
          </a:p>
        </p:txBody>
      </p:sp>
      <p:sp>
        <p:nvSpPr>
          <p:cNvPr id="45" name="Freeform 16">
            <a:extLst>
              <a:ext uri="{FF2B5EF4-FFF2-40B4-BE49-F238E27FC236}">
                <a16:creationId xmlns:a16="http://schemas.microsoft.com/office/drawing/2014/main" id="{EB6EAD35-AF04-0130-63DF-F1CDEE90437C}"/>
              </a:ext>
            </a:extLst>
          </p:cNvPr>
          <p:cNvSpPr/>
          <p:nvPr/>
        </p:nvSpPr>
        <p:spPr>
          <a:xfrm>
            <a:off x="8232483" y="6025940"/>
            <a:ext cx="658312" cy="459939"/>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chemeClr val="tx1"/>
            </a:solidFill>
            <a:prstDash val="solid"/>
            <a:miter/>
          </a:ln>
        </p:spPr>
        <p:txBody>
          <a:bodyPr/>
          <a:lstStyle/>
          <a:p>
            <a:endParaRPr lang="en-US" dirty="0"/>
          </a:p>
        </p:txBody>
      </p:sp>
    </p:spTree>
    <p:extLst>
      <p:ext uri="{BB962C8B-B14F-4D97-AF65-F5344CB8AC3E}">
        <p14:creationId xmlns:p14="http://schemas.microsoft.com/office/powerpoint/2010/main" val="3415119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86E41-8163-04F9-700A-3C842612DA4A}"/>
              </a:ext>
            </a:extLst>
          </p:cNvPr>
          <p:cNvSpPr>
            <a:spLocks noGrp="1"/>
          </p:cNvSpPr>
          <p:nvPr>
            <p:ph type="title"/>
          </p:nvPr>
        </p:nvSpPr>
        <p:spPr/>
        <p:txBody>
          <a:bodyPr/>
          <a:lstStyle/>
          <a:p>
            <a:r>
              <a:rPr lang="en-US" b="1" dirty="0"/>
              <a:t>BROKERAGE PLANING </a:t>
            </a:r>
          </a:p>
        </p:txBody>
      </p:sp>
      <p:pic>
        <p:nvPicPr>
          <p:cNvPr id="4" name="Content Placeholder 3">
            <a:extLst>
              <a:ext uri="{FF2B5EF4-FFF2-40B4-BE49-F238E27FC236}">
                <a16:creationId xmlns:a16="http://schemas.microsoft.com/office/drawing/2014/main" id="{8DF572C5-1822-F132-BDB8-02EE018FECDA}"/>
              </a:ext>
            </a:extLst>
          </p:cNvPr>
          <p:cNvPicPr>
            <a:picLocks noGrp="1" noChangeAspect="1"/>
          </p:cNvPicPr>
          <p:nvPr>
            <p:ph idx="1"/>
          </p:nvPr>
        </p:nvPicPr>
        <p:blipFill>
          <a:blip r:embed="rId2"/>
          <a:srcRect b="68158"/>
          <a:stretch>
            <a:fillRect/>
          </a:stretch>
        </p:blipFill>
        <p:spPr>
          <a:xfrm>
            <a:off x="126705" y="1480188"/>
            <a:ext cx="11938590" cy="2087666"/>
          </a:xfrm>
          <a:prstGeom prst="rect">
            <a:avLst/>
          </a:prstGeom>
        </p:spPr>
      </p:pic>
      <p:sp>
        <p:nvSpPr>
          <p:cNvPr id="7" name="TextBox 8">
            <a:extLst>
              <a:ext uri="{FF2B5EF4-FFF2-40B4-BE49-F238E27FC236}">
                <a16:creationId xmlns:a16="http://schemas.microsoft.com/office/drawing/2014/main" id="{20B22203-6278-0879-4369-71E7DE3F4E70}"/>
              </a:ext>
            </a:extLst>
          </p:cNvPr>
          <p:cNvSpPr txBox="1"/>
          <p:nvPr/>
        </p:nvSpPr>
        <p:spPr>
          <a:xfrm>
            <a:off x="1828800" y="3651891"/>
            <a:ext cx="9642318" cy="3174843"/>
          </a:xfrm>
          <a:prstGeom prst="rect">
            <a:avLst/>
          </a:prstGeom>
        </p:spPr>
        <p:txBody>
          <a:bodyPr wrap="square" lIns="0" tIns="0" rIns="0" bIns="0" rtlCol="0" anchor="t">
            <a:spAutoFit/>
          </a:bodyPr>
          <a:lstStyle/>
          <a:p>
            <a:pPr algn="just"/>
            <a:r>
              <a:rPr lang="en-US" dirty="0">
                <a:solidFill>
                  <a:srgbClr val="000000"/>
                </a:solidFill>
                <a:ea typeface="Lato 1"/>
                <a:cs typeface="Lato 1"/>
                <a:sym typeface="Lato 1"/>
              </a:rPr>
              <a:t>In brokerage planning you can </a:t>
            </a:r>
          </a:p>
          <a:p>
            <a:pPr marL="285750" indent="-285750" algn="just">
              <a:buFont typeface="Arial" panose="020B0604020202020204" pitchFamily="34" charset="0"/>
              <a:buChar char="•"/>
            </a:pPr>
            <a:r>
              <a:rPr lang="en-US" dirty="0">
                <a:solidFill>
                  <a:srgbClr val="000000"/>
                </a:solidFill>
                <a:ea typeface="Lato 1"/>
                <a:cs typeface="Lato 1"/>
                <a:sym typeface="Lato 1"/>
              </a:rPr>
              <a:t>Sell loads, </a:t>
            </a:r>
          </a:p>
          <a:p>
            <a:pPr marL="285750" indent="-285750" algn="just">
              <a:buFont typeface="Arial" panose="020B0604020202020204" pitchFamily="34" charset="0"/>
              <a:buChar char="•"/>
            </a:pPr>
            <a:r>
              <a:rPr lang="en-US" dirty="0">
                <a:solidFill>
                  <a:srgbClr val="000000"/>
                </a:solidFill>
                <a:ea typeface="Lato 1"/>
                <a:cs typeface="Lato 1"/>
                <a:sym typeface="Lato 1"/>
              </a:rPr>
              <a:t>Cover loads,</a:t>
            </a:r>
          </a:p>
          <a:p>
            <a:pPr marL="285750" indent="-285750" algn="just">
              <a:buFont typeface="Arial" panose="020B0604020202020204" pitchFamily="34" charset="0"/>
              <a:buChar char="•"/>
            </a:pPr>
            <a:r>
              <a:rPr lang="en-US" dirty="0">
                <a:solidFill>
                  <a:srgbClr val="000000"/>
                </a:solidFill>
                <a:ea typeface="Lato 1"/>
                <a:cs typeface="Lato 1"/>
                <a:sym typeface="Lato 1"/>
              </a:rPr>
              <a:t>Call out on trucks, </a:t>
            </a:r>
          </a:p>
          <a:p>
            <a:pPr marL="285750" indent="-285750" algn="just">
              <a:buFont typeface="Arial" panose="020B0604020202020204" pitchFamily="34" charset="0"/>
              <a:buChar char="•"/>
            </a:pPr>
            <a:r>
              <a:rPr lang="en-US" dirty="0">
                <a:solidFill>
                  <a:srgbClr val="000000"/>
                </a:solidFill>
                <a:ea typeface="Lato 1"/>
                <a:cs typeface="Lato 1"/>
                <a:sym typeface="Lato 1"/>
              </a:rPr>
              <a:t>Search open freight, </a:t>
            </a:r>
          </a:p>
          <a:p>
            <a:pPr marL="285750" indent="-285750" algn="just">
              <a:buFont typeface="Arial" panose="020B0604020202020204" pitchFamily="34" charset="0"/>
              <a:buChar char="•"/>
            </a:pPr>
            <a:r>
              <a:rPr lang="en-US" dirty="0">
                <a:solidFill>
                  <a:srgbClr val="000000"/>
                </a:solidFill>
                <a:ea typeface="Lato 1"/>
                <a:cs typeface="Lato 1"/>
                <a:sym typeface="Lato 1"/>
              </a:rPr>
              <a:t>Confirm pick-up and delivery, </a:t>
            </a:r>
          </a:p>
          <a:p>
            <a:pPr marL="285750" indent="-285750" algn="just">
              <a:buFont typeface="Arial" panose="020B0604020202020204" pitchFamily="34" charset="0"/>
              <a:buChar char="•"/>
            </a:pPr>
            <a:r>
              <a:rPr lang="en-US" dirty="0">
                <a:solidFill>
                  <a:srgbClr val="000000"/>
                </a:solidFill>
                <a:ea typeface="Lato 1"/>
                <a:cs typeface="Lato 1"/>
                <a:sym typeface="Lato 1"/>
              </a:rPr>
              <a:t>Dispatch,</a:t>
            </a:r>
          </a:p>
          <a:p>
            <a:pPr marL="285750" indent="-285750" algn="just">
              <a:buFont typeface="Arial" panose="020B0604020202020204" pitchFamily="34" charset="0"/>
              <a:buChar char="•"/>
            </a:pPr>
            <a:r>
              <a:rPr lang="en-US" dirty="0">
                <a:solidFill>
                  <a:srgbClr val="000000"/>
                </a:solidFill>
                <a:ea typeface="Lato 1"/>
                <a:cs typeface="Lato 1"/>
                <a:sym typeface="Lato 1"/>
              </a:rPr>
              <a:t>Send rate confirmations.</a:t>
            </a:r>
          </a:p>
          <a:p>
            <a:pPr algn="just"/>
            <a:endParaRPr lang="en-US" dirty="0">
              <a:solidFill>
                <a:srgbClr val="000000"/>
              </a:solidFill>
              <a:latin typeface="Lato Light" panose="020F0502020204030203" pitchFamily="34" charset="0"/>
              <a:ea typeface="Lato Light" panose="020F0502020204030203" pitchFamily="34" charset="0"/>
              <a:cs typeface="Lato Light" panose="020F0502020204030203" pitchFamily="34" charset="0"/>
              <a:sym typeface="Lato 1"/>
            </a:endParaRPr>
          </a:p>
          <a:p>
            <a:pPr algn="just"/>
            <a:r>
              <a:rPr lang="en-US" dirty="0">
                <a:solidFill>
                  <a:srgbClr val="000000"/>
                </a:solidFill>
                <a:latin typeface="Lato Light" panose="020F0502020204030203" pitchFamily="34" charset="0"/>
                <a:ea typeface="Lato Light" panose="020F0502020204030203" pitchFamily="34" charset="0"/>
                <a:cs typeface="Lato Light" panose="020F0502020204030203" pitchFamily="34" charset="0"/>
                <a:sym typeface="Lato 1"/>
              </a:rPr>
              <a:t>Everywhere you click on this screen opens a new pop-up that does something different.</a:t>
            </a:r>
          </a:p>
          <a:p>
            <a:pPr algn="just">
              <a:lnSpc>
                <a:spcPts val="3496"/>
              </a:lnSpc>
            </a:pPr>
            <a:endParaRPr lang="en-US" sz="2497" dirty="0">
              <a:solidFill>
                <a:srgbClr val="000000"/>
              </a:solidFill>
              <a:ea typeface="Lato 1"/>
              <a:cs typeface="Lato 1"/>
              <a:sym typeface="Lato 1"/>
            </a:endParaRPr>
          </a:p>
        </p:txBody>
      </p:sp>
    </p:spTree>
    <p:extLst>
      <p:ext uri="{BB962C8B-B14F-4D97-AF65-F5344CB8AC3E}">
        <p14:creationId xmlns:p14="http://schemas.microsoft.com/office/powerpoint/2010/main" val="15818484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86844" y="2997840"/>
            <a:ext cx="4131575" cy="1939725"/>
          </a:xfrm>
          <a:custGeom>
            <a:avLst/>
            <a:gdLst/>
            <a:ahLst/>
            <a:cxnLst/>
            <a:rect l="l" t="t" r="r" b="b"/>
            <a:pathLst>
              <a:path w="6197363" h="2909587">
                <a:moveTo>
                  <a:pt x="0" y="0"/>
                </a:moveTo>
                <a:lnTo>
                  <a:pt x="6197363" y="0"/>
                </a:lnTo>
                <a:lnTo>
                  <a:pt x="6197363" y="2909588"/>
                </a:lnTo>
                <a:lnTo>
                  <a:pt x="0" y="2909588"/>
                </a:lnTo>
                <a:lnTo>
                  <a:pt x="0" y="0"/>
                </a:lnTo>
                <a:close/>
              </a:path>
            </a:pathLst>
          </a:custGeom>
          <a:blipFill>
            <a:blip>
              <a:extLst>
                <a:ext uri="{96DAC541-7B7A-43D3-8B79-37D633B846F1}">
                  <asvg:svgBlip xmlns:asvg="http://schemas.microsoft.com/office/drawing/2016/SVG/main" r:embed="rId2"/>
                </a:ext>
              </a:extLst>
            </a:blip>
            <a:stretch>
              <a:fillRect r="-112265"/>
            </a:stretch>
          </a:blipFill>
          <a:ln cap="sq">
            <a:noFill/>
            <a:prstDash val="solid"/>
            <a:miter/>
          </a:ln>
        </p:spPr>
        <p:txBody>
          <a:bodyPr/>
          <a:lstStyle/>
          <a:p>
            <a:endParaRPr lang="en-US" sz="1200"/>
          </a:p>
        </p:txBody>
      </p:sp>
      <p:sp>
        <p:nvSpPr>
          <p:cNvPr id="4" name="AutoShape 4"/>
          <p:cNvSpPr/>
          <p:nvPr/>
        </p:nvSpPr>
        <p:spPr>
          <a:xfrm flipV="1">
            <a:off x="2444204" y="4731311"/>
            <a:ext cx="0" cy="1856383"/>
          </a:xfrm>
          <a:prstGeom prst="line">
            <a:avLst/>
          </a:prstGeom>
          <a:ln w="47625" cap="flat">
            <a:solidFill>
              <a:srgbClr val="A6A6A6"/>
            </a:solidFill>
            <a:prstDash val="sysDash"/>
            <a:headEnd type="none" w="sm" len="sm"/>
            <a:tailEnd type="none" w="sm" len="sm"/>
          </a:ln>
        </p:spPr>
        <p:txBody>
          <a:bodyPr/>
          <a:lstStyle/>
          <a:p>
            <a:endParaRPr lang="en-US" sz="1200"/>
          </a:p>
        </p:txBody>
      </p:sp>
      <p:grpSp>
        <p:nvGrpSpPr>
          <p:cNvPr id="5" name="Group 5"/>
          <p:cNvGrpSpPr/>
          <p:nvPr/>
        </p:nvGrpSpPr>
        <p:grpSpPr>
          <a:xfrm>
            <a:off x="2016166" y="3630240"/>
            <a:ext cx="1357057" cy="13570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E027"/>
            </a:solidFill>
            <a:ln cap="sq">
              <a:noFill/>
              <a:prstDash val="solid"/>
              <a:miter/>
            </a:ln>
          </p:spPr>
          <p:txBody>
            <a:bodyPr/>
            <a:lstStyle/>
            <a:p>
              <a:endParaRPr lang="en-US" sz="1200"/>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8" name="AutoShape 8"/>
          <p:cNvSpPr/>
          <p:nvPr/>
        </p:nvSpPr>
        <p:spPr>
          <a:xfrm flipV="1">
            <a:off x="837279" y="1349549"/>
            <a:ext cx="0" cy="1856383"/>
          </a:xfrm>
          <a:prstGeom prst="line">
            <a:avLst/>
          </a:prstGeom>
          <a:ln w="47625" cap="flat">
            <a:solidFill>
              <a:srgbClr val="A6A6A6"/>
            </a:solidFill>
            <a:prstDash val="sysDash"/>
            <a:headEnd type="none" w="sm" len="sm"/>
            <a:tailEnd type="none" w="sm" len="sm"/>
          </a:ln>
        </p:spPr>
        <p:txBody>
          <a:bodyPr/>
          <a:lstStyle/>
          <a:p>
            <a:endParaRPr lang="en-US" sz="1200"/>
          </a:p>
        </p:txBody>
      </p:sp>
      <p:grpSp>
        <p:nvGrpSpPr>
          <p:cNvPr id="9" name="Group 9"/>
          <p:cNvGrpSpPr/>
          <p:nvPr/>
        </p:nvGrpSpPr>
        <p:grpSpPr>
          <a:xfrm>
            <a:off x="557674" y="2951712"/>
            <a:ext cx="1357057" cy="135705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a:noFill/>
              <a:prstDash val="solid"/>
              <a:miter/>
            </a:ln>
          </p:spPr>
          <p:txBody>
            <a:bodyPr/>
            <a:lstStyle/>
            <a:p>
              <a:endParaRPr lang="en-US" sz="1200"/>
            </a:p>
          </p:txBody>
        </p:sp>
        <p:sp>
          <p:nvSpPr>
            <p:cNvPr id="11" name="TextBox 11"/>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12" name="AutoShape 12"/>
          <p:cNvSpPr/>
          <p:nvPr/>
        </p:nvSpPr>
        <p:spPr>
          <a:xfrm flipV="1">
            <a:off x="4630989" y="1349549"/>
            <a:ext cx="0" cy="1856383"/>
          </a:xfrm>
          <a:prstGeom prst="line">
            <a:avLst/>
          </a:prstGeom>
          <a:ln w="47625" cap="flat">
            <a:solidFill>
              <a:srgbClr val="A6A6A6"/>
            </a:solidFill>
            <a:prstDash val="sysDash"/>
            <a:headEnd type="none" w="sm" len="sm"/>
            <a:tailEnd type="none" w="sm" len="sm"/>
          </a:ln>
        </p:spPr>
        <p:txBody>
          <a:bodyPr/>
          <a:lstStyle/>
          <a:p>
            <a:endParaRPr lang="en-US" sz="1200"/>
          </a:p>
        </p:txBody>
      </p:sp>
      <p:grpSp>
        <p:nvGrpSpPr>
          <p:cNvPr id="13" name="Group 13"/>
          <p:cNvGrpSpPr/>
          <p:nvPr/>
        </p:nvGrpSpPr>
        <p:grpSpPr>
          <a:xfrm>
            <a:off x="3500702" y="2954710"/>
            <a:ext cx="1357057" cy="135705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w="28575" cap="sq">
              <a:solidFill>
                <a:srgbClr val="000000"/>
              </a:solidFill>
              <a:prstDash val="solid"/>
              <a:miter/>
            </a:ln>
          </p:spPr>
          <p:txBody>
            <a:bodyPr/>
            <a:lstStyle/>
            <a:p>
              <a:endParaRPr lang="en-US" sz="1200"/>
            </a:p>
          </p:txBody>
        </p:sp>
        <p:sp>
          <p:nvSpPr>
            <p:cNvPr id="15" name="TextBox 15"/>
            <p:cNvSpPr txBox="1"/>
            <p:nvPr/>
          </p:nvSpPr>
          <p:spPr>
            <a:xfrm>
              <a:off x="76200" y="47625"/>
              <a:ext cx="660400" cy="688975"/>
            </a:xfrm>
            <a:prstGeom prst="rect">
              <a:avLst/>
            </a:prstGeom>
          </p:spPr>
          <p:txBody>
            <a:bodyPr lIns="33867" tIns="33867" rIns="33867" bIns="33867" rtlCol="0" anchor="ctr"/>
            <a:lstStyle/>
            <a:p>
              <a:pPr algn="ctr">
                <a:lnSpc>
                  <a:spcPts val="1493"/>
                </a:lnSpc>
                <a:spcBef>
                  <a:spcPct val="0"/>
                </a:spcBef>
              </a:pPr>
              <a:endParaRPr sz="1200"/>
            </a:p>
          </p:txBody>
        </p:sp>
      </p:grpSp>
      <p:grpSp>
        <p:nvGrpSpPr>
          <p:cNvPr id="22" name="Group 22"/>
          <p:cNvGrpSpPr/>
          <p:nvPr/>
        </p:nvGrpSpPr>
        <p:grpSpPr>
          <a:xfrm>
            <a:off x="2209459" y="6242985"/>
            <a:ext cx="500871" cy="500871"/>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E027"/>
            </a:solidFill>
            <a:ln cap="sq">
              <a:noFill/>
              <a:prstDash val="solid"/>
              <a:miter/>
            </a:ln>
          </p:spPr>
          <p:txBody>
            <a:bodyPr/>
            <a:lstStyle/>
            <a:p>
              <a:endParaRPr lang="en-US" sz="1200"/>
            </a:p>
          </p:txBody>
        </p:sp>
        <p:sp>
          <p:nvSpPr>
            <p:cNvPr id="24" name="TextBox 24"/>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29" name="Freeform 29"/>
          <p:cNvSpPr/>
          <p:nvPr/>
        </p:nvSpPr>
        <p:spPr>
          <a:xfrm rot="-10553395">
            <a:off x="6965632" y="2268102"/>
            <a:ext cx="784191" cy="727802"/>
          </a:xfrm>
          <a:custGeom>
            <a:avLst/>
            <a:gdLst/>
            <a:ahLst/>
            <a:cxnLst/>
            <a:rect l="l" t="t" r="r" b="b"/>
            <a:pathLst>
              <a:path w="1176286" h="1091703">
                <a:moveTo>
                  <a:pt x="0" y="0"/>
                </a:moveTo>
                <a:lnTo>
                  <a:pt x="1176286" y="0"/>
                </a:lnTo>
                <a:lnTo>
                  <a:pt x="1176286" y="1091704"/>
                </a:lnTo>
                <a:lnTo>
                  <a:pt x="0" y="1091704"/>
                </a:lnTo>
                <a:lnTo>
                  <a:pt x="0" y="0"/>
                </a:lnTo>
                <a:close/>
              </a:path>
            </a:pathLst>
          </a:custGeom>
          <a:blipFill>
            <a:blip r:embed="rId3"/>
            <a:stretch>
              <a:fillRect r="-52772"/>
            </a:stretch>
          </a:blipFill>
        </p:spPr>
        <p:txBody>
          <a:bodyPr/>
          <a:lstStyle/>
          <a:p>
            <a:endParaRPr lang="en-US" sz="1200"/>
          </a:p>
        </p:txBody>
      </p:sp>
      <p:sp>
        <p:nvSpPr>
          <p:cNvPr id="30" name="Freeform 30"/>
          <p:cNvSpPr/>
          <p:nvPr/>
        </p:nvSpPr>
        <p:spPr>
          <a:xfrm>
            <a:off x="7774897" y="2085782"/>
            <a:ext cx="3734552" cy="1012606"/>
          </a:xfrm>
          <a:custGeom>
            <a:avLst/>
            <a:gdLst/>
            <a:ahLst/>
            <a:cxnLst/>
            <a:rect l="l" t="t" r="r" b="b"/>
            <a:pathLst>
              <a:path w="5601828" h="1518909">
                <a:moveTo>
                  <a:pt x="0" y="0"/>
                </a:moveTo>
                <a:lnTo>
                  <a:pt x="5601828" y="0"/>
                </a:lnTo>
                <a:lnTo>
                  <a:pt x="5601828" y="1518909"/>
                </a:lnTo>
                <a:lnTo>
                  <a:pt x="0" y="1518909"/>
                </a:lnTo>
                <a:lnTo>
                  <a:pt x="0" y="0"/>
                </a:lnTo>
                <a:close/>
              </a:path>
            </a:pathLst>
          </a:custGeom>
          <a:solidFill>
            <a:srgbClr val="FFFF00"/>
          </a:solidFill>
        </p:spPr>
        <p:txBody>
          <a:bodyPr/>
          <a:lstStyle/>
          <a:p>
            <a:endParaRPr lang="en-US" sz="1200"/>
          </a:p>
        </p:txBody>
      </p:sp>
      <p:sp>
        <p:nvSpPr>
          <p:cNvPr id="31" name="TextBox 31"/>
          <p:cNvSpPr txBox="1"/>
          <p:nvPr/>
        </p:nvSpPr>
        <p:spPr>
          <a:xfrm>
            <a:off x="8523060" y="2688199"/>
            <a:ext cx="2804077" cy="510653"/>
          </a:xfrm>
          <a:prstGeom prst="rect">
            <a:avLst/>
          </a:prstGeom>
        </p:spPr>
        <p:txBody>
          <a:bodyPr lIns="0" tIns="0" rIns="0" bIns="0" rtlCol="0" anchor="t">
            <a:spAutoFit/>
          </a:bodyPr>
          <a:lstStyle/>
          <a:p>
            <a:pPr algn="just">
              <a:lnSpc>
                <a:spcPts val="2091"/>
              </a:lnSpc>
            </a:pPr>
            <a:r>
              <a:rPr lang="en-US" sz="1349">
                <a:latin typeface="Lato 1"/>
                <a:ea typeface="Lato 1"/>
                <a:cs typeface="Lato 1"/>
                <a:sym typeface="Lato 1"/>
              </a:rPr>
              <a:t>Confirmed driver is on-site to load.</a:t>
            </a:r>
          </a:p>
          <a:p>
            <a:pPr algn="just">
              <a:lnSpc>
                <a:spcPts val="2091"/>
              </a:lnSpc>
              <a:spcBef>
                <a:spcPct val="0"/>
              </a:spcBef>
            </a:pPr>
            <a:endParaRPr lang="en-US" sz="1349">
              <a:latin typeface="Lato 1"/>
              <a:ea typeface="Lato 1"/>
              <a:cs typeface="Lato 1"/>
              <a:sym typeface="Lato 1"/>
            </a:endParaRPr>
          </a:p>
        </p:txBody>
      </p:sp>
      <p:sp>
        <p:nvSpPr>
          <p:cNvPr id="32" name="Freeform 32"/>
          <p:cNvSpPr/>
          <p:nvPr/>
        </p:nvSpPr>
        <p:spPr>
          <a:xfrm>
            <a:off x="7783205" y="3089674"/>
            <a:ext cx="3734552" cy="1012606"/>
          </a:xfrm>
          <a:custGeom>
            <a:avLst/>
            <a:gdLst/>
            <a:ahLst/>
            <a:cxnLst/>
            <a:rect l="l" t="t" r="r" b="b"/>
            <a:pathLst>
              <a:path w="5601828" h="1518909">
                <a:moveTo>
                  <a:pt x="0" y="0"/>
                </a:moveTo>
                <a:lnTo>
                  <a:pt x="5601828" y="0"/>
                </a:lnTo>
                <a:lnTo>
                  <a:pt x="5601828" y="1518909"/>
                </a:lnTo>
                <a:lnTo>
                  <a:pt x="0" y="1518909"/>
                </a:lnTo>
                <a:lnTo>
                  <a:pt x="0" y="0"/>
                </a:lnTo>
                <a:close/>
              </a:path>
            </a:pathLst>
          </a:custGeom>
          <a:solidFill>
            <a:srgbClr val="0070C0"/>
          </a:solidFill>
          <a:ln>
            <a:solidFill>
              <a:srgbClr val="0070C0"/>
            </a:solidFill>
          </a:ln>
        </p:spPr>
        <p:txBody>
          <a:bodyPr/>
          <a:lstStyle/>
          <a:p>
            <a:endParaRPr lang="en-US" sz="1200">
              <a:highlight>
                <a:srgbClr val="0000FF"/>
              </a:highlight>
            </a:endParaRPr>
          </a:p>
        </p:txBody>
      </p:sp>
      <p:sp>
        <p:nvSpPr>
          <p:cNvPr id="33" name="TextBox 33"/>
          <p:cNvSpPr txBox="1"/>
          <p:nvPr/>
        </p:nvSpPr>
        <p:spPr>
          <a:xfrm>
            <a:off x="8538864" y="3715172"/>
            <a:ext cx="2891308" cy="510653"/>
          </a:xfrm>
          <a:prstGeom prst="rect">
            <a:avLst/>
          </a:prstGeom>
        </p:spPr>
        <p:txBody>
          <a:bodyPr lIns="0" tIns="0" rIns="0" bIns="0" rtlCol="0" anchor="t">
            <a:spAutoFit/>
          </a:bodyPr>
          <a:lstStyle/>
          <a:p>
            <a:pPr algn="just">
              <a:lnSpc>
                <a:spcPts val="2091"/>
              </a:lnSpc>
            </a:pPr>
            <a:r>
              <a:rPr lang="en-US" sz="1349" dirty="0">
                <a:solidFill>
                  <a:srgbClr val="FDFDFD"/>
                </a:solidFill>
                <a:latin typeface="Lato 1"/>
                <a:ea typeface="Lato 1"/>
                <a:cs typeface="Lato 1"/>
                <a:sym typeface="Lato 1"/>
              </a:rPr>
              <a:t>Confirmed driver is loaded and rolling.</a:t>
            </a:r>
          </a:p>
          <a:p>
            <a:pPr algn="just">
              <a:lnSpc>
                <a:spcPts val="2091"/>
              </a:lnSpc>
              <a:spcBef>
                <a:spcPct val="0"/>
              </a:spcBef>
            </a:pPr>
            <a:endParaRPr lang="en-US" sz="1349" dirty="0">
              <a:solidFill>
                <a:srgbClr val="FDFDFD"/>
              </a:solidFill>
              <a:latin typeface="Lato 1"/>
              <a:ea typeface="Lato 1"/>
              <a:cs typeface="Lato 1"/>
              <a:sym typeface="Lato 1"/>
            </a:endParaRPr>
          </a:p>
        </p:txBody>
      </p:sp>
      <p:sp>
        <p:nvSpPr>
          <p:cNvPr id="34" name="Freeform 34"/>
          <p:cNvSpPr/>
          <p:nvPr/>
        </p:nvSpPr>
        <p:spPr>
          <a:xfrm>
            <a:off x="7767401" y="4131448"/>
            <a:ext cx="3734552" cy="1012606"/>
          </a:xfrm>
          <a:custGeom>
            <a:avLst/>
            <a:gdLst/>
            <a:ahLst/>
            <a:cxnLst/>
            <a:rect l="l" t="t" r="r" b="b"/>
            <a:pathLst>
              <a:path w="5601828" h="1518909">
                <a:moveTo>
                  <a:pt x="0" y="0"/>
                </a:moveTo>
                <a:lnTo>
                  <a:pt x="5601828" y="0"/>
                </a:lnTo>
                <a:lnTo>
                  <a:pt x="5601828" y="1518909"/>
                </a:lnTo>
                <a:lnTo>
                  <a:pt x="0" y="1518909"/>
                </a:lnTo>
                <a:lnTo>
                  <a:pt x="0" y="0"/>
                </a:lnTo>
                <a:close/>
              </a:path>
            </a:pathLst>
          </a:custGeom>
          <a:solidFill>
            <a:srgbClr val="FF33CC"/>
          </a:solidFill>
        </p:spPr>
        <p:txBody>
          <a:bodyPr/>
          <a:lstStyle/>
          <a:p>
            <a:endParaRPr lang="en-US" sz="1200"/>
          </a:p>
        </p:txBody>
      </p:sp>
      <p:sp>
        <p:nvSpPr>
          <p:cNvPr id="35" name="TextBox 35"/>
          <p:cNvSpPr txBox="1"/>
          <p:nvPr/>
        </p:nvSpPr>
        <p:spPr>
          <a:xfrm>
            <a:off x="8523060" y="4771101"/>
            <a:ext cx="2907113" cy="486352"/>
          </a:xfrm>
          <a:prstGeom prst="rect">
            <a:avLst/>
          </a:prstGeom>
        </p:spPr>
        <p:txBody>
          <a:bodyPr lIns="0" tIns="0" rIns="0" bIns="0" rtlCol="0" anchor="t">
            <a:spAutoFit/>
          </a:bodyPr>
          <a:lstStyle/>
          <a:p>
            <a:pPr algn="just">
              <a:lnSpc>
                <a:spcPts val="1993"/>
              </a:lnSpc>
            </a:pPr>
            <a:r>
              <a:rPr lang="en-US" sz="1286">
                <a:solidFill>
                  <a:srgbClr val="FDFDFD"/>
                </a:solidFill>
                <a:latin typeface="Lato 1"/>
                <a:ea typeface="Lato 1"/>
                <a:cs typeface="Lato 1"/>
                <a:sym typeface="Lato 1"/>
              </a:rPr>
              <a:t>Confirmed driver is on-site for delivery.</a:t>
            </a:r>
          </a:p>
          <a:p>
            <a:pPr algn="just">
              <a:lnSpc>
                <a:spcPts val="1993"/>
              </a:lnSpc>
              <a:spcBef>
                <a:spcPct val="0"/>
              </a:spcBef>
            </a:pPr>
            <a:endParaRPr lang="en-US" sz="1286">
              <a:solidFill>
                <a:srgbClr val="FDFDFD"/>
              </a:solidFill>
              <a:latin typeface="Lato 1"/>
              <a:ea typeface="Lato 1"/>
              <a:cs typeface="Lato 1"/>
              <a:sym typeface="Lato 1"/>
            </a:endParaRPr>
          </a:p>
        </p:txBody>
      </p:sp>
      <p:sp>
        <p:nvSpPr>
          <p:cNvPr id="36" name="Freeform 36"/>
          <p:cNvSpPr/>
          <p:nvPr/>
        </p:nvSpPr>
        <p:spPr>
          <a:xfrm>
            <a:off x="7774897" y="5175804"/>
            <a:ext cx="3734552" cy="1012606"/>
          </a:xfrm>
          <a:custGeom>
            <a:avLst/>
            <a:gdLst/>
            <a:ahLst/>
            <a:cxnLst/>
            <a:rect l="l" t="t" r="r" b="b"/>
            <a:pathLst>
              <a:path w="5601828" h="1518909">
                <a:moveTo>
                  <a:pt x="0" y="0"/>
                </a:moveTo>
                <a:lnTo>
                  <a:pt x="5601828" y="0"/>
                </a:lnTo>
                <a:lnTo>
                  <a:pt x="5601828" y="1518909"/>
                </a:lnTo>
                <a:lnTo>
                  <a:pt x="0" y="1518909"/>
                </a:lnTo>
                <a:lnTo>
                  <a:pt x="0" y="0"/>
                </a:lnTo>
                <a:close/>
              </a:path>
            </a:pathLst>
          </a:custGeom>
          <a:solidFill>
            <a:schemeClr val="bg1">
              <a:lumMod val="65000"/>
            </a:schemeClr>
          </a:solidFill>
        </p:spPr>
        <p:txBody>
          <a:bodyPr/>
          <a:lstStyle/>
          <a:p>
            <a:endParaRPr lang="en-US" sz="1200"/>
          </a:p>
        </p:txBody>
      </p:sp>
      <p:sp>
        <p:nvSpPr>
          <p:cNvPr id="37" name="Freeform 37"/>
          <p:cNvSpPr/>
          <p:nvPr/>
        </p:nvSpPr>
        <p:spPr>
          <a:xfrm>
            <a:off x="8368455" y="6085963"/>
            <a:ext cx="3061718" cy="389703"/>
          </a:xfrm>
          <a:custGeom>
            <a:avLst/>
            <a:gdLst/>
            <a:ahLst/>
            <a:cxnLst/>
            <a:rect l="l" t="t" r="r" b="b"/>
            <a:pathLst>
              <a:path w="4592577" h="584555">
                <a:moveTo>
                  <a:pt x="0" y="0"/>
                </a:moveTo>
                <a:lnTo>
                  <a:pt x="4592576" y="0"/>
                </a:lnTo>
                <a:lnTo>
                  <a:pt x="4592576" y="584556"/>
                </a:lnTo>
                <a:lnTo>
                  <a:pt x="0" y="584556"/>
                </a:lnTo>
                <a:lnTo>
                  <a:pt x="0" y="0"/>
                </a:lnTo>
                <a:close/>
              </a:path>
            </a:pathLst>
          </a:custGeom>
          <a:blipFill>
            <a:blip>
              <a:extLst>
                <a:ext uri="{96DAC541-7B7A-43D3-8B79-37D633B846F1}">
                  <asvg:svgBlip xmlns:asvg="http://schemas.microsoft.com/office/drawing/2016/SVG/main" r:embed="rId4"/>
                </a:ext>
              </a:extLst>
            </a:blip>
            <a:stretch>
              <a:fillRect l="-21975" t="-159840" b="-625286"/>
            </a:stretch>
          </a:blipFill>
        </p:spPr>
        <p:txBody>
          <a:bodyPr/>
          <a:lstStyle/>
          <a:p>
            <a:endParaRPr lang="en-US" sz="1200"/>
          </a:p>
        </p:txBody>
      </p:sp>
      <p:sp>
        <p:nvSpPr>
          <p:cNvPr id="38" name="TextBox 38"/>
          <p:cNvSpPr txBox="1"/>
          <p:nvPr/>
        </p:nvSpPr>
        <p:spPr>
          <a:xfrm>
            <a:off x="1127556" y="1385876"/>
            <a:ext cx="3134278" cy="1509259"/>
          </a:xfrm>
          <a:prstGeom prst="rect">
            <a:avLst/>
          </a:prstGeom>
        </p:spPr>
        <p:txBody>
          <a:bodyPr lIns="0" tIns="0" rIns="0" bIns="0" rtlCol="0" anchor="t">
            <a:spAutoFit/>
          </a:bodyPr>
          <a:lstStyle/>
          <a:p>
            <a:pPr algn="just">
              <a:lnSpc>
                <a:spcPts val="1956"/>
              </a:lnSpc>
              <a:spcBef>
                <a:spcPct val="0"/>
              </a:spcBef>
            </a:pPr>
            <a:r>
              <a:rPr lang="en-US" sz="1200" dirty="0">
                <a:solidFill>
                  <a:srgbClr val="000000"/>
                </a:solidFill>
                <a:ea typeface="Lato 1" panose="020B0604020202020204" charset="0"/>
                <a:cs typeface="Lato 1" panose="020B0604020202020204" charset="0"/>
                <a:sym typeface="Lato 1"/>
              </a:rPr>
              <a:t>Once a load has been dispatched to a carrier the tracking process must start. The first step in the tracking process is to receive acknowledgment of the rate confirmation. Either via email or a signed rate confirmation (preferred but not required.)</a:t>
            </a:r>
          </a:p>
        </p:txBody>
      </p:sp>
      <p:sp>
        <p:nvSpPr>
          <p:cNvPr id="39" name="TextBox 39"/>
          <p:cNvSpPr txBox="1"/>
          <p:nvPr/>
        </p:nvSpPr>
        <p:spPr>
          <a:xfrm>
            <a:off x="693321" y="2965921"/>
            <a:ext cx="900219" cy="298095"/>
          </a:xfrm>
          <a:prstGeom prst="rect">
            <a:avLst/>
          </a:prstGeom>
        </p:spPr>
        <p:txBody>
          <a:bodyPr lIns="0" tIns="0" rIns="0" bIns="0" rtlCol="0" anchor="t">
            <a:spAutoFit/>
          </a:bodyPr>
          <a:lstStyle/>
          <a:p>
            <a:pPr marL="355342" lvl="1" indent="-177671" algn="just">
              <a:lnSpc>
                <a:spcPts val="2551"/>
              </a:lnSpc>
              <a:spcBef>
                <a:spcPct val="0"/>
              </a:spcBef>
              <a:buFont typeface="Arial"/>
              <a:buChar char="•"/>
            </a:pPr>
            <a:r>
              <a:rPr lang="en-US" sz="1645" b="1">
                <a:solidFill>
                  <a:srgbClr val="000000"/>
                </a:solidFill>
                <a:latin typeface="Lato 1 Bold"/>
                <a:ea typeface="Lato 1 Bold"/>
                <a:cs typeface="Lato 1 Bold"/>
                <a:sym typeface="Lato 1 Bold"/>
              </a:rPr>
              <a:t>1</a:t>
            </a:r>
          </a:p>
        </p:txBody>
      </p:sp>
      <p:sp>
        <p:nvSpPr>
          <p:cNvPr id="40" name="TextBox 40"/>
          <p:cNvSpPr txBox="1"/>
          <p:nvPr/>
        </p:nvSpPr>
        <p:spPr>
          <a:xfrm>
            <a:off x="3726090" y="2965921"/>
            <a:ext cx="900219" cy="298095"/>
          </a:xfrm>
          <a:prstGeom prst="rect">
            <a:avLst/>
          </a:prstGeom>
        </p:spPr>
        <p:txBody>
          <a:bodyPr lIns="0" tIns="0" rIns="0" bIns="0" rtlCol="0" anchor="t">
            <a:spAutoFit/>
          </a:bodyPr>
          <a:lstStyle/>
          <a:p>
            <a:pPr marL="355342" lvl="1" indent="-177671" algn="just">
              <a:lnSpc>
                <a:spcPts val="2551"/>
              </a:lnSpc>
              <a:spcBef>
                <a:spcPct val="0"/>
              </a:spcBef>
              <a:buFont typeface="Arial"/>
              <a:buChar char="•"/>
            </a:pPr>
            <a:r>
              <a:rPr lang="en-US" sz="1645" b="1">
                <a:solidFill>
                  <a:srgbClr val="000000"/>
                </a:solidFill>
                <a:latin typeface="Lato 1 Bold"/>
                <a:ea typeface="Lato 1 Bold"/>
                <a:cs typeface="Lato 1 Bold"/>
                <a:sym typeface="Lato 1 Bold"/>
              </a:rPr>
              <a:t>3</a:t>
            </a:r>
          </a:p>
        </p:txBody>
      </p:sp>
      <p:sp>
        <p:nvSpPr>
          <p:cNvPr id="42" name="TextBox 42"/>
          <p:cNvSpPr txBox="1"/>
          <p:nvPr/>
        </p:nvSpPr>
        <p:spPr>
          <a:xfrm>
            <a:off x="2608006" y="5069425"/>
            <a:ext cx="2949582" cy="1511632"/>
          </a:xfrm>
          <a:prstGeom prst="rect">
            <a:avLst/>
          </a:prstGeom>
        </p:spPr>
        <p:txBody>
          <a:bodyPr lIns="0" tIns="0" rIns="0" bIns="0" rtlCol="0" anchor="t">
            <a:spAutoFit/>
          </a:bodyPr>
          <a:lstStyle/>
          <a:p>
            <a:pPr algn="just">
              <a:lnSpc>
                <a:spcPts val="1956"/>
              </a:lnSpc>
            </a:pPr>
            <a:r>
              <a:rPr lang="en-US" sz="1200" dirty="0">
                <a:solidFill>
                  <a:srgbClr val="000000"/>
                </a:solidFill>
                <a:ea typeface="Lato 1"/>
                <a:cs typeface="Lato 1"/>
                <a:sym typeface="Lato 1"/>
              </a:rPr>
              <a:t>We have a team dedicated to tracking the pick-up and delivery. This team is only to track pickups and deliveries. They will utilize the Trucker Tools app as well as calling and emailing the carrier. </a:t>
            </a:r>
          </a:p>
          <a:p>
            <a:pPr algn="just">
              <a:lnSpc>
                <a:spcPts val="1956"/>
              </a:lnSpc>
              <a:spcBef>
                <a:spcPct val="0"/>
              </a:spcBef>
            </a:pPr>
            <a:endParaRPr lang="en-US" sz="1200" dirty="0">
              <a:solidFill>
                <a:srgbClr val="000000"/>
              </a:solidFill>
              <a:ea typeface="Lato 1"/>
              <a:cs typeface="Lato 1"/>
              <a:sym typeface="Lato 1"/>
            </a:endParaRPr>
          </a:p>
        </p:txBody>
      </p:sp>
      <p:sp>
        <p:nvSpPr>
          <p:cNvPr id="43" name="TextBox 43"/>
          <p:cNvSpPr txBox="1"/>
          <p:nvPr/>
        </p:nvSpPr>
        <p:spPr>
          <a:xfrm>
            <a:off x="737944" y="2747867"/>
            <a:ext cx="996516" cy="1463670"/>
          </a:xfrm>
          <a:prstGeom prst="rect">
            <a:avLst/>
          </a:prstGeom>
        </p:spPr>
        <p:txBody>
          <a:bodyPr lIns="0" tIns="0" rIns="0" bIns="0" rtlCol="0" anchor="t">
            <a:spAutoFit/>
          </a:bodyPr>
          <a:lstStyle/>
          <a:p>
            <a:pPr algn="ctr">
              <a:lnSpc>
                <a:spcPts val="12529"/>
              </a:lnSpc>
            </a:pPr>
            <a:r>
              <a:rPr lang="en-US" sz="8950" b="1">
                <a:solidFill>
                  <a:srgbClr val="FFFFFF"/>
                </a:solidFill>
                <a:latin typeface="Nunito Sans Heavy"/>
                <a:ea typeface="Nunito Sans Heavy"/>
                <a:cs typeface="Nunito Sans Heavy"/>
                <a:sym typeface="Nunito Sans Heavy"/>
              </a:rPr>
              <a:t>1</a:t>
            </a:r>
          </a:p>
        </p:txBody>
      </p:sp>
      <p:sp>
        <p:nvSpPr>
          <p:cNvPr id="44" name="TextBox 44"/>
          <p:cNvSpPr txBox="1"/>
          <p:nvPr/>
        </p:nvSpPr>
        <p:spPr>
          <a:xfrm>
            <a:off x="2209458" y="3402485"/>
            <a:ext cx="996516" cy="1463670"/>
          </a:xfrm>
          <a:prstGeom prst="rect">
            <a:avLst/>
          </a:prstGeom>
        </p:spPr>
        <p:txBody>
          <a:bodyPr lIns="0" tIns="0" rIns="0" bIns="0" rtlCol="0" anchor="t">
            <a:spAutoFit/>
          </a:bodyPr>
          <a:lstStyle/>
          <a:p>
            <a:pPr algn="ctr">
              <a:lnSpc>
                <a:spcPts val="12529"/>
              </a:lnSpc>
            </a:pPr>
            <a:r>
              <a:rPr lang="en-US" sz="8950" b="1">
                <a:solidFill>
                  <a:srgbClr val="FFFFFF"/>
                </a:solidFill>
                <a:latin typeface="Nunito Sans Heavy"/>
                <a:ea typeface="Nunito Sans Heavy"/>
                <a:cs typeface="Nunito Sans Heavy"/>
                <a:sym typeface="Nunito Sans Heavy"/>
              </a:rPr>
              <a:t>2</a:t>
            </a:r>
          </a:p>
        </p:txBody>
      </p:sp>
      <p:sp>
        <p:nvSpPr>
          <p:cNvPr id="45" name="TextBox 45"/>
          <p:cNvSpPr txBox="1"/>
          <p:nvPr/>
        </p:nvSpPr>
        <p:spPr>
          <a:xfrm>
            <a:off x="3677942" y="2751154"/>
            <a:ext cx="996516" cy="1463670"/>
          </a:xfrm>
          <a:prstGeom prst="rect">
            <a:avLst/>
          </a:prstGeom>
        </p:spPr>
        <p:txBody>
          <a:bodyPr lIns="0" tIns="0" rIns="0" bIns="0" rtlCol="0" anchor="t">
            <a:spAutoFit/>
          </a:bodyPr>
          <a:lstStyle/>
          <a:p>
            <a:pPr algn="ctr">
              <a:lnSpc>
                <a:spcPts val="12529"/>
              </a:lnSpc>
            </a:pPr>
            <a:r>
              <a:rPr lang="en-US" sz="8950" b="1">
                <a:solidFill>
                  <a:srgbClr val="FFFFFF"/>
                </a:solidFill>
                <a:latin typeface="Nunito Sans Heavy"/>
                <a:ea typeface="Nunito Sans Heavy"/>
                <a:cs typeface="Nunito Sans Heavy"/>
                <a:sym typeface="Nunito Sans Heavy"/>
              </a:rPr>
              <a:t>3</a:t>
            </a:r>
          </a:p>
        </p:txBody>
      </p:sp>
      <p:sp>
        <p:nvSpPr>
          <p:cNvPr id="46" name="TextBox 46"/>
          <p:cNvSpPr txBox="1"/>
          <p:nvPr/>
        </p:nvSpPr>
        <p:spPr>
          <a:xfrm>
            <a:off x="4919526" y="1383886"/>
            <a:ext cx="2342750" cy="1255152"/>
          </a:xfrm>
          <a:prstGeom prst="rect">
            <a:avLst/>
          </a:prstGeom>
        </p:spPr>
        <p:txBody>
          <a:bodyPr lIns="0" tIns="0" rIns="0" bIns="0" rtlCol="0" anchor="t">
            <a:spAutoFit/>
          </a:bodyPr>
          <a:lstStyle/>
          <a:p>
            <a:pPr algn="just">
              <a:lnSpc>
                <a:spcPts val="1956"/>
              </a:lnSpc>
            </a:pPr>
            <a:r>
              <a:rPr lang="en-US" sz="1200" dirty="0">
                <a:solidFill>
                  <a:srgbClr val="000000"/>
                </a:solidFill>
                <a:ea typeface="Lato 1"/>
                <a:cs typeface="Lato 1"/>
                <a:sym typeface="Lato 1"/>
              </a:rPr>
              <a:t>The tracking team will use several different load statuses throughout the life of the load. These are the most common:</a:t>
            </a:r>
          </a:p>
          <a:p>
            <a:pPr algn="just">
              <a:lnSpc>
                <a:spcPts val="1956"/>
              </a:lnSpc>
              <a:spcBef>
                <a:spcPct val="0"/>
              </a:spcBef>
            </a:pPr>
            <a:endParaRPr lang="en-US" sz="1200" dirty="0">
              <a:solidFill>
                <a:srgbClr val="000000"/>
              </a:solidFill>
              <a:ea typeface="Lato 1"/>
              <a:cs typeface="Lato 1"/>
              <a:sym typeface="Lato 1"/>
            </a:endParaRPr>
          </a:p>
        </p:txBody>
      </p:sp>
      <p:sp>
        <p:nvSpPr>
          <p:cNvPr id="47" name="TextBox 47"/>
          <p:cNvSpPr txBox="1"/>
          <p:nvPr/>
        </p:nvSpPr>
        <p:spPr>
          <a:xfrm>
            <a:off x="8837490" y="2097816"/>
            <a:ext cx="1854545" cy="440633"/>
          </a:xfrm>
          <a:prstGeom prst="rect">
            <a:avLst/>
          </a:prstGeom>
        </p:spPr>
        <p:txBody>
          <a:bodyPr wrap="square" lIns="0" tIns="0" rIns="0" bIns="0" rtlCol="0" anchor="t">
            <a:spAutoFit/>
          </a:bodyPr>
          <a:lstStyle/>
          <a:p>
            <a:pPr algn="just">
              <a:lnSpc>
                <a:spcPts val="3941"/>
              </a:lnSpc>
              <a:spcBef>
                <a:spcPct val="0"/>
              </a:spcBef>
            </a:pPr>
            <a:r>
              <a:rPr lang="en-US" sz="2542" b="1" dirty="0">
                <a:solidFill>
                  <a:srgbClr val="000000"/>
                </a:solidFill>
                <a:latin typeface="+mj-lt"/>
                <a:ea typeface="Lato 1 Bold"/>
                <a:cs typeface="Lato 1 Bold"/>
                <a:sym typeface="Lato 1 Bold"/>
              </a:rPr>
              <a:t>LOADING</a:t>
            </a:r>
          </a:p>
        </p:txBody>
      </p:sp>
      <p:sp>
        <p:nvSpPr>
          <p:cNvPr id="48" name="TextBox 48"/>
          <p:cNvSpPr txBox="1"/>
          <p:nvPr/>
        </p:nvSpPr>
        <p:spPr>
          <a:xfrm>
            <a:off x="8736682" y="3091088"/>
            <a:ext cx="2388638" cy="440633"/>
          </a:xfrm>
          <a:prstGeom prst="rect">
            <a:avLst/>
          </a:prstGeom>
        </p:spPr>
        <p:txBody>
          <a:bodyPr wrap="square" lIns="0" tIns="0" rIns="0" bIns="0" rtlCol="0" anchor="t">
            <a:spAutoFit/>
          </a:bodyPr>
          <a:lstStyle/>
          <a:p>
            <a:pPr algn="just">
              <a:lnSpc>
                <a:spcPts val="3941"/>
              </a:lnSpc>
              <a:spcBef>
                <a:spcPct val="0"/>
              </a:spcBef>
            </a:pPr>
            <a:r>
              <a:rPr lang="en-US" sz="2542" b="1" dirty="0">
                <a:solidFill>
                  <a:srgbClr val="000000"/>
                </a:solidFill>
                <a:latin typeface="+mj-lt"/>
                <a:ea typeface="Lato 1 Bold"/>
                <a:cs typeface="Lato 1 Bold"/>
                <a:sym typeface="Lato 1 Bold"/>
              </a:rPr>
              <a:t>PROGRESS</a:t>
            </a:r>
          </a:p>
        </p:txBody>
      </p:sp>
      <p:sp>
        <p:nvSpPr>
          <p:cNvPr id="49" name="TextBox 49"/>
          <p:cNvSpPr txBox="1"/>
          <p:nvPr/>
        </p:nvSpPr>
        <p:spPr>
          <a:xfrm>
            <a:off x="8644383" y="4166563"/>
            <a:ext cx="2480937" cy="440633"/>
          </a:xfrm>
          <a:prstGeom prst="rect">
            <a:avLst/>
          </a:prstGeom>
        </p:spPr>
        <p:txBody>
          <a:bodyPr wrap="square" lIns="0" tIns="0" rIns="0" bIns="0" rtlCol="0" anchor="t">
            <a:spAutoFit/>
          </a:bodyPr>
          <a:lstStyle/>
          <a:p>
            <a:pPr algn="just">
              <a:lnSpc>
                <a:spcPts val="3941"/>
              </a:lnSpc>
              <a:spcBef>
                <a:spcPct val="0"/>
              </a:spcBef>
            </a:pPr>
            <a:r>
              <a:rPr lang="en-US" sz="2542" b="1" dirty="0">
                <a:solidFill>
                  <a:srgbClr val="000000"/>
                </a:solidFill>
                <a:latin typeface="+mj-lt"/>
                <a:ea typeface="Lato 1 Bold"/>
                <a:cs typeface="Lato 1 Bold"/>
                <a:sym typeface="Lato 1 Bold"/>
              </a:rPr>
              <a:t>UNLOADING</a:t>
            </a:r>
          </a:p>
        </p:txBody>
      </p:sp>
      <p:sp>
        <p:nvSpPr>
          <p:cNvPr id="50" name="TextBox 50"/>
          <p:cNvSpPr txBox="1"/>
          <p:nvPr/>
        </p:nvSpPr>
        <p:spPr>
          <a:xfrm>
            <a:off x="8644384" y="5210919"/>
            <a:ext cx="2480937" cy="440633"/>
          </a:xfrm>
          <a:prstGeom prst="rect">
            <a:avLst/>
          </a:prstGeom>
        </p:spPr>
        <p:txBody>
          <a:bodyPr wrap="square" lIns="0" tIns="0" rIns="0" bIns="0" rtlCol="0" anchor="t">
            <a:spAutoFit/>
          </a:bodyPr>
          <a:lstStyle/>
          <a:p>
            <a:pPr algn="just">
              <a:lnSpc>
                <a:spcPts val="3941"/>
              </a:lnSpc>
              <a:spcBef>
                <a:spcPct val="0"/>
              </a:spcBef>
            </a:pPr>
            <a:r>
              <a:rPr lang="en-US" sz="2542" b="1" dirty="0">
                <a:solidFill>
                  <a:srgbClr val="000000"/>
                </a:solidFill>
                <a:latin typeface="+mj-lt"/>
                <a:ea typeface="Lato 1 Bold"/>
                <a:cs typeface="Lato 1 Bold"/>
                <a:sym typeface="Lato 1 Bold"/>
              </a:rPr>
              <a:t>DELIVERED</a:t>
            </a:r>
          </a:p>
        </p:txBody>
      </p:sp>
      <p:sp>
        <p:nvSpPr>
          <p:cNvPr id="51" name="TextBox 51"/>
          <p:cNvSpPr txBox="1"/>
          <p:nvPr/>
        </p:nvSpPr>
        <p:spPr>
          <a:xfrm>
            <a:off x="8451279" y="5801303"/>
            <a:ext cx="2674042" cy="779957"/>
          </a:xfrm>
          <a:prstGeom prst="rect">
            <a:avLst/>
          </a:prstGeom>
        </p:spPr>
        <p:txBody>
          <a:bodyPr lIns="0" tIns="0" rIns="0" bIns="0" rtlCol="0" anchor="t">
            <a:spAutoFit/>
          </a:bodyPr>
          <a:lstStyle/>
          <a:p>
            <a:pPr algn="just">
              <a:lnSpc>
                <a:spcPts val="2091"/>
              </a:lnSpc>
            </a:pPr>
            <a:r>
              <a:rPr lang="en-US" sz="1349">
                <a:solidFill>
                  <a:srgbClr val="FDFDFD"/>
                </a:solidFill>
                <a:latin typeface="Lato 1"/>
                <a:ea typeface="Lato 1"/>
                <a:cs typeface="Lato 1"/>
                <a:sym typeface="Lato 1"/>
              </a:rPr>
              <a:t>Confirmed driver is unloaded, and the load has clean POD.</a:t>
            </a:r>
          </a:p>
          <a:p>
            <a:pPr algn="just">
              <a:lnSpc>
                <a:spcPts val="2091"/>
              </a:lnSpc>
              <a:spcBef>
                <a:spcPct val="0"/>
              </a:spcBef>
            </a:pPr>
            <a:endParaRPr lang="en-US" sz="1349">
              <a:solidFill>
                <a:srgbClr val="FDFDFD"/>
              </a:solidFill>
              <a:latin typeface="Lato 1"/>
              <a:ea typeface="Lato 1"/>
              <a:cs typeface="Lato 1"/>
              <a:sym typeface="Lato 1"/>
            </a:endParaRPr>
          </a:p>
        </p:txBody>
      </p:sp>
      <p:sp>
        <p:nvSpPr>
          <p:cNvPr id="25" name="Title 24">
            <a:extLst>
              <a:ext uri="{FF2B5EF4-FFF2-40B4-BE49-F238E27FC236}">
                <a16:creationId xmlns:a16="http://schemas.microsoft.com/office/drawing/2014/main" id="{4A8CCA47-50DB-DB74-A7AA-64EDE2282E6E}"/>
              </a:ext>
            </a:extLst>
          </p:cNvPr>
          <p:cNvSpPr>
            <a:spLocks noGrp="1"/>
          </p:cNvSpPr>
          <p:nvPr>
            <p:ph type="title"/>
          </p:nvPr>
        </p:nvSpPr>
        <p:spPr/>
        <p:txBody>
          <a:bodyPr/>
          <a:lstStyle/>
          <a:p>
            <a:r>
              <a:rPr lang="en-US" b="1" dirty="0"/>
              <a:t>BROKERAGE STATUS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a:off x="-46847" y="1996372"/>
            <a:ext cx="12238847" cy="4861629"/>
            <a:chOff x="0" y="0"/>
            <a:chExt cx="6350000" cy="2410460"/>
          </a:xfrm>
        </p:grpSpPr>
        <p:sp>
          <p:nvSpPr>
            <p:cNvPr id="4" name="Freeform 4"/>
            <p:cNvSpPr/>
            <p:nvPr/>
          </p:nvSpPr>
          <p:spPr>
            <a:xfrm>
              <a:off x="0" y="0"/>
              <a:ext cx="6350000" cy="2410460"/>
            </a:xfrm>
            <a:custGeom>
              <a:avLst/>
              <a:gdLst/>
              <a:ahLst/>
              <a:cxnLst/>
              <a:rect l="l" t="t" r="r" b="b"/>
              <a:pathLst>
                <a:path w="6350000" h="2410460">
                  <a:moveTo>
                    <a:pt x="0" y="0"/>
                  </a:moveTo>
                  <a:lnTo>
                    <a:pt x="6350000" y="0"/>
                  </a:lnTo>
                  <a:lnTo>
                    <a:pt x="6350000" y="2410460"/>
                  </a:lnTo>
                  <a:lnTo>
                    <a:pt x="0" y="2410460"/>
                  </a:lnTo>
                  <a:close/>
                </a:path>
              </a:pathLst>
            </a:custGeom>
            <a:blipFill>
              <a:blip r:embed="rId2">
                <a:alphaModFix amt="35000"/>
              </a:blip>
              <a:stretch>
                <a:fillRect t="-16228" b="-64224"/>
              </a:stretch>
            </a:blipFill>
          </p:spPr>
          <p:txBody>
            <a:bodyPr/>
            <a:lstStyle/>
            <a:p>
              <a:endParaRPr lang="en-US" sz="1200"/>
            </a:p>
          </p:txBody>
        </p:sp>
      </p:grpSp>
      <p:sp>
        <p:nvSpPr>
          <p:cNvPr id="6" name="Freeform 6"/>
          <p:cNvSpPr/>
          <p:nvPr/>
        </p:nvSpPr>
        <p:spPr>
          <a:xfrm>
            <a:off x="11240819" y="2060759"/>
            <a:ext cx="279891" cy="279383"/>
          </a:xfrm>
          <a:custGeom>
            <a:avLst/>
            <a:gdLst/>
            <a:ahLst/>
            <a:cxnLst/>
            <a:rect l="l" t="t" r="r" b="b"/>
            <a:pathLst>
              <a:path w="419837" h="419074">
                <a:moveTo>
                  <a:pt x="0" y="0"/>
                </a:moveTo>
                <a:lnTo>
                  <a:pt x="419837" y="0"/>
                </a:lnTo>
                <a:lnTo>
                  <a:pt x="419837" y="419074"/>
                </a:lnTo>
                <a:lnTo>
                  <a:pt x="0" y="41907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8" name="Group 8"/>
          <p:cNvGrpSpPr/>
          <p:nvPr/>
        </p:nvGrpSpPr>
        <p:grpSpPr>
          <a:xfrm>
            <a:off x="892536" y="3113634"/>
            <a:ext cx="5033455" cy="3015149"/>
            <a:chOff x="0" y="0"/>
            <a:chExt cx="10066909" cy="6030298"/>
          </a:xfrm>
        </p:grpSpPr>
        <p:grpSp>
          <p:nvGrpSpPr>
            <p:cNvPr id="9" name="Group 9"/>
            <p:cNvGrpSpPr/>
            <p:nvPr/>
          </p:nvGrpSpPr>
          <p:grpSpPr>
            <a:xfrm>
              <a:off x="0" y="0"/>
              <a:ext cx="10066909" cy="6030298"/>
              <a:chOff x="0" y="0"/>
              <a:chExt cx="7620000" cy="4564546"/>
            </a:xfrm>
          </p:grpSpPr>
          <p:sp>
            <p:nvSpPr>
              <p:cNvPr id="10" name="Freeform 10"/>
              <p:cNvSpPr/>
              <p:nvPr/>
            </p:nvSpPr>
            <p:spPr>
              <a:xfrm>
                <a:off x="0" y="0"/>
                <a:ext cx="7620000" cy="4562006"/>
              </a:xfrm>
              <a:custGeom>
                <a:avLst/>
                <a:gdLst/>
                <a:ahLst/>
                <a:cxnLst/>
                <a:rect l="l" t="t" r="r" b="b"/>
                <a:pathLst>
                  <a:path w="7620000" h="4562006">
                    <a:moveTo>
                      <a:pt x="7620000" y="3703486"/>
                    </a:moveTo>
                    <a:lnTo>
                      <a:pt x="7620000" y="222250"/>
                    </a:lnTo>
                    <a:cubicBezTo>
                      <a:pt x="7620000" y="100330"/>
                      <a:pt x="7519670" y="0"/>
                      <a:pt x="7397750" y="0"/>
                    </a:cubicBezTo>
                    <a:lnTo>
                      <a:pt x="222250" y="0"/>
                    </a:lnTo>
                    <a:cubicBezTo>
                      <a:pt x="100330" y="0"/>
                      <a:pt x="0" y="100330"/>
                      <a:pt x="0" y="222250"/>
                    </a:cubicBezTo>
                    <a:lnTo>
                      <a:pt x="0" y="3702216"/>
                    </a:lnTo>
                    <a:cubicBezTo>
                      <a:pt x="0" y="3825406"/>
                      <a:pt x="100330" y="3924466"/>
                      <a:pt x="222250" y="3924466"/>
                    </a:cubicBezTo>
                    <a:lnTo>
                      <a:pt x="3547110" y="3924466"/>
                    </a:lnTo>
                    <a:lnTo>
                      <a:pt x="3808730" y="4562006"/>
                    </a:lnTo>
                    <a:lnTo>
                      <a:pt x="4070350" y="3924466"/>
                    </a:lnTo>
                    <a:lnTo>
                      <a:pt x="7395210" y="3924466"/>
                    </a:lnTo>
                    <a:cubicBezTo>
                      <a:pt x="7519670" y="3925736"/>
                      <a:pt x="7620000" y="3826676"/>
                      <a:pt x="7620000" y="3703486"/>
                    </a:cubicBezTo>
                    <a:close/>
                  </a:path>
                </a:pathLst>
              </a:custGeom>
              <a:solidFill>
                <a:srgbClr val="FFFFFF">
                  <a:alpha val="73725"/>
                </a:srgbClr>
              </a:solidFill>
            </p:spPr>
            <p:txBody>
              <a:bodyPr/>
              <a:lstStyle/>
              <a:p>
                <a:endParaRPr lang="en-US" sz="1200"/>
              </a:p>
            </p:txBody>
          </p:sp>
        </p:grpSp>
        <p:sp>
          <p:nvSpPr>
            <p:cNvPr id="11" name="TextBox 11"/>
            <p:cNvSpPr txBox="1"/>
            <p:nvPr/>
          </p:nvSpPr>
          <p:spPr>
            <a:xfrm>
              <a:off x="274548" y="123748"/>
              <a:ext cx="9471381" cy="4861460"/>
            </a:xfrm>
            <a:prstGeom prst="rect">
              <a:avLst/>
            </a:prstGeom>
          </p:spPr>
          <p:txBody>
            <a:bodyPr lIns="0" tIns="0" rIns="0" bIns="0" rtlCol="0" anchor="t">
              <a:spAutoFit/>
            </a:bodyPr>
            <a:lstStyle/>
            <a:p>
              <a:pPr algn="just">
                <a:lnSpc>
                  <a:spcPts val="2413"/>
                </a:lnSpc>
                <a:spcBef>
                  <a:spcPct val="0"/>
                </a:spcBef>
              </a:pPr>
              <a:r>
                <a:rPr lang="en-US" sz="1557" dirty="0">
                  <a:solidFill>
                    <a:srgbClr val="000000"/>
                  </a:solidFill>
                  <a:ea typeface="Lato 1"/>
                  <a:cs typeface="Lato 1"/>
                  <a:sym typeface="Lato 1"/>
                </a:rPr>
                <a:t>Please remember that while we have a Tracking team, </a:t>
              </a:r>
              <a:r>
                <a:rPr lang="en-US" sz="1557" b="1" dirty="0">
                  <a:solidFill>
                    <a:srgbClr val="000000"/>
                  </a:solidFill>
                  <a:ea typeface="Lato 1 Bold"/>
                  <a:cs typeface="Lato 1 Bold"/>
                  <a:sym typeface="Lato 1 Bold"/>
                </a:rPr>
                <a:t>the final responsibility for confirming pickups and deliveries falls on you.</a:t>
              </a:r>
              <a:r>
                <a:rPr lang="en-US" sz="1557" dirty="0">
                  <a:solidFill>
                    <a:srgbClr val="000000"/>
                  </a:solidFill>
                  <a:ea typeface="Lato 1"/>
                  <a:cs typeface="Lato 1"/>
                  <a:sym typeface="Lato 1"/>
                </a:rPr>
                <a:t> If you receive a call or email out of your shift requesting confirmation of a pickup or delivery, you must forward it to afterhours@beemac.com. The subject line must include “AFTERHOURS TRACKING REQUEST MM/DD”.</a:t>
              </a:r>
            </a:p>
          </p:txBody>
        </p:sp>
      </p:grpSp>
      <p:grpSp>
        <p:nvGrpSpPr>
          <p:cNvPr id="12" name="Group 12"/>
          <p:cNvGrpSpPr/>
          <p:nvPr/>
        </p:nvGrpSpPr>
        <p:grpSpPr>
          <a:xfrm>
            <a:off x="6804268" y="3173870"/>
            <a:ext cx="4716442" cy="2998330"/>
            <a:chOff x="0" y="0"/>
            <a:chExt cx="9432885" cy="5996660"/>
          </a:xfrm>
        </p:grpSpPr>
        <p:grpSp>
          <p:nvGrpSpPr>
            <p:cNvPr id="13" name="Group 13"/>
            <p:cNvGrpSpPr/>
            <p:nvPr/>
          </p:nvGrpSpPr>
          <p:grpSpPr>
            <a:xfrm>
              <a:off x="0" y="0"/>
              <a:ext cx="9432885" cy="5996660"/>
              <a:chOff x="0" y="0"/>
              <a:chExt cx="7620000" cy="4844176"/>
            </a:xfrm>
          </p:grpSpPr>
          <p:sp>
            <p:nvSpPr>
              <p:cNvPr id="14" name="Freeform 14"/>
              <p:cNvSpPr/>
              <p:nvPr/>
            </p:nvSpPr>
            <p:spPr>
              <a:xfrm>
                <a:off x="0" y="0"/>
                <a:ext cx="7620000" cy="4841636"/>
              </a:xfrm>
              <a:custGeom>
                <a:avLst/>
                <a:gdLst/>
                <a:ahLst/>
                <a:cxnLst/>
                <a:rect l="l" t="t" r="r" b="b"/>
                <a:pathLst>
                  <a:path w="7620000" h="4841636">
                    <a:moveTo>
                      <a:pt x="7620000" y="3983116"/>
                    </a:moveTo>
                    <a:lnTo>
                      <a:pt x="7620000" y="222250"/>
                    </a:lnTo>
                    <a:cubicBezTo>
                      <a:pt x="7620000" y="100330"/>
                      <a:pt x="7519670" y="0"/>
                      <a:pt x="7397750" y="0"/>
                    </a:cubicBezTo>
                    <a:lnTo>
                      <a:pt x="222250" y="0"/>
                    </a:lnTo>
                    <a:cubicBezTo>
                      <a:pt x="100330" y="0"/>
                      <a:pt x="0" y="100330"/>
                      <a:pt x="0" y="222250"/>
                    </a:cubicBezTo>
                    <a:lnTo>
                      <a:pt x="0" y="3981846"/>
                    </a:lnTo>
                    <a:cubicBezTo>
                      <a:pt x="0" y="4105036"/>
                      <a:pt x="100330" y="4204096"/>
                      <a:pt x="222250" y="4204096"/>
                    </a:cubicBezTo>
                    <a:lnTo>
                      <a:pt x="3547110" y="4204096"/>
                    </a:lnTo>
                    <a:lnTo>
                      <a:pt x="3808730" y="4841636"/>
                    </a:lnTo>
                    <a:lnTo>
                      <a:pt x="4070350" y="4204096"/>
                    </a:lnTo>
                    <a:lnTo>
                      <a:pt x="7395210" y="4204096"/>
                    </a:lnTo>
                    <a:cubicBezTo>
                      <a:pt x="7519670" y="4205366"/>
                      <a:pt x="7620000" y="4106306"/>
                      <a:pt x="7620000" y="3983116"/>
                    </a:cubicBezTo>
                    <a:close/>
                  </a:path>
                </a:pathLst>
              </a:custGeom>
              <a:solidFill>
                <a:srgbClr val="FFFFFF">
                  <a:alpha val="73725"/>
                </a:srgbClr>
              </a:solidFill>
            </p:spPr>
            <p:txBody>
              <a:bodyPr/>
              <a:lstStyle/>
              <a:p>
                <a:endParaRPr lang="en-US" sz="1200"/>
              </a:p>
            </p:txBody>
          </p:sp>
        </p:grpSp>
        <p:sp>
          <p:nvSpPr>
            <p:cNvPr id="15" name="TextBox 15"/>
            <p:cNvSpPr txBox="1"/>
            <p:nvPr/>
          </p:nvSpPr>
          <p:spPr>
            <a:xfrm>
              <a:off x="284976" y="91252"/>
              <a:ext cx="8888097" cy="5474832"/>
            </a:xfrm>
            <a:prstGeom prst="rect">
              <a:avLst/>
            </a:prstGeom>
          </p:spPr>
          <p:txBody>
            <a:bodyPr lIns="0" tIns="0" rIns="0" bIns="0" rtlCol="0" anchor="t">
              <a:spAutoFit/>
            </a:bodyPr>
            <a:lstStyle/>
            <a:p>
              <a:pPr algn="just">
                <a:lnSpc>
                  <a:spcPts val="2354"/>
                </a:lnSpc>
              </a:pPr>
              <a:r>
                <a:rPr lang="en-US" sz="1519" b="1" dirty="0">
                  <a:solidFill>
                    <a:srgbClr val="000000"/>
                  </a:solidFill>
                  <a:latin typeface="Lato 1 Bold"/>
                  <a:ea typeface="Lato 1 Bold"/>
                  <a:cs typeface="Lato 1 Bold"/>
                  <a:sym typeface="Lato 1 Bold"/>
                </a:rPr>
                <a:t>FOR HOT LOAD COVERAGE AFTERHOURS</a:t>
              </a:r>
              <a:r>
                <a:rPr lang="en-US" sz="1519" dirty="0">
                  <a:solidFill>
                    <a:srgbClr val="000000"/>
                  </a:solidFill>
                  <a:latin typeface="Lato 1"/>
                  <a:ea typeface="Lato 1"/>
                  <a:cs typeface="Lato 1"/>
                  <a:sym typeface="Lato 1"/>
                </a:rPr>
                <a:t> – Email </a:t>
              </a:r>
              <a:r>
                <a:rPr lang="en-US" sz="1519" u="sng" dirty="0">
                  <a:latin typeface="Lato 1"/>
                  <a:ea typeface="Lato 1"/>
                  <a:cs typeface="Lato 1"/>
                  <a:sym typeface="Lato 1"/>
                  <a:hlinkClick r:id="rId4" tooltip="mailto:hotloads@beemac.com">
                    <a:extLst>
                      <a:ext uri="{A12FA001-AC4F-418D-AE19-62706E023703}">
                        <ahyp:hlinkClr xmlns:ahyp="http://schemas.microsoft.com/office/drawing/2018/hyperlinkcolor" val="tx"/>
                      </a:ext>
                    </a:extLst>
                  </a:hlinkClick>
                </a:rPr>
                <a:t>hotloads@beemaclogistics.com</a:t>
              </a:r>
              <a:r>
                <a:rPr lang="en-US" sz="1519" dirty="0">
                  <a:solidFill>
                    <a:srgbClr val="000000"/>
                  </a:solidFill>
                  <a:latin typeface="Lato 1"/>
                  <a:ea typeface="Lato 1"/>
                  <a:cs typeface="Lato 1"/>
                  <a:sym typeface="Lato 1"/>
                </a:rPr>
                <a:t>. The email must include the following information: equipment requirements (tarp size, number of straps, chains, dunnage, coil racks, etc.), commodity and weight (piece count), shipping and delivery hours (FCFS or Appointment), maximum rate, and any other important detail.</a:t>
              </a:r>
            </a:p>
            <a:p>
              <a:pPr algn="just">
                <a:lnSpc>
                  <a:spcPts val="2354"/>
                </a:lnSpc>
                <a:spcBef>
                  <a:spcPct val="0"/>
                </a:spcBef>
              </a:pPr>
              <a:endParaRPr lang="en-US" sz="1519" dirty="0">
                <a:solidFill>
                  <a:srgbClr val="000000"/>
                </a:solidFill>
                <a:latin typeface="Lato 1"/>
                <a:ea typeface="Lato 1"/>
                <a:cs typeface="Lato 1"/>
                <a:sym typeface="Lato 1"/>
              </a:endParaRPr>
            </a:p>
          </p:txBody>
        </p:sp>
      </p:grpSp>
      <p:sp>
        <p:nvSpPr>
          <p:cNvPr id="2" name="Title 1">
            <a:extLst>
              <a:ext uri="{FF2B5EF4-FFF2-40B4-BE49-F238E27FC236}">
                <a16:creationId xmlns:a16="http://schemas.microsoft.com/office/drawing/2014/main" id="{28368549-8255-1EF9-302E-505E1E29894C}"/>
              </a:ext>
            </a:extLst>
          </p:cNvPr>
          <p:cNvSpPr>
            <a:spLocks noGrp="1"/>
          </p:cNvSpPr>
          <p:nvPr>
            <p:ph type="title"/>
          </p:nvPr>
        </p:nvSpPr>
        <p:spPr/>
        <p:txBody>
          <a:bodyPr/>
          <a:lstStyle/>
          <a:p>
            <a:r>
              <a:rPr lang="en-US" b="1" dirty="0">
                <a:solidFill>
                  <a:srgbClr val="1A1A1A"/>
                </a:solidFill>
                <a:sym typeface="Good Times"/>
              </a:rPr>
              <a:t>REMINDERS</a:t>
            </a:r>
            <a:endParaRPr lang="en-US" b="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a:off x="4197067" y="5222598"/>
            <a:ext cx="850659" cy="505191"/>
            <a:chOff x="0" y="0"/>
            <a:chExt cx="655770" cy="389450"/>
          </a:xfrm>
        </p:grpSpPr>
        <p:sp>
          <p:nvSpPr>
            <p:cNvPr id="13" name="Freeform 13"/>
            <p:cNvSpPr/>
            <p:nvPr/>
          </p:nvSpPr>
          <p:spPr>
            <a:xfrm>
              <a:off x="0" y="0"/>
              <a:ext cx="655770" cy="389450"/>
            </a:xfrm>
            <a:custGeom>
              <a:avLst/>
              <a:gdLst/>
              <a:ahLst/>
              <a:cxnLst/>
              <a:rect l="l" t="t" r="r" b="b"/>
              <a:pathLst>
                <a:path w="655770" h="389450">
                  <a:moveTo>
                    <a:pt x="327885" y="0"/>
                  </a:moveTo>
                  <a:cubicBezTo>
                    <a:pt x="146799" y="0"/>
                    <a:pt x="0" y="87181"/>
                    <a:pt x="0" y="194725"/>
                  </a:cubicBezTo>
                  <a:cubicBezTo>
                    <a:pt x="0" y="302268"/>
                    <a:pt x="146799" y="389450"/>
                    <a:pt x="327885" y="389450"/>
                  </a:cubicBezTo>
                  <a:cubicBezTo>
                    <a:pt x="508971" y="389450"/>
                    <a:pt x="655770" y="302268"/>
                    <a:pt x="655770" y="194725"/>
                  </a:cubicBezTo>
                  <a:cubicBezTo>
                    <a:pt x="655770" y="87181"/>
                    <a:pt x="508971" y="0"/>
                    <a:pt x="327885" y="0"/>
                  </a:cubicBezTo>
                  <a:close/>
                </a:path>
              </a:pathLst>
            </a:custGeom>
            <a:solidFill>
              <a:srgbClr val="000000">
                <a:alpha val="0"/>
              </a:srgbClr>
            </a:solidFill>
            <a:ln w="28575" cap="sq">
              <a:solidFill>
                <a:srgbClr val="D0100D"/>
              </a:solidFill>
              <a:prstDash val="solid"/>
              <a:miter/>
            </a:ln>
          </p:spPr>
          <p:txBody>
            <a:bodyPr/>
            <a:lstStyle/>
            <a:p>
              <a:endParaRPr lang="en-US" sz="1200"/>
            </a:p>
          </p:txBody>
        </p:sp>
        <p:sp>
          <p:nvSpPr>
            <p:cNvPr id="14" name="TextBox 14"/>
            <p:cNvSpPr txBox="1"/>
            <p:nvPr/>
          </p:nvSpPr>
          <p:spPr>
            <a:xfrm>
              <a:off x="61478" y="7936"/>
              <a:ext cx="532813" cy="345003"/>
            </a:xfrm>
            <a:prstGeom prst="rect">
              <a:avLst/>
            </a:prstGeom>
          </p:spPr>
          <p:txBody>
            <a:bodyPr lIns="33867" tIns="33867" rIns="33867" bIns="33867" rtlCol="0" anchor="ctr"/>
            <a:lstStyle/>
            <a:p>
              <a:pPr algn="ctr">
                <a:lnSpc>
                  <a:spcPts val="1493"/>
                </a:lnSpc>
              </a:pPr>
              <a:endParaRPr sz="1200"/>
            </a:p>
          </p:txBody>
        </p:sp>
      </p:grpSp>
      <p:pic>
        <p:nvPicPr>
          <p:cNvPr id="27" name="Picture 26">
            <a:extLst>
              <a:ext uri="{FF2B5EF4-FFF2-40B4-BE49-F238E27FC236}">
                <a16:creationId xmlns:a16="http://schemas.microsoft.com/office/drawing/2014/main" id="{42D2EB34-D1F8-601B-69FE-903F25A0A636}"/>
              </a:ext>
            </a:extLst>
          </p:cNvPr>
          <p:cNvPicPr>
            <a:picLocks noChangeAspect="1"/>
          </p:cNvPicPr>
          <p:nvPr/>
        </p:nvPicPr>
        <p:blipFill>
          <a:blip r:embed="rId2"/>
          <a:stretch>
            <a:fillRect/>
          </a:stretch>
        </p:blipFill>
        <p:spPr>
          <a:xfrm>
            <a:off x="1650002" y="1690688"/>
            <a:ext cx="8416119" cy="4954590"/>
          </a:xfrm>
          <a:prstGeom prst="rect">
            <a:avLst/>
          </a:prstGeom>
        </p:spPr>
      </p:pic>
      <p:grpSp>
        <p:nvGrpSpPr>
          <p:cNvPr id="31" name="Group 12">
            <a:extLst>
              <a:ext uri="{FF2B5EF4-FFF2-40B4-BE49-F238E27FC236}">
                <a16:creationId xmlns:a16="http://schemas.microsoft.com/office/drawing/2014/main" id="{CBDC5F4B-A5FD-AAA1-ED29-B7922951E906}"/>
              </a:ext>
            </a:extLst>
          </p:cNvPr>
          <p:cNvGrpSpPr/>
          <p:nvPr/>
        </p:nvGrpSpPr>
        <p:grpSpPr>
          <a:xfrm>
            <a:off x="975575" y="6104736"/>
            <a:ext cx="9090546" cy="753264"/>
            <a:chOff x="0" y="0"/>
            <a:chExt cx="655770" cy="389450"/>
          </a:xfrm>
        </p:grpSpPr>
        <p:sp>
          <p:nvSpPr>
            <p:cNvPr id="32" name="Freeform 13">
              <a:extLst>
                <a:ext uri="{FF2B5EF4-FFF2-40B4-BE49-F238E27FC236}">
                  <a16:creationId xmlns:a16="http://schemas.microsoft.com/office/drawing/2014/main" id="{1616F6B0-3DB1-3400-95D9-733E6E5673B0}"/>
                </a:ext>
              </a:extLst>
            </p:cNvPr>
            <p:cNvSpPr/>
            <p:nvPr/>
          </p:nvSpPr>
          <p:spPr>
            <a:xfrm>
              <a:off x="0" y="0"/>
              <a:ext cx="655770" cy="389450"/>
            </a:xfrm>
            <a:custGeom>
              <a:avLst/>
              <a:gdLst/>
              <a:ahLst/>
              <a:cxnLst/>
              <a:rect l="l" t="t" r="r" b="b"/>
              <a:pathLst>
                <a:path w="655770" h="389450">
                  <a:moveTo>
                    <a:pt x="327885" y="0"/>
                  </a:moveTo>
                  <a:cubicBezTo>
                    <a:pt x="146799" y="0"/>
                    <a:pt x="0" y="87181"/>
                    <a:pt x="0" y="194725"/>
                  </a:cubicBezTo>
                  <a:cubicBezTo>
                    <a:pt x="0" y="302268"/>
                    <a:pt x="146799" y="389450"/>
                    <a:pt x="327885" y="389450"/>
                  </a:cubicBezTo>
                  <a:cubicBezTo>
                    <a:pt x="508971" y="389450"/>
                    <a:pt x="655770" y="302268"/>
                    <a:pt x="655770" y="194725"/>
                  </a:cubicBezTo>
                  <a:cubicBezTo>
                    <a:pt x="655770" y="87181"/>
                    <a:pt x="508971" y="0"/>
                    <a:pt x="327885" y="0"/>
                  </a:cubicBezTo>
                  <a:close/>
                </a:path>
              </a:pathLst>
            </a:custGeom>
            <a:solidFill>
              <a:srgbClr val="000000">
                <a:alpha val="0"/>
              </a:srgbClr>
            </a:solidFill>
            <a:ln w="28575" cap="sq">
              <a:solidFill>
                <a:srgbClr val="D0100D"/>
              </a:solidFill>
              <a:prstDash val="solid"/>
              <a:miter/>
            </a:ln>
          </p:spPr>
          <p:txBody>
            <a:bodyPr/>
            <a:lstStyle/>
            <a:p>
              <a:endParaRPr lang="en-US" sz="1200"/>
            </a:p>
          </p:txBody>
        </p:sp>
        <p:sp>
          <p:nvSpPr>
            <p:cNvPr id="33" name="TextBox 14">
              <a:extLst>
                <a:ext uri="{FF2B5EF4-FFF2-40B4-BE49-F238E27FC236}">
                  <a16:creationId xmlns:a16="http://schemas.microsoft.com/office/drawing/2014/main" id="{28D55F3B-995D-FBA0-5DCA-D71794249663}"/>
                </a:ext>
              </a:extLst>
            </p:cNvPr>
            <p:cNvSpPr txBox="1"/>
            <p:nvPr/>
          </p:nvSpPr>
          <p:spPr>
            <a:xfrm>
              <a:off x="61478" y="7936"/>
              <a:ext cx="532813" cy="345003"/>
            </a:xfrm>
            <a:prstGeom prst="rect">
              <a:avLst/>
            </a:prstGeom>
          </p:spPr>
          <p:txBody>
            <a:bodyPr lIns="33867" tIns="33867" rIns="33867" bIns="33867" rtlCol="0" anchor="ctr"/>
            <a:lstStyle/>
            <a:p>
              <a:pPr algn="ctr">
                <a:lnSpc>
                  <a:spcPts val="1493"/>
                </a:lnSpc>
              </a:pPr>
              <a:endParaRPr sz="1200"/>
            </a:p>
          </p:txBody>
        </p:sp>
      </p:grpSp>
      <p:sp>
        <p:nvSpPr>
          <p:cNvPr id="2" name="Title 1">
            <a:extLst>
              <a:ext uri="{FF2B5EF4-FFF2-40B4-BE49-F238E27FC236}">
                <a16:creationId xmlns:a16="http://schemas.microsoft.com/office/drawing/2014/main" id="{5E4049FF-5FA1-7610-3941-27CFBE543586}"/>
              </a:ext>
            </a:extLst>
          </p:cNvPr>
          <p:cNvSpPr>
            <a:spLocks noGrp="1"/>
          </p:cNvSpPr>
          <p:nvPr>
            <p:ph type="title"/>
          </p:nvPr>
        </p:nvSpPr>
        <p:spPr>
          <a:xfrm>
            <a:off x="838200" y="660400"/>
            <a:ext cx="10515600" cy="1325563"/>
          </a:xfrm>
        </p:spPr>
        <p:txBody>
          <a:bodyPr>
            <a:noAutofit/>
          </a:bodyPr>
          <a:lstStyle/>
          <a:p>
            <a:r>
              <a:rPr lang="en-US" b="1" spc="25" dirty="0">
                <a:solidFill>
                  <a:srgbClr val="000000"/>
                </a:solidFill>
                <a:latin typeface="Lato 2 Bold"/>
                <a:ea typeface="Lato 2 Bold"/>
                <a:cs typeface="Lato 2 Bold"/>
                <a:sym typeface="Lato 2 Bold"/>
              </a:rPr>
              <a:t>STATUS A LOAD IN MCLEOD </a:t>
            </a:r>
            <a:br>
              <a:rPr lang="en-US" b="1" spc="25" dirty="0">
                <a:solidFill>
                  <a:srgbClr val="000000"/>
                </a:solidFill>
                <a:latin typeface="Lato 2 Bold"/>
                <a:ea typeface="Lato 2 Bold"/>
                <a:cs typeface="Lato 2 Bold"/>
                <a:sym typeface="Lato 2 Bold"/>
              </a:rPr>
            </a:b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4669A-BA4F-968C-DE1D-9D7E480EC3A3}"/>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E61A5ABE-1CC8-8D0E-F3AF-5F676F5FA1E3}"/>
              </a:ext>
            </a:extLst>
          </p:cNvPr>
          <p:cNvPicPr>
            <a:picLocks noChangeAspect="1"/>
          </p:cNvPicPr>
          <p:nvPr/>
        </p:nvPicPr>
        <p:blipFill>
          <a:blip r:embed="rId2"/>
          <a:stretch>
            <a:fillRect/>
          </a:stretch>
        </p:blipFill>
        <p:spPr>
          <a:xfrm>
            <a:off x="178447" y="2023898"/>
            <a:ext cx="11835106" cy="745601"/>
          </a:xfrm>
          <a:prstGeom prst="rect">
            <a:avLst/>
          </a:prstGeom>
        </p:spPr>
      </p:pic>
      <p:grpSp>
        <p:nvGrpSpPr>
          <p:cNvPr id="12" name="Group 12">
            <a:extLst>
              <a:ext uri="{FF2B5EF4-FFF2-40B4-BE49-F238E27FC236}">
                <a16:creationId xmlns:a16="http://schemas.microsoft.com/office/drawing/2014/main" id="{02A8B8F4-F3B1-C630-BC27-F8481FEE6B22}"/>
              </a:ext>
            </a:extLst>
          </p:cNvPr>
          <p:cNvGrpSpPr/>
          <p:nvPr/>
        </p:nvGrpSpPr>
        <p:grpSpPr>
          <a:xfrm>
            <a:off x="8582547" y="2090899"/>
            <a:ext cx="761620" cy="660029"/>
            <a:chOff x="0" y="0"/>
            <a:chExt cx="655770" cy="389450"/>
          </a:xfrm>
        </p:grpSpPr>
        <p:sp>
          <p:nvSpPr>
            <p:cNvPr id="13" name="Freeform 13">
              <a:extLst>
                <a:ext uri="{FF2B5EF4-FFF2-40B4-BE49-F238E27FC236}">
                  <a16:creationId xmlns:a16="http://schemas.microsoft.com/office/drawing/2014/main" id="{396C9E15-9FA2-43CC-38BD-06F40C78AAC3}"/>
                </a:ext>
              </a:extLst>
            </p:cNvPr>
            <p:cNvSpPr/>
            <p:nvPr/>
          </p:nvSpPr>
          <p:spPr>
            <a:xfrm>
              <a:off x="0" y="0"/>
              <a:ext cx="655770" cy="389450"/>
            </a:xfrm>
            <a:custGeom>
              <a:avLst/>
              <a:gdLst/>
              <a:ahLst/>
              <a:cxnLst/>
              <a:rect l="l" t="t" r="r" b="b"/>
              <a:pathLst>
                <a:path w="655770" h="389450">
                  <a:moveTo>
                    <a:pt x="327885" y="0"/>
                  </a:moveTo>
                  <a:cubicBezTo>
                    <a:pt x="146799" y="0"/>
                    <a:pt x="0" y="87181"/>
                    <a:pt x="0" y="194725"/>
                  </a:cubicBezTo>
                  <a:cubicBezTo>
                    <a:pt x="0" y="302268"/>
                    <a:pt x="146799" y="389450"/>
                    <a:pt x="327885" y="389450"/>
                  </a:cubicBezTo>
                  <a:cubicBezTo>
                    <a:pt x="508971" y="389450"/>
                    <a:pt x="655770" y="302268"/>
                    <a:pt x="655770" y="194725"/>
                  </a:cubicBezTo>
                  <a:cubicBezTo>
                    <a:pt x="655770" y="87181"/>
                    <a:pt x="508971" y="0"/>
                    <a:pt x="327885" y="0"/>
                  </a:cubicBezTo>
                  <a:close/>
                </a:path>
              </a:pathLst>
            </a:custGeom>
            <a:solidFill>
              <a:srgbClr val="000000">
                <a:alpha val="0"/>
              </a:srgbClr>
            </a:solidFill>
            <a:ln w="28575" cap="sq">
              <a:solidFill>
                <a:srgbClr val="D0100D"/>
              </a:solidFill>
              <a:prstDash val="solid"/>
              <a:miter/>
            </a:ln>
          </p:spPr>
          <p:txBody>
            <a:bodyPr/>
            <a:lstStyle/>
            <a:p>
              <a:endParaRPr lang="en-US" sz="1200"/>
            </a:p>
          </p:txBody>
        </p:sp>
        <p:sp>
          <p:nvSpPr>
            <p:cNvPr id="14" name="TextBox 14">
              <a:extLst>
                <a:ext uri="{FF2B5EF4-FFF2-40B4-BE49-F238E27FC236}">
                  <a16:creationId xmlns:a16="http://schemas.microsoft.com/office/drawing/2014/main" id="{8879072D-B688-B42C-CBF5-61A86757B79A}"/>
                </a:ext>
              </a:extLst>
            </p:cNvPr>
            <p:cNvSpPr txBox="1"/>
            <p:nvPr/>
          </p:nvSpPr>
          <p:spPr>
            <a:xfrm>
              <a:off x="61478" y="7936"/>
              <a:ext cx="532813" cy="345003"/>
            </a:xfrm>
            <a:prstGeom prst="rect">
              <a:avLst/>
            </a:prstGeom>
          </p:spPr>
          <p:txBody>
            <a:bodyPr lIns="33867" tIns="33867" rIns="33867" bIns="33867" rtlCol="0" anchor="ctr"/>
            <a:lstStyle/>
            <a:p>
              <a:pPr algn="ctr">
                <a:lnSpc>
                  <a:spcPts val="1493"/>
                </a:lnSpc>
              </a:pPr>
              <a:endParaRPr sz="1200"/>
            </a:p>
          </p:txBody>
        </p:sp>
      </p:grpSp>
      <p:sp>
        <p:nvSpPr>
          <p:cNvPr id="18" name="Freeform 13">
            <a:extLst>
              <a:ext uri="{FF2B5EF4-FFF2-40B4-BE49-F238E27FC236}">
                <a16:creationId xmlns:a16="http://schemas.microsoft.com/office/drawing/2014/main" id="{C38821E7-0104-D73D-3C54-4170727B6BC7}"/>
              </a:ext>
            </a:extLst>
          </p:cNvPr>
          <p:cNvSpPr/>
          <p:nvPr/>
        </p:nvSpPr>
        <p:spPr>
          <a:xfrm>
            <a:off x="9272765" y="2090899"/>
            <a:ext cx="761620" cy="660029"/>
          </a:xfrm>
          <a:custGeom>
            <a:avLst/>
            <a:gdLst/>
            <a:ahLst/>
            <a:cxnLst/>
            <a:rect l="l" t="t" r="r" b="b"/>
            <a:pathLst>
              <a:path w="655770" h="389450">
                <a:moveTo>
                  <a:pt x="327885" y="0"/>
                </a:moveTo>
                <a:cubicBezTo>
                  <a:pt x="146799" y="0"/>
                  <a:pt x="0" y="87181"/>
                  <a:pt x="0" y="194725"/>
                </a:cubicBezTo>
                <a:cubicBezTo>
                  <a:pt x="0" y="302268"/>
                  <a:pt x="146799" y="389450"/>
                  <a:pt x="327885" y="389450"/>
                </a:cubicBezTo>
                <a:cubicBezTo>
                  <a:pt x="508971" y="389450"/>
                  <a:pt x="655770" y="302268"/>
                  <a:pt x="655770" y="194725"/>
                </a:cubicBezTo>
                <a:cubicBezTo>
                  <a:pt x="655770" y="87181"/>
                  <a:pt x="508971" y="0"/>
                  <a:pt x="327885" y="0"/>
                </a:cubicBezTo>
                <a:close/>
              </a:path>
            </a:pathLst>
          </a:custGeom>
          <a:solidFill>
            <a:srgbClr val="000000">
              <a:alpha val="0"/>
            </a:srgbClr>
          </a:solidFill>
          <a:ln w="28575" cap="sq">
            <a:solidFill>
              <a:srgbClr val="D0100D"/>
            </a:solidFill>
            <a:prstDash val="solid"/>
            <a:miter/>
          </a:ln>
        </p:spPr>
        <p:txBody>
          <a:bodyPr/>
          <a:lstStyle/>
          <a:p>
            <a:endParaRPr lang="en-US" sz="1200"/>
          </a:p>
        </p:txBody>
      </p:sp>
      <p:pic>
        <p:nvPicPr>
          <p:cNvPr id="22" name="Picture 21">
            <a:extLst>
              <a:ext uri="{FF2B5EF4-FFF2-40B4-BE49-F238E27FC236}">
                <a16:creationId xmlns:a16="http://schemas.microsoft.com/office/drawing/2014/main" id="{8C00DF07-A381-1DE3-A91F-19D5F0922163}"/>
              </a:ext>
            </a:extLst>
          </p:cNvPr>
          <p:cNvPicPr>
            <a:picLocks noGrp="1" noRot="1" noChangeAspect="1" noMove="1" noResize="1" noEditPoints="1" noAdjustHandles="1" noChangeArrowheads="1" noChangeShapeType="1" noCrop="1"/>
          </p:cNvPicPr>
          <p:nvPr/>
        </p:nvPicPr>
        <p:blipFill>
          <a:blip r:embed="rId3"/>
          <a:srcRect b="45217"/>
          <a:stretch>
            <a:fillRect/>
          </a:stretch>
        </p:blipFill>
        <p:spPr>
          <a:xfrm>
            <a:off x="2789088" y="2917649"/>
            <a:ext cx="5947248" cy="3478823"/>
          </a:xfrm>
          <a:prstGeom prst="rect">
            <a:avLst/>
          </a:prstGeom>
        </p:spPr>
      </p:pic>
      <p:grpSp>
        <p:nvGrpSpPr>
          <p:cNvPr id="23" name="Group 12">
            <a:extLst>
              <a:ext uri="{FF2B5EF4-FFF2-40B4-BE49-F238E27FC236}">
                <a16:creationId xmlns:a16="http://schemas.microsoft.com/office/drawing/2014/main" id="{06521AC2-BF03-A522-F88F-8F7ADD132DE5}"/>
              </a:ext>
            </a:extLst>
          </p:cNvPr>
          <p:cNvGrpSpPr/>
          <p:nvPr/>
        </p:nvGrpSpPr>
        <p:grpSpPr>
          <a:xfrm>
            <a:off x="7196381" y="4780864"/>
            <a:ext cx="499819" cy="538609"/>
            <a:chOff x="0" y="0"/>
            <a:chExt cx="655770" cy="389450"/>
          </a:xfrm>
        </p:grpSpPr>
        <p:sp>
          <p:nvSpPr>
            <p:cNvPr id="24" name="Freeform 13">
              <a:extLst>
                <a:ext uri="{FF2B5EF4-FFF2-40B4-BE49-F238E27FC236}">
                  <a16:creationId xmlns:a16="http://schemas.microsoft.com/office/drawing/2014/main" id="{8076D0A8-18F0-035D-82DB-70640D6C86AF}"/>
                </a:ext>
              </a:extLst>
            </p:cNvPr>
            <p:cNvSpPr/>
            <p:nvPr/>
          </p:nvSpPr>
          <p:spPr>
            <a:xfrm>
              <a:off x="0" y="0"/>
              <a:ext cx="655770" cy="389450"/>
            </a:xfrm>
            <a:custGeom>
              <a:avLst/>
              <a:gdLst/>
              <a:ahLst/>
              <a:cxnLst/>
              <a:rect l="l" t="t" r="r" b="b"/>
              <a:pathLst>
                <a:path w="655770" h="389450">
                  <a:moveTo>
                    <a:pt x="327885" y="0"/>
                  </a:moveTo>
                  <a:cubicBezTo>
                    <a:pt x="146799" y="0"/>
                    <a:pt x="0" y="87181"/>
                    <a:pt x="0" y="194725"/>
                  </a:cubicBezTo>
                  <a:cubicBezTo>
                    <a:pt x="0" y="302268"/>
                    <a:pt x="146799" y="389450"/>
                    <a:pt x="327885" y="389450"/>
                  </a:cubicBezTo>
                  <a:cubicBezTo>
                    <a:pt x="508971" y="389450"/>
                    <a:pt x="655770" y="302268"/>
                    <a:pt x="655770" y="194725"/>
                  </a:cubicBezTo>
                  <a:cubicBezTo>
                    <a:pt x="655770" y="87181"/>
                    <a:pt x="508971" y="0"/>
                    <a:pt x="327885" y="0"/>
                  </a:cubicBezTo>
                  <a:close/>
                </a:path>
              </a:pathLst>
            </a:custGeom>
            <a:solidFill>
              <a:srgbClr val="000000">
                <a:alpha val="0"/>
              </a:srgbClr>
            </a:solidFill>
            <a:ln w="28575" cap="sq">
              <a:solidFill>
                <a:srgbClr val="D0100D"/>
              </a:solidFill>
              <a:prstDash val="solid"/>
              <a:miter/>
            </a:ln>
          </p:spPr>
          <p:txBody>
            <a:bodyPr/>
            <a:lstStyle/>
            <a:p>
              <a:endParaRPr lang="en-US" sz="1200"/>
            </a:p>
          </p:txBody>
        </p:sp>
        <p:sp>
          <p:nvSpPr>
            <p:cNvPr id="25" name="TextBox 14">
              <a:extLst>
                <a:ext uri="{FF2B5EF4-FFF2-40B4-BE49-F238E27FC236}">
                  <a16:creationId xmlns:a16="http://schemas.microsoft.com/office/drawing/2014/main" id="{EC41A3A8-CC83-EF55-A188-5D6BB63632A9}"/>
                </a:ext>
              </a:extLst>
            </p:cNvPr>
            <p:cNvSpPr txBox="1"/>
            <p:nvPr/>
          </p:nvSpPr>
          <p:spPr>
            <a:xfrm>
              <a:off x="61478" y="7936"/>
              <a:ext cx="532813" cy="345003"/>
            </a:xfrm>
            <a:prstGeom prst="rect">
              <a:avLst/>
            </a:prstGeom>
          </p:spPr>
          <p:txBody>
            <a:bodyPr lIns="33867" tIns="33867" rIns="33867" bIns="33867" rtlCol="0" anchor="ctr"/>
            <a:lstStyle/>
            <a:p>
              <a:pPr algn="ctr">
                <a:lnSpc>
                  <a:spcPts val="1493"/>
                </a:lnSpc>
              </a:pPr>
              <a:endParaRPr sz="1200"/>
            </a:p>
          </p:txBody>
        </p:sp>
      </p:grpSp>
      <p:sp>
        <p:nvSpPr>
          <p:cNvPr id="28" name="TextBox 52">
            <a:extLst>
              <a:ext uri="{FF2B5EF4-FFF2-40B4-BE49-F238E27FC236}">
                <a16:creationId xmlns:a16="http://schemas.microsoft.com/office/drawing/2014/main" id="{94145CF1-2BDC-DB79-7804-E34A54223F0B}"/>
              </a:ext>
            </a:extLst>
          </p:cNvPr>
          <p:cNvSpPr txBox="1"/>
          <p:nvPr/>
        </p:nvSpPr>
        <p:spPr>
          <a:xfrm>
            <a:off x="7884308" y="5134797"/>
            <a:ext cx="2919717" cy="538609"/>
          </a:xfrm>
          <a:prstGeom prst="rect">
            <a:avLst/>
          </a:prstGeom>
        </p:spPr>
        <p:txBody>
          <a:bodyPr wrap="square" lIns="0" tIns="0" rIns="0" bIns="0" rtlCol="0" anchor="t">
            <a:spAutoFit/>
          </a:bodyPr>
          <a:lstStyle/>
          <a:p>
            <a:pPr algn="ctr">
              <a:lnSpc>
                <a:spcPts val="2051"/>
              </a:lnSpc>
            </a:pPr>
            <a:r>
              <a:rPr lang="en-US" dirty="0">
                <a:solidFill>
                  <a:srgbClr val="000000"/>
                </a:solidFill>
                <a:latin typeface="Lato" panose="020F0502020204030203" pitchFamily="34" charset="0"/>
                <a:ea typeface="Lato" panose="020F0502020204030203" pitchFamily="34" charset="0"/>
                <a:cs typeface="Lato" panose="020F0502020204030203" pitchFamily="34" charset="0"/>
                <a:sym typeface="Lato 1"/>
              </a:rPr>
              <a:t>Click the calendar to add </a:t>
            </a:r>
          </a:p>
          <a:p>
            <a:pPr algn="ctr">
              <a:lnSpc>
                <a:spcPts val="2051"/>
              </a:lnSpc>
            </a:pPr>
            <a:r>
              <a:rPr lang="en-US" dirty="0">
                <a:solidFill>
                  <a:srgbClr val="000000"/>
                </a:solidFill>
                <a:latin typeface="Lato" panose="020F0502020204030203" pitchFamily="34" charset="0"/>
                <a:ea typeface="Lato" panose="020F0502020204030203" pitchFamily="34" charset="0"/>
                <a:cs typeface="Lato" panose="020F0502020204030203" pitchFamily="34" charset="0"/>
                <a:sym typeface="Lato 1"/>
              </a:rPr>
              <a:t>Dates &amp; times </a:t>
            </a:r>
          </a:p>
        </p:txBody>
      </p:sp>
      <p:sp>
        <p:nvSpPr>
          <p:cNvPr id="2" name="TextBox 1">
            <a:extLst>
              <a:ext uri="{FF2B5EF4-FFF2-40B4-BE49-F238E27FC236}">
                <a16:creationId xmlns:a16="http://schemas.microsoft.com/office/drawing/2014/main" id="{7C79F96E-BD46-4BFE-71C5-0140E127A65C}"/>
              </a:ext>
            </a:extLst>
          </p:cNvPr>
          <p:cNvSpPr txBox="1"/>
          <p:nvPr/>
        </p:nvSpPr>
        <p:spPr>
          <a:xfrm>
            <a:off x="2145411" y="1016545"/>
            <a:ext cx="8822825" cy="646331"/>
          </a:xfrm>
          <a:prstGeom prst="rect">
            <a:avLst/>
          </a:prstGeom>
          <a:noFill/>
        </p:spPr>
        <p:txBody>
          <a:bodyPr wrap="square" rtlCol="0">
            <a:spAutoFit/>
          </a:bodyPr>
          <a:lstStyle/>
          <a:p>
            <a:r>
              <a:rPr lang="en-US" dirty="0"/>
              <a:t>When you receive updates on the load, you must update the status in McLeod.</a:t>
            </a:r>
          </a:p>
          <a:p>
            <a:r>
              <a:rPr lang="en-US" dirty="0">
                <a:latin typeface="Lato Light" panose="020F0502020204030203" pitchFamily="34" charset="0"/>
                <a:ea typeface="Lato Light" panose="020F0502020204030203" pitchFamily="34" charset="0"/>
                <a:cs typeface="Lato Light" panose="020F0502020204030203" pitchFamily="34" charset="0"/>
              </a:rPr>
              <a:t>Double-click the Arrived and Departed box. A Stops box will open.</a:t>
            </a:r>
          </a:p>
        </p:txBody>
      </p:sp>
      <p:sp>
        <p:nvSpPr>
          <p:cNvPr id="7" name="Freeform 10">
            <a:extLst>
              <a:ext uri="{FF2B5EF4-FFF2-40B4-BE49-F238E27FC236}">
                <a16:creationId xmlns:a16="http://schemas.microsoft.com/office/drawing/2014/main" id="{71DE7384-C00F-52D4-4322-CF35E783893A}"/>
              </a:ext>
            </a:extLst>
          </p:cNvPr>
          <p:cNvSpPr/>
          <p:nvPr/>
        </p:nvSpPr>
        <p:spPr>
          <a:xfrm rot="4349604">
            <a:off x="8742614" y="1559868"/>
            <a:ext cx="728262" cy="482507"/>
          </a:xfrm>
          <a:custGeom>
            <a:avLst/>
            <a:gdLst/>
            <a:ahLst/>
            <a:cxnLst/>
            <a:rect l="l" t="t" r="r" b="b"/>
            <a:pathLst>
              <a:path w="1446150" h="1057004">
                <a:moveTo>
                  <a:pt x="0" y="0"/>
                </a:moveTo>
                <a:lnTo>
                  <a:pt x="1446150" y="0"/>
                </a:lnTo>
                <a:lnTo>
                  <a:pt x="1446150" y="1057004"/>
                </a:lnTo>
                <a:lnTo>
                  <a:pt x="0" y="10570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dirty="0"/>
          </a:p>
        </p:txBody>
      </p:sp>
    </p:spTree>
    <p:extLst>
      <p:ext uri="{BB962C8B-B14F-4D97-AF65-F5344CB8AC3E}">
        <p14:creationId xmlns:p14="http://schemas.microsoft.com/office/powerpoint/2010/main" val="3777407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AD6F6F-F753-EF52-7566-907BFBFBD30A}"/>
              </a:ext>
            </a:extLst>
          </p:cNvPr>
          <p:cNvPicPr>
            <a:picLocks noChangeAspect="1"/>
          </p:cNvPicPr>
          <p:nvPr/>
        </p:nvPicPr>
        <p:blipFill>
          <a:blip r:embed="rId2"/>
          <a:srcRect b="68731"/>
          <a:stretch>
            <a:fillRect/>
          </a:stretch>
        </p:blipFill>
        <p:spPr>
          <a:xfrm>
            <a:off x="77928" y="1041995"/>
            <a:ext cx="12036143" cy="2045544"/>
          </a:xfrm>
          <a:prstGeom prst="rect">
            <a:avLst/>
          </a:prstGeom>
        </p:spPr>
      </p:pic>
      <p:grpSp>
        <p:nvGrpSpPr>
          <p:cNvPr id="5" name="Group 13">
            <a:extLst>
              <a:ext uri="{FF2B5EF4-FFF2-40B4-BE49-F238E27FC236}">
                <a16:creationId xmlns:a16="http://schemas.microsoft.com/office/drawing/2014/main" id="{49412B20-7F1C-CE5D-9A95-E80AA41EEC2C}"/>
              </a:ext>
            </a:extLst>
          </p:cNvPr>
          <p:cNvGrpSpPr/>
          <p:nvPr/>
        </p:nvGrpSpPr>
        <p:grpSpPr>
          <a:xfrm>
            <a:off x="0" y="2095501"/>
            <a:ext cx="1085850" cy="238124"/>
            <a:chOff x="-602569" y="-48721"/>
            <a:chExt cx="1151208" cy="326919"/>
          </a:xfrm>
        </p:grpSpPr>
        <p:sp>
          <p:nvSpPr>
            <p:cNvPr id="6" name="Freeform 14">
              <a:extLst>
                <a:ext uri="{FF2B5EF4-FFF2-40B4-BE49-F238E27FC236}">
                  <a16:creationId xmlns:a16="http://schemas.microsoft.com/office/drawing/2014/main" id="{C844759D-97B0-74E7-5D21-6DCD5A29854D}"/>
                </a:ext>
              </a:extLst>
            </p:cNvPr>
            <p:cNvSpPr/>
            <p:nvPr/>
          </p:nvSpPr>
          <p:spPr>
            <a:xfrm>
              <a:off x="-602569" y="-48721"/>
              <a:ext cx="605394" cy="306977"/>
            </a:xfrm>
            <a:custGeom>
              <a:avLst/>
              <a:gdLst/>
              <a:ahLst/>
              <a:cxnLst/>
              <a:rect l="l" t="t" r="r" b="b"/>
              <a:pathLst>
                <a:path w="605394" h="306977">
                  <a:moveTo>
                    <a:pt x="302697" y="0"/>
                  </a:moveTo>
                  <a:cubicBezTo>
                    <a:pt x="135522" y="0"/>
                    <a:pt x="0" y="68719"/>
                    <a:pt x="0" y="153489"/>
                  </a:cubicBezTo>
                  <a:cubicBezTo>
                    <a:pt x="0" y="238258"/>
                    <a:pt x="135522" y="306977"/>
                    <a:pt x="302697" y="306977"/>
                  </a:cubicBezTo>
                  <a:cubicBezTo>
                    <a:pt x="469872" y="306977"/>
                    <a:pt x="605394" y="238258"/>
                    <a:pt x="605394" y="153489"/>
                  </a:cubicBezTo>
                  <a:cubicBezTo>
                    <a:pt x="605394" y="68719"/>
                    <a:pt x="469872" y="0"/>
                    <a:pt x="302697"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7" name="TextBox 15">
              <a:extLst>
                <a:ext uri="{FF2B5EF4-FFF2-40B4-BE49-F238E27FC236}">
                  <a16:creationId xmlns:a16="http://schemas.microsoft.com/office/drawing/2014/main" id="{EDC50099-B98D-15DD-4A6F-0EEE9309E9C8}"/>
                </a:ext>
              </a:extLst>
            </p:cNvPr>
            <p:cNvSpPr txBox="1"/>
            <p:nvPr/>
          </p:nvSpPr>
          <p:spPr>
            <a:xfrm>
              <a:off x="56756" y="204"/>
              <a:ext cx="491883" cy="277994"/>
            </a:xfrm>
            <a:prstGeom prst="rect">
              <a:avLst/>
            </a:prstGeom>
          </p:spPr>
          <p:txBody>
            <a:bodyPr lIns="50800" tIns="50800" rIns="50800" bIns="50800" rtlCol="0" anchor="ctr"/>
            <a:lstStyle/>
            <a:p>
              <a:pPr algn="ctr">
                <a:lnSpc>
                  <a:spcPts val="2240"/>
                </a:lnSpc>
              </a:pPr>
              <a:endParaRPr/>
            </a:p>
          </p:txBody>
        </p:sp>
      </p:grpSp>
      <p:grpSp>
        <p:nvGrpSpPr>
          <p:cNvPr id="8" name="Group 13">
            <a:extLst>
              <a:ext uri="{FF2B5EF4-FFF2-40B4-BE49-F238E27FC236}">
                <a16:creationId xmlns:a16="http://schemas.microsoft.com/office/drawing/2014/main" id="{C57C7BDF-0FFE-A0BD-ADD8-9920A8232581}"/>
              </a:ext>
            </a:extLst>
          </p:cNvPr>
          <p:cNvGrpSpPr/>
          <p:nvPr/>
        </p:nvGrpSpPr>
        <p:grpSpPr>
          <a:xfrm>
            <a:off x="1210715" y="2092209"/>
            <a:ext cx="838200" cy="202488"/>
            <a:chOff x="-602569" y="-48721"/>
            <a:chExt cx="1151208" cy="326919"/>
          </a:xfrm>
        </p:grpSpPr>
        <p:sp>
          <p:nvSpPr>
            <p:cNvPr id="9" name="Freeform 14">
              <a:extLst>
                <a:ext uri="{FF2B5EF4-FFF2-40B4-BE49-F238E27FC236}">
                  <a16:creationId xmlns:a16="http://schemas.microsoft.com/office/drawing/2014/main" id="{26DD1B2B-10A7-DAA7-964F-1B471C840023}"/>
                </a:ext>
              </a:extLst>
            </p:cNvPr>
            <p:cNvSpPr/>
            <p:nvPr/>
          </p:nvSpPr>
          <p:spPr>
            <a:xfrm>
              <a:off x="-602569" y="-48721"/>
              <a:ext cx="605394" cy="306977"/>
            </a:xfrm>
            <a:custGeom>
              <a:avLst/>
              <a:gdLst/>
              <a:ahLst/>
              <a:cxnLst/>
              <a:rect l="l" t="t" r="r" b="b"/>
              <a:pathLst>
                <a:path w="605394" h="306977">
                  <a:moveTo>
                    <a:pt x="302697" y="0"/>
                  </a:moveTo>
                  <a:cubicBezTo>
                    <a:pt x="135522" y="0"/>
                    <a:pt x="0" y="68719"/>
                    <a:pt x="0" y="153489"/>
                  </a:cubicBezTo>
                  <a:cubicBezTo>
                    <a:pt x="0" y="238258"/>
                    <a:pt x="135522" y="306977"/>
                    <a:pt x="302697" y="306977"/>
                  </a:cubicBezTo>
                  <a:cubicBezTo>
                    <a:pt x="469872" y="306977"/>
                    <a:pt x="605394" y="238258"/>
                    <a:pt x="605394" y="153489"/>
                  </a:cubicBezTo>
                  <a:cubicBezTo>
                    <a:pt x="605394" y="68719"/>
                    <a:pt x="469872" y="0"/>
                    <a:pt x="302697"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10" name="TextBox 15">
              <a:extLst>
                <a:ext uri="{FF2B5EF4-FFF2-40B4-BE49-F238E27FC236}">
                  <a16:creationId xmlns:a16="http://schemas.microsoft.com/office/drawing/2014/main" id="{94375B2A-BD01-3433-07EA-4A78D3134C62}"/>
                </a:ext>
              </a:extLst>
            </p:cNvPr>
            <p:cNvSpPr txBox="1"/>
            <p:nvPr/>
          </p:nvSpPr>
          <p:spPr>
            <a:xfrm>
              <a:off x="56756" y="204"/>
              <a:ext cx="491883" cy="277994"/>
            </a:xfrm>
            <a:prstGeom prst="rect">
              <a:avLst/>
            </a:prstGeom>
          </p:spPr>
          <p:txBody>
            <a:bodyPr lIns="50800" tIns="50800" rIns="50800" bIns="50800" rtlCol="0" anchor="ctr"/>
            <a:lstStyle/>
            <a:p>
              <a:pPr algn="ctr">
                <a:lnSpc>
                  <a:spcPts val="2240"/>
                </a:lnSpc>
              </a:pPr>
              <a:endParaRPr/>
            </a:p>
          </p:txBody>
        </p:sp>
      </p:grpSp>
      <p:grpSp>
        <p:nvGrpSpPr>
          <p:cNvPr id="11" name="Group 13">
            <a:extLst>
              <a:ext uri="{FF2B5EF4-FFF2-40B4-BE49-F238E27FC236}">
                <a16:creationId xmlns:a16="http://schemas.microsoft.com/office/drawing/2014/main" id="{74469552-3C5D-556F-754D-743788FCEB60}"/>
              </a:ext>
            </a:extLst>
          </p:cNvPr>
          <p:cNvGrpSpPr/>
          <p:nvPr/>
        </p:nvGrpSpPr>
        <p:grpSpPr>
          <a:xfrm>
            <a:off x="1799537" y="2122512"/>
            <a:ext cx="838200" cy="202488"/>
            <a:chOff x="-602569" y="-48721"/>
            <a:chExt cx="1151208" cy="326919"/>
          </a:xfrm>
        </p:grpSpPr>
        <p:sp>
          <p:nvSpPr>
            <p:cNvPr id="12" name="Freeform 14">
              <a:extLst>
                <a:ext uri="{FF2B5EF4-FFF2-40B4-BE49-F238E27FC236}">
                  <a16:creationId xmlns:a16="http://schemas.microsoft.com/office/drawing/2014/main" id="{2BC18BF4-E937-4DCA-1D22-45474D12150C}"/>
                </a:ext>
              </a:extLst>
            </p:cNvPr>
            <p:cNvSpPr/>
            <p:nvPr/>
          </p:nvSpPr>
          <p:spPr>
            <a:xfrm>
              <a:off x="-602569" y="-48721"/>
              <a:ext cx="605394" cy="306977"/>
            </a:xfrm>
            <a:custGeom>
              <a:avLst/>
              <a:gdLst/>
              <a:ahLst/>
              <a:cxnLst/>
              <a:rect l="l" t="t" r="r" b="b"/>
              <a:pathLst>
                <a:path w="605394" h="306977">
                  <a:moveTo>
                    <a:pt x="302697" y="0"/>
                  </a:moveTo>
                  <a:cubicBezTo>
                    <a:pt x="135522" y="0"/>
                    <a:pt x="0" y="68719"/>
                    <a:pt x="0" y="153489"/>
                  </a:cubicBezTo>
                  <a:cubicBezTo>
                    <a:pt x="0" y="238258"/>
                    <a:pt x="135522" y="306977"/>
                    <a:pt x="302697" y="306977"/>
                  </a:cubicBezTo>
                  <a:cubicBezTo>
                    <a:pt x="469872" y="306977"/>
                    <a:pt x="605394" y="238258"/>
                    <a:pt x="605394" y="153489"/>
                  </a:cubicBezTo>
                  <a:cubicBezTo>
                    <a:pt x="605394" y="68719"/>
                    <a:pt x="469872" y="0"/>
                    <a:pt x="302697"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13" name="TextBox 15">
              <a:extLst>
                <a:ext uri="{FF2B5EF4-FFF2-40B4-BE49-F238E27FC236}">
                  <a16:creationId xmlns:a16="http://schemas.microsoft.com/office/drawing/2014/main" id="{60DCF412-BC1E-C5CA-5D37-DA9F7D51E9DB}"/>
                </a:ext>
              </a:extLst>
            </p:cNvPr>
            <p:cNvSpPr txBox="1"/>
            <p:nvPr/>
          </p:nvSpPr>
          <p:spPr>
            <a:xfrm>
              <a:off x="56756" y="204"/>
              <a:ext cx="491883" cy="277994"/>
            </a:xfrm>
            <a:prstGeom prst="rect">
              <a:avLst/>
            </a:prstGeom>
          </p:spPr>
          <p:txBody>
            <a:bodyPr lIns="50800" tIns="50800" rIns="50800" bIns="50800" rtlCol="0" anchor="ctr"/>
            <a:lstStyle/>
            <a:p>
              <a:pPr algn="ctr">
                <a:lnSpc>
                  <a:spcPts val="2240"/>
                </a:lnSpc>
              </a:pPr>
              <a:endParaRPr/>
            </a:p>
          </p:txBody>
        </p:sp>
      </p:grpSp>
      <p:sp>
        <p:nvSpPr>
          <p:cNvPr id="14" name="Freeform 14">
            <a:extLst>
              <a:ext uri="{FF2B5EF4-FFF2-40B4-BE49-F238E27FC236}">
                <a16:creationId xmlns:a16="http://schemas.microsoft.com/office/drawing/2014/main" id="{19FA2249-1B56-618A-1EAB-B7E54A6F0D66}"/>
              </a:ext>
            </a:extLst>
          </p:cNvPr>
          <p:cNvSpPr/>
          <p:nvPr/>
        </p:nvSpPr>
        <p:spPr>
          <a:xfrm>
            <a:off x="11159843" y="2092209"/>
            <a:ext cx="546381" cy="220439"/>
          </a:xfrm>
          <a:custGeom>
            <a:avLst/>
            <a:gdLst/>
            <a:ahLst/>
            <a:cxnLst/>
            <a:rect l="l" t="t" r="r" b="b"/>
            <a:pathLst>
              <a:path w="605394" h="306977">
                <a:moveTo>
                  <a:pt x="302697" y="0"/>
                </a:moveTo>
                <a:cubicBezTo>
                  <a:pt x="135522" y="0"/>
                  <a:pt x="0" y="68719"/>
                  <a:pt x="0" y="153489"/>
                </a:cubicBezTo>
                <a:cubicBezTo>
                  <a:pt x="0" y="238258"/>
                  <a:pt x="135522" y="306977"/>
                  <a:pt x="302697" y="306977"/>
                </a:cubicBezTo>
                <a:cubicBezTo>
                  <a:pt x="469872" y="306977"/>
                  <a:pt x="605394" y="238258"/>
                  <a:pt x="605394" y="153489"/>
                </a:cubicBezTo>
                <a:cubicBezTo>
                  <a:pt x="605394" y="68719"/>
                  <a:pt x="469872" y="0"/>
                  <a:pt x="302697" y="0"/>
                </a:cubicBezTo>
                <a:close/>
              </a:path>
            </a:pathLst>
          </a:custGeom>
          <a:solidFill>
            <a:srgbClr val="000000">
              <a:alpha val="0"/>
            </a:srgbClr>
          </a:solidFill>
          <a:ln w="28575" cap="sq">
            <a:solidFill>
              <a:srgbClr val="D0100D"/>
            </a:solidFill>
            <a:prstDash val="solid"/>
            <a:miter/>
          </a:ln>
        </p:spPr>
        <p:txBody>
          <a:bodyPr/>
          <a:lstStyle/>
          <a:p>
            <a:endParaRPr lang="en-US"/>
          </a:p>
        </p:txBody>
      </p:sp>
      <p:grpSp>
        <p:nvGrpSpPr>
          <p:cNvPr id="15" name="Group 13">
            <a:extLst>
              <a:ext uri="{FF2B5EF4-FFF2-40B4-BE49-F238E27FC236}">
                <a16:creationId xmlns:a16="http://schemas.microsoft.com/office/drawing/2014/main" id="{0932DFCF-BD6D-0B70-536A-F3DE4906AA83}"/>
              </a:ext>
            </a:extLst>
          </p:cNvPr>
          <p:cNvGrpSpPr/>
          <p:nvPr/>
        </p:nvGrpSpPr>
        <p:grpSpPr>
          <a:xfrm>
            <a:off x="9087760" y="2095501"/>
            <a:ext cx="1506427" cy="238124"/>
            <a:chOff x="-602569" y="-48721"/>
            <a:chExt cx="1151208" cy="326919"/>
          </a:xfrm>
        </p:grpSpPr>
        <p:sp>
          <p:nvSpPr>
            <p:cNvPr id="16" name="Freeform 14">
              <a:extLst>
                <a:ext uri="{FF2B5EF4-FFF2-40B4-BE49-F238E27FC236}">
                  <a16:creationId xmlns:a16="http://schemas.microsoft.com/office/drawing/2014/main" id="{2BA0BC98-28BD-910F-A530-49613174D4B1}"/>
                </a:ext>
              </a:extLst>
            </p:cNvPr>
            <p:cNvSpPr/>
            <p:nvPr/>
          </p:nvSpPr>
          <p:spPr>
            <a:xfrm>
              <a:off x="-602569" y="-48721"/>
              <a:ext cx="605394" cy="306977"/>
            </a:xfrm>
            <a:custGeom>
              <a:avLst/>
              <a:gdLst/>
              <a:ahLst/>
              <a:cxnLst/>
              <a:rect l="l" t="t" r="r" b="b"/>
              <a:pathLst>
                <a:path w="605394" h="306977">
                  <a:moveTo>
                    <a:pt x="302697" y="0"/>
                  </a:moveTo>
                  <a:cubicBezTo>
                    <a:pt x="135522" y="0"/>
                    <a:pt x="0" y="68719"/>
                    <a:pt x="0" y="153489"/>
                  </a:cubicBezTo>
                  <a:cubicBezTo>
                    <a:pt x="0" y="238258"/>
                    <a:pt x="135522" y="306977"/>
                    <a:pt x="302697" y="306977"/>
                  </a:cubicBezTo>
                  <a:cubicBezTo>
                    <a:pt x="469872" y="306977"/>
                    <a:pt x="605394" y="238258"/>
                    <a:pt x="605394" y="153489"/>
                  </a:cubicBezTo>
                  <a:cubicBezTo>
                    <a:pt x="605394" y="68719"/>
                    <a:pt x="469872" y="0"/>
                    <a:pt x="302697"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17" name="TextBox 15">
              <a:extLst>
                <a:ext uri="{FF2B5EF4-FFF2-40B4-BE49-F238E27FC236}">
                  <a16:creationId xmlns:a16="http://schemas.microsoft.com/office/drawing/2014/main" id="{00393FA0-CCF9-2102-A079-78976D47587D}"/>
                </a:ext>
              </a:extLst>
            </p:cNvPr>
            <p:cNvSpPr txBox="1"/>
            <p:nvPr/>
          </p:nvSpPr>
          <p:spPr>
            <a:xfrm>
              <a:off x="56756" y="204"/>
              <a:ext cx="491883" cy="277994"/>
            </a:xfrm>
            <a:prstGeom prst="rect">
              <a:avLst/>
            </a:prstGeom>
          </p:spPr>
          <p:txBody>
            <a:bodyPr lIns="50800" tIns="50800" rIns="50800" bIns="50800" rtlCol="0" anchor="ctr"/>
            <a:lstStyle/>
            <a:p>
              <a:pPr algn="ctr">
                <a:lnSpc>
                  <a:spcPts val="2240"/>
                </a:lnSpc>
              </a:pPr>
              <a:endParaRPr/>
            </a:p>
          </p:txBody>
        </p:sp>
      </p:grpSp>
      <p:sp>
        <p:nvSpPr>
          <p:cNvPr id="23" name="TextBox 5">
            <a:extLst>
              <a:ext uri="{FF2B5EF4-FFF2-40B4-BE49-F238E27FC236}">
                <a16:creationId xmlns:a16="http://schemas.microsoft.com/office/drawing/2014/main" id="{C2EAC32C-C12A-8012-4AF1-A5174826369C}"/>
              </a:ext>
            </a:extLst>
          </p:cNvPr>
          <p:cNvSpPr txBox="1"/>
          <p:nvPr/>
        </p:nvSpPr>
        <p:spPr>
          <a:xfrm>
            <a:off x="95100" y="4218025"/>
            <a:ext cx="9784856" cy="1693477"/>
          </a:xfrm>
          <a:prstGeom prst="rect">
            <a:avLst/>
          </a:prstGeom>
        </p:spPr>
        <p:txBody>
          <a:bodyPr wrap="square" lIns="0" tIns="0" rIns="0" bIns="0" rtlCol="0" anchor="t">
            <a:spAutoFit/>
          </a:bodyPr>
          <a:lstStyle/>
          <a:p>
            <a:pPr algn="just">
              <a:lnSpc>
                <a:spcPts val="3356"/>
              </a:lnSpc>
            </a:pPr>
            <a:r>
              <a:rPr lang="en-US" sz="2000" dirty="0"/>
              <a:t>When the Loadboard tab says </a:t>
            </a:r>
            <a:r>
              <a:rPr lang="en-US" sz="2000" b="1" dirty="0"/>
              <a:t>“Loadboard,” </a:t>
            </a:r>
            <a:r>
              <a:rPr lang="en-US" sz="2000" dirty="0"/>
              <a:t>it means the load has been posted.</a:t>
            </a:r>
            <a:endParaRPr lang="en-US" sz="2000" dirty="0">
              <a:solidFill>
                <a:srgbClr val="000000"/>
              </a:solidFill>
              <a:latin typeface="Lato 1"/>
              <a:ea typeface="Lato 1"/>
              <a:cs typeface="Lato 1"/>
              <a:sym typeface="Lato 1"/>
            </a:endParaRPr>
          </a:p>
          <a:p>
            <a:pPr marL="342900" indent="-342900" algn="just">
              <a:lnSpc>
                <a:spcPts val="3356"/>
              </a:lnSpc>
              <a:buFont typeface="Arial" panose="020B0604020202020204" pitchFamily="34" charset="0"/>
              <a:buChar char="•"/>
            </a:pPr>
            <a:r>
              <a:rPr lang="en-US" sz="2000" dirty="0">
                <a:solidFill>
                  <a:srgbClr val="000000"/>
                </a:solidFill>
                <a:latin typeface="Lato 1"/>
                <a:ea typeface="Lato 1"/>
                <a:cs typeface="Lato 1"/>
                <a:sym typeface="Lato 1"/>
              </a:rPr>
              <a:t> DAT</a:t>
            </a:r>
          </a:p>
          <a:p>
            <a:pPr marL="342900" indent="-342900" algn="just">
              <a:lnSpc>
                <a:spcPts val="3356"/>
              </a:lnSpc>
              <a:buFont typeface="Arial" panose="020B0604020202020204" pitchFamily="34" charset="0"/>
              <a:buChar char="•"/>
            </a:pPr>
            <a:r>
              <a:rPr lang="en-US" sz="2000" dirty="0">
                <a:solidFill>
                  <a:srgbClr val="000000"/>
                </a:solidFill>
                <a:latin typeface="Lato 1"/>
                <a:ea typeface="Lato 1"/>
                <a:cs typeface="Lato 1"/>
                <a:sym typeface="Lato 1"/>
              </a:rPr>
              <a:t>TRUCKSTOP </a:t>
            </a:r>
          </a:p>
          <a:p>
            <a:pPr marL="342900" indent="-342900" algn="just">
              <a:lnSpc>
                <a:spcPts val="3356"/>
              </a:lnSpc>
              <a:buFont typeface="Arial" panose="020B0604020202020204" pitchFamily="34" charset="0"/>
              <a:buChar char="•"/>
            </a:pPr>
            <a:r>
              <a:rPr lang="en-US" sz="2000" dirty="0">
                <a:solidFill>
                  <a:srgbClr val="000000"/>
                </a:solidFill>
                <a:latin typeface="Lato 1"/>
                <a:ea typeface="Lato 1"/>
                <a:cs typeface="Lato 1"/>
                <a:sym typeface="Lato 1"/>
              </a:rPr>
              <a:t>PARADE </a:t>
            </a:r>
          </a:p>
        </p:txBody>
      </p:sp>
      <p:sp>
        <p:nvSpPr>
          <p:cNvPr id="24" name="Freeform 10">
            <a:extLst>
              <a:ext uri="{FF2B5EF4-FFF2-40B4-BE49-F238E27FC236}">
                <a16:creationId xmlns:a16="http://schemas.microsoft.com/office/drawing/2014/main" id="{4F1B5465-D115-B8FC-6FED-DDA733A145F1}"/>
              </a:ext>
            </a:extLst>
          </p:cNvPr>
          <p:cNvSpPr/>
          <p:nvPr/>
        </p:nvSpPr>
        <p:spPr>
          <a:xfrm rot="4609801">
            <a:off x="-21233" y="3315985"/>
            <a:ext cx="1236160" cy="578214"/>
          </a:xfrm>
          <a:custGeom>
            <a:avLst/>
            <a:gdLst/>
            <a:ahLst/>
            <a:cxnLst/>
            <a:rect l="l" t="t" r="r" b="b"/>
            <a:pathLst>
              <a:path w="1446150" h="1057004">
                <a:moveTo>
                  <a:pt x="0" y="0"/>
                </a:moveTo>
                <a:lnTo>
                  <a:pt x="1446150" y="0"/>
                </a:lnTo>
                <a:lnTo>
                  <a:pt x="1446150" y="1057004"/>
                </a:lnTo>
                <a:lnTo>
                  <a:pt x="0" y="10570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953536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E2691-F46C-4497-B2A2-2715EB30B6EB}"/>
              </a:ext>
            </a:extLst>
          </p:cNvPr>
          <p:cNvSpPr>
            <a:spLocks noGrp="1"/>
          </p:cNvSpPr>
          <p:nvPr>
            <p:ph type="title"/>
          </p:nvPr>
        </p:nvSpPr>
        <p:spPr/>
        <p:txBody>
          <a:bodyPr/>
          <a:lstStyle/>
          <a:p>
            <a:r>
              <a:rPr lang="en-US" b="1" spc="48" dirty="0">
                <a:solidFill>
                  <a:srgbClr val="000000"/>
                </a:solidFill>
                <a:latin typeface="Lato 2 Bold"/>
                <a:ea typeface="Lato 2 Bold"/>
                <a:cs typeface="Lato 2 Bold"/>
                <a:sym typeface="Lato 2 Bold"/>
              </a:rPr>
              <a:t>ENTER A NEW ORDER</a:t>
            </a:r>
            <a:endParaRPr lang="en-US" dirty="0"/>
          </a:p>
        </p:txBody>
      </p:sp>
      <p:pic>
        <p:nvPicPr>
          <p:cNvPr id="8" name="Content Placeholder 7">
            <a:extLst>
              <a:ext uri="{FF2B5EF4-FFF2-40B4-BE49-F238E27FC236}">
                <a16:creationId xmlns:a16="http://schemas.microsoft.com/office/drawing/2014/main" id="{ECE97222-BE87-972F-1B2B-11D0020FCAD7}"/>
              </a:ext>
            </a:extLst>
          </p:cNvPr>
          <p:cNvPicPr>
            <a:picLocks noGrp="1" noChangeAspect="1"/>
          </p:cNvPicPr>
          <p:nvPr>
            <p:ph idx="1"/>
          </p:nvPr>
        </p:nvPicPr>
        <p:blipFill>
          <a:blip r:embed="rId2"/>
          <a:stretch>
            <a:fillRect/>
          </a:stretch>
        </p:blipFill>
        <p:spPr>
          <a:xfrm>
            <a:off x="838200" y="2066926"/>
            <a:ext cx="10568673" cy="1325562"/>
          </a:xfrm>
          <a:prstGeom prst="rect">
            <a:avLst/>
          </a:prstGeom>
        </p:spPr>
      </p:pic>
      <p:grpSp>
        <p:nvGrpSpPr>
          <p:cNvPr id="9" name="Group 13">
            <a:extLst>
              <a:ext uri="{FF2B5EF4-FFF2-40B4-BE49-F238E27FC236}">
                <a16:creationId xmlns:a16="http://schemas.microsoft.com/office/drawing/2014/main" id="{2861AC31-8BF8-2B96-1D15-5B142DD55D32}"/>
              </a:ext>
            </a:extLst>
          </p:cNvPr>
          <p:cNvGrpSpPr/>
          <p:nvPr/>
        </p:nvGrpSpPr>
        <p:grpSpPr>
          <a:xfrm>
            <a:off x="4629150" y="2675191"/>
            <a:ext cx="1828800" cy="753809"/>
            <a:chOff x="-602569" y="-48721"/>
            <a:chExt cx="1151208" cy="326919"/>
          </a:xfrm>
        </p:grpSpPr>
        <p:sp>
          <p:nvSpPr>
            <p:cNvPr id="10" name="Freeform 14">
              <a:extLst>
                <a:ext uri="{FF2B5EF4-FFF2-40B4-BE49-F238E27FC236}">
                  <a16:creationId xmlns:a16="http://schemas.microsoft.com/office/drawing/2014/main" id="{45FEBAF5-09B2-FE83-FA5D-6BC584DC125C}"/>
                </a:ext>
              </a:extLst>
            </p:cNvPr>
            <p:cNvSpPr/>
            <p:nvPr/>
          </p:nvSpPr>
          <p:spPr>
            <a:xfrm>
              <a:off x="-602569" y="-48721"/>
              <a:ext cx="605394" cy="306977"/>
            </a:xfrm>
            <a:custGeom>
              <a:avLst/>
              <a:gdLst/>
              <a:ahLst/>
              <a:cxnLst/>
              <a:rect l="l" t="t" r="r" b="b"/>
              <a:pathLst>
                <a:path w="605394" h="306977">
                  <a:moveTo>
                    <a:pt x="302697" y="0"/>
                  </a:moveTo>
                  <a:cubicBezTo>
                    <a:pt x="135522" y="0"/>
                    <a:pt x="0" y="68719"/>
                    <a:pt x="0" y="153489"/>
                  </a:cubicBezTo>
                  <a:cubicBezTo>
                    <a:pt x="0" y="238258"/>
                    <a:pt x="135522" y="306977"/>
                    <a:pt x="302697" y="306977"/>
                  </a:cubicBezTo>
                  <a:cubicBezTo>
                    <a:pt x="469872" y="306977"/>
                    <a:pt x="605394" y="238258"/>
                    <a:pt x="605394" y="153489"/>
                  </a:cubicBezTo>
                  <a:cubicBezTo>
                    <a:pt x="605394" y="68719"/>
                    <a:pt x="469872" y="0"/>
                    <a:pt x="302697" y="0"/>
                  </a:cubicBezTo>
                  <a:close/>
                </a:path>
              </a:pathLst>
            </a:custGeom>
            <a:solidFill>
              <a:srgbClr val="000000">
                <a:alpha val="0"/>
              </a:srgbClr>
            </a:solidFill>
            <a:ln w="28575" cap="sq">
              <a:solidFill>
                <a:srgbClr val="D0100D"/>
              </a:solidFill>
              <a:prstDash val="solid"/>
              <a:miter/>
            </a:ln>
          </p:spPr>
          <p:txBody>
            <a:bodyPr/>
            <a:lstStyle/>
            <a:p>
              <a:endParaRPr lang="en-US" dirty="0"/>
            </a:p>
          </p:txBody>
        </p:sp>
        <p:sp>
          <p:nvSpPr>
            <p:cNvPr id="11" name="TextBox 15">
              <a:extLst>
                <a:ext uri="{FF2B5EF4-FFF2-40B4-BE49-F238E27FC236}">
                  <a16:creationId xmlns:a16="http://schemas.microsoft.com/office/drawing/2014/main" id="{CBC0C210-158A-965A-0CFA-37BF63DFA644}"/>
                </a:ext>
              </a:extLst>
            </p:cNvPr>
            <p:cNvSpPr txBox="1"/>
            <p:nvPr/>
          </p:nvSpPr>
          <p:spPr>
            <a:xfrm>
              <a:off x="56756" y="204"/>
              <a:ext cx="491883" cy="277994"/>
            </a:xfrm>
            <a:prstGeom prst="rect">
              <a:avLst/>
            </a:prstGeom>
          </p:spPr>
          <p:txBody>
            <a:bodyPr lIns="50800" tIns="50800" rIns="50800" bIns="50800" rtlCol="0" anchor="ctr"/>
            <a:lstStyle/>
            <a:p>
              <a:pPr algn="ctr">
                <a:lnSpc>
                  <a:spcPts val="2240"/>
                </a:lnSpc>
              </a:pPr>
              <a:endParaRPr/>
            </a:p>
          </p:txBody>
        </p:sp>
      </p:grpSp>
      <p:sp>
        <p:nvSpPr>
          <p:cNvPr id="16" name="TextBox 15">
            <a:extLst>
              <a:ext uri="{FF2B5EF4-FFF2-40B4-BE49-F238E27FC236}">
                <a16:creationId xmlns:a16="http://schemas.microsoft.com/office/drawing/2014/main" id="{4F3722EF-87A0-C919-B354-D04202759619}"/>
              </a:ext>
            </a:extLst>
          </p:cNvPr>
          <p:cNvSpPr txBox="1"/>
          <p:nvPr/>
        </p:nvSpPr>
        <p:spPr>
          <a:xfrm>
            <a:off x="5416651" y="4493382"/>
            <a:ext cx="7067550" cy="369332"/>
          </a:xfrm>
          <a:prstGeom prst="rect">
            <a:avLst/>
          </a:prstGeom>
          <a:noFill/>
        </p:spPr>
        <p:txBody>
          <a:bodyPr wrap="square" rtlCol="0">
            <a:spAutoFit/>
          </a:bodyPr>
          <a:lstStyle/>
          <a:p>
            <a:r>
              <a:rPr lang="en-US" dirty="0"/>
              <a:t>Click Order Entry to open it. </a:t>
            </a:r>
          </a:p>
        </p:txBody>
      </p:sp>
      <p:sp>
        <p:nvSpPr>
          <p:cNvPr id="17" name="Freeform 10">
            <a:extLst>
              <a:ext uri="{FF2B5EF4-FFF2-40B4-BE49-F238E27FC236}">
                <a16:creationId xmlns:a16="http://schemas.microsoft.com/office/drawing/2014/main" id="{E2514F1A-D76A-55EE-237B-32BF1311A2B8}"/>
              </a:ext>
            </a:extLst>
          </p:cNvPr>
          <p:cNvSpPr/>
          <p:nvPr/>
        </p:nvSpPr>
        <p:spPr>
          <a:xfrm rot="4609801">
            <a:off x="5372924" y="3325074"/>
            <a:ext cx="1446150" cy="1057004"/>
          </a:xfrm>
          <a:custGeom>
            <a:avLst/>
            <a:gdLst/>
            <a:ahLst/>
            <a:cxnLst/>
            <a:rect l="l" t="t" r="r" b="b"/>
            <a:pathLst>
              <a:path w="1446150" h="1057004">
                <a:moveTo>
                  <a:pt x="0" y="0"/>
                </a:moveTo>
                <a:lnTo>
                  <a:pt x="1446150" y="0"/>
                </a:lnTo>
                <a:lnTo>
                  <a:pt x="1446150" y="1057004"/>
                </a:lnTo>
                <a:lnTo>
                  <a:pt x="0" y="10570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880905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0398895-A897-209B-6414-E3212EC20C1A}"/>
              </a:ext>
            </a:extLst>
          </p:cNvPr>
          <p:cNvPicPr>
            <a:picLocks noChangeAspect="1"/>
          </p:cNvPicPr>
          <p:nvPr/>
        </p:nvPicPr>
        <p:blipFill>
          <a:blip r:embed="rId2"/>
          <a:stretch>
            <a:fillRect/>
          </a:stretch>
        </p:blipFill>
        <p:spPr>
          <a:xfrm>
            <a:off x="1869466" y="578455"/>
            <a:ext cx="7912709" cy="5804765"/>
          </a:xfrm>
          <a:prstGeom prst="rect">
            <a:avLst/>
          </a:prstGeom>
        </p:spPr>
      </p:pic>
      <p:sp>
        <p:nvSpPr>
          <p:cNvPr id="4" name="Freeform 14">
            <a:extLst>
              <a:ext uri="{FF2B5EF4-FFF2-40B4-BE49-F238E27FC236}">
                <a16:creationId xmlns:a16="http://schemas.microsoft.com/office/drawing/2014/main" id="{BC423DFD-1630-F235-5333-A15743273F35}"/>
              </a:ext>
            </a:extLst>
          </p:cNvPr>
          <p:cNvSpPr/>
          <p:nvPr/>
        </p:nvSpPr>
        <p:spPr>
          <a:xfrm>
            <a:off x="2873455" y="789704"/>
            <a:ext cx="619125" cy="501019"/>
          </a:xfrm>
          <a:custGeom>
            <a:avLst/>
            <a:gdLst/>
            <a:ahLst/>
            <a:cxnLst/>
            <a:rect l="l" t="t" r="r" b="b"/>
            <a:pathLst>
              <a:path w="605394" h="306977">
                <a:moveTo>
                  <a:pt x="302697" y="0"/>
                </a:moveTo>
                <a:cubicBezTo>
                  <a:pt x="135522" y="0"/>
                  <a:pt x="0" y="68719"/>
                  <a:pt x="0" y="153489"/>
                </a:cubicBezTo>
                <a:cubicBezTo>
                  <a:pt x="0" y="238258"/>
                  <a:pt x="135522" y="306977"/>
                  <a:pt x="302697" y="306977"/>
                </a:cubicBezTo>
                <a:cubicBezTo>
                  <a:pt x="469872" y="306977"/>
                  <a:pt x="605394" y="238258"/>
                  <a:pt x="605394" y="153489"/>
                </a:cubicBezTo>
                <a:cubicBezTo>
                  <a:pt x="605394" y="68719"/>
                  <a:pt x="469872" y="0"/>
                  <a:pt x="302697"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5" name="TextBox 4">
            <a:extLst>
              <a:ext uri="{FF2B5EF4-FFF2-40B4-BE49-F238E27FC236}">
                <a16:creationId xmlns:a16="http://schemas.microsoft.com/office/drawing/2014/main" id="{6E7010B3-9C66-D153-4AD3-BEC180E4CF69}"/>
              </a:ext>
            </a:extLst>
          </p:cNvPr>
          <p:cNvSpPr txBox="1"/>
          <p:nvPr/>
        </p:nvSpPr>
        <p:spPr>
          <a:xfrm>
            <a:off x="2111476" y="157285"/>
            <a:ext cx="7067550" cy="369332"/>
          </a:xfrm>
          <a:prstGeom prst="rect">
            <a:avLst/>
          </a:prstGeom>
          <a:noFill/>
        </p:spPr>
        <p:txBody>
          <a:bodyPr wrap="square" rtlCol="0">
            <a:spAutoFit/>
          </a:bodyPr>
          <a:lstStyle/>
          <a:p>
            <a:r>
              <a:rPr lang="en-US" dirty="0"/>
              <a:t>Click ADD to start. </a:t>
            </a:r>
          </a:p>
        </p:txBody>
      </p:sp>
      <p:sp>
        <p:nvSpPr>
          <p:cNvPr id="6" name="Freeform 10">
            <a:extLst>
              <a:ext uri="{FF2B5EF4-FFF2-40B4-BE49-F238E27FC236}">
                <a16:creationId xmlns:a16="http://schemas.microsoft.com/office/drawing/2014/main" id="{8A45066D-E1C9-44B4-A6E9-F13B6A8DF0F0}"/>
              </a:ext>
            </a:extLst>
          </p:cNvPr>
          <p:cNvSpPr/>
          <p:nvPr/>
        </p:nvSpPr>
        <p:spPr>
          <a:xfrm rot="18477851">
            <a:off x="3042261" y="485244"/>
            <a:ext cx="281515" cy="239589"/>
          </a:xfrm>
          <a:custGeom>
            <a:avLst/>
            <a:gdLst/>
            <a:ahLst/>
            <a:cxnLst/>
            <a:rect l="l" t="t" r="r" b="b"/>
            <a:pathLst>
              <a:path w="1446150" h="1057004">
                <a:moveTo>
                  <a:pt x="0" y="0"/>
                </a:moveTo>
                <a:lnTo>
                  <a:pt x="1446150" y="0"/>
                </a:lnTo>
                <a:lnTo>
                  <a:pt x="1446150" y="1057004"/>
                </a:lnTo>
                <a:lnTo>
                  <a:pt x="0" y="10570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010707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DC628C-ACB5-A304-BC24-3E28782EF554}"/>
              </a:ext>
            </a:extLst>
          </p:cNvPr>
          <p:cNvPicPr>
            <a:picLocks noChangeAspect="1"/>
          </p:cNvPicPr>
          <p:nvPr/>
        </p:nvPicPr>
        <p:blipFill>
          <a:blip r:embed="rId2"/>
          <a:stretch>
            <a:fillRect/>
          </a:stretch>
        </p:blipFill>
        <p:spPr>
          <a:xfrm>
            <a:off x="665747" y="1123951"/>
            <a:ext cx="10328961" cy="5491142"/>
          </a:xfrm>
          <a:prstGeom prst="rect">
            <a:avLst/>
          </a:prstGeom>
        </p:spPr>
      </p:pic>
      <p:grpSp>
        <p:nvGrpSpPr>
          <p:cNvPr id="3" name="Group 15">
            <a:extLst>
              <a:ext uri="{FF2B5EF4-FFF2-40B4-BE49-F238E27FC236}">
                <a16:creationId xmlns:a16="http://schemas.microsoft.com/office/drawing/2014/main" id="{87F94BB4-6CFA-1F0F-2A50-52EC6A436D86}"/>
              </a:ext>
            </a:extLst>
          </p:cNvPr>
          <p:cNvGrpSpPr/>
          <p:nvPr/>
        </p:nvGrpSpPr>
        <p:grpSpPr>
          <a:xfrm>
            <a:off x="665747" y="2226897"/>
            <a:ext cx="677278" cy="537186"/>
            <a:chOff x="-614018" y="-97252"/>
            <a:chExt cx="1350618" cy="286639"/>
          </a:xfrm>
        </p:grpSpPr>
        <p:sp>
          <p:nvSpPr>
            <p:cNvPr id="4" name="Freeform 16">
              <a:extLst>
                <a:ext uri="{FF2B5EF4-FFF2-40B4-BE49-F238E27FC236}">
                  <a16:creationId xmlns:a16="http://schemas.microsoft.com/office/drawing/2014/main" id="{79E042DE-B302-1892-CA2D-4456FDBA0B1E}"/>
                </a:ext>
              </a:extLst>
            </p:cNvPr>
            <p:cNvSpPr/>
            <p:nvPr/>
          </p:nvSpPr>
          <p:spPr>
            <a:xfrm>
              <a:off x="-614018" y="-97252"/>
              <a:ext cx="812801" cy="100301"/>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5" name="TextBox 17">
              <a:extLst>
                <a:ext uri="{FF2B5EF4-FFF2-40B4-BE49-F238E27FC236}">
                  <a16:creationId xmlns:a16="http://schemas.microsoft.com/office/drawing/2014/main" id="{1EDB3313-4707-E738-5E67-DD1243BD5284}"/>
                </a:ext>
              </a:extLst>
            </p:cNvPr>
            <p:cNvSpPr txBox="1"/>
            <p:nvPr/>
          </p:nvSpPr>
          <p:spPr>
            <a:xfrm>
              <a:off x="76200" y="-8983"/>
              <a:ext cx="660400" cy="198370"/>
            </a:xfrm>
            <a:prstGeom prst="rect">
              <a:avLst/>
            </a:prstGeom>
          </p:spPr>
          <p:txBody>
            <a:bodyPr lIns="50800" tIns="50800" rIns="50800" bIns="50800" rtlCol="0" anchor="ctr"/>
            <a:lstStyle/>
            <a:p>
              <a:pPr algn="ctr">
                <a:lnSpc>
                  <a:spcPts val="2240"/>
                </a:lnSpc>
              </a:pPr>
              <a:endParaRPr/>
            </a:p>
          </p:txBody>
        </p:sp>
      </p:grpSp>
      <p:grpSp>
        <p:nvGrpSpPr>
          <p:cNvPr id="6" name="Group 15">
            <a:extLst>
              <a:ext uri="{FF2B5EF4-FFF2-40B4-BE49-F238E27FC236}">
                <a16:creationId xmlns:a16="http://schemas.microsoft.com/office/drawing/2014/main" id="{C5D0CF7B-6499-1E81-7E53-737228EC1866}"/>
              </a:ext>
            </a:extLst>
          </p:cNvPr>
          <p:cNvGrpSpPr/>
          <p:nvPr/>
        </p:nvGrpSpPr>
        <p:grpSpPr>
          <a:xfrm>
            <a:off x="2561136" y="2226897"/>
            <a:ext cx="648790" cy="537186"/>
            <a:chOff x="-614018" y="-97252"/>
            <a:chExt cx="1350618" cy="286639"/>
          </a:xfrm>
        </p:grpSpPr>
        <p:sp>
          <p:nvSpPr>
            <p:cNvPr id="7" name="Freeform 16">
              <a:extLst>
                <a:ext uri="{FF2B5EF4-FFF2-40B4-BE49-F238E27FC236}">
                  <a16:creationId xmlns:a16="http://schemas.microsoft.com/office/drawing/2014/main" id="{BF6AC531-D092-CA80-1183-85A27CE8FDC6}"/>
                </a:ext>
              </a:extLst>
            </p:cNvPr>
            <p:cNvSpPr/>
            <p:nvPr/>
          </p:nvSpPr>
          <p:spPr>
            <a:xfrm>
              <a:off x="-614018" y="-97252"/>
              <a:ext cx="812801" cy="100301"/>
            </a:xfrm>
            <a:custGeom>
              <a:avLst/>
              <a:gdLst/>
              <a:ahLst/>
              <a:cxnLst/>
              <a:rect l="l" t="t" r="r" b="b"/>
              <a:pathLst>
                <a:path w="812800" h="208978">
                  <a:moveTo>
                    <a:pt x="406400" y="0"/>
                  </a:moveTo>
                  <a:cubicBezTo>
                    <a:pt x="181951" y="0"/>
                    <a:pt x="0" y="46781"/>
                    <a:pt x="0" y="104489"/>
                  </a:cubicBezTo>
                  <a:cubicBezTo>
                    <a:pt x="0" y="162197"/>
                    <a:pt x="181951" y="208978"/>
                    <a:pt x="406400" y="208978"/>
                  </a:cubicBezTo>
                  <a:cubicBezTo>
                    <a:pt x="630849" y="208978"/>
                    <a:pt x="812800" y="162197"/>
                    <a:pt x="812800" y="104489"/>
                  </a:cubicBezTo>
                  <a:cubicBezTo>
                    <a:pt x="812800" y="46781"/>
                    <a:pt x="630849" y="0"/>
                    <a:pt x="406400" y="0"/>
                  </a:cubicBezTo>
                  <a:close/>
                </a:path>
              </a:pathLst>
            </a:custGeom>
            <a:solidFill>
              <a:srgbClr val="000000">
                <a:alpha val="0"/>
              </a:srgbClr>
            </a:solidFill>
            <a:ln w="28575" cap="sq">
              <a:solidFill>
                <a:srgbClr val="D0100D"/>
              </a:solidFill>
              <a:prstDash val="solid"/>
              <a:miter/>
            </a:ln>
          </p:spPr>
          <p:txBody>
            <a:bodyPr/>
            <a:lstStyle/>
            <a:p>
              <a:endParaRPr lang="en-US"/>
            </a:p>
          </p:txBody>
        </p:sp>
        <p:sp>
          <p:nvSpPr>
            <p:cNvPr id="8" name="TextBox 17">
              <a:extLst>
                <a:ext uri="{FF2B5EF4-FFF2-40B4-BE49-F238E27FC236}">
                  <a16:creationId xmlns:a16="http://schemas.microsoft.com/office/drawing/2014/main" id="{C5F9699B-D1F9-428E-77CD-0C23C5F46952}"/>
                </a:ext>
              </a:extLst>
            </p:cNvPr>
            <p:cNvSpPr txBox="1"/>
            <p:nvPr/>
          </p:nvSpPr>
          <p:spPr>
            <a:xfrm>
              <a:off x="76200" y="-8983"/>
              <a:ext cx="660400" cy="198370"/>
            </a:xfrm>
            <a:prstGeom prst="rect">
              <a:avLst/>
            </a:prstGeom>
          </p:spPr>
          <p:txBody>
            <a:bodyPr lIns="50800" tIns="50800" rIns="50800" bIns="50800" rtlCol="0" anchor="ctr"/>
            <a:lstStyle/>
            <a:p>
              <a:pPr algn="ctr">
                <a:lnSpc>
                  <a:spcPts val="2240"/>
                </a:lnSpc>
              </a:pPr>
              <a:endParaRPr/>
            </a:p>
          </p:txBody>
        </p:sp>
      </p:grpSp>
      <p:sp>
        <p:nvSpPr>
          <p:cNvPr id="9" name="TextBox 8">
            <a:extLst>
              <a:ext uri="{FF2B5EF4-FFF2-40B4-BE49-F238E27FC236}">
                <a16:creationId xmlns:a16="http://schemas.microsoft.com/office/drawing/2014/main" id="{145139BF-8B6E-9575-BC73-CDC900E72E49}"/>
              </a:ext>
            </a:extLst>
          </p:cNvPr>
          <p:cNvSpPr txBox="1"/>
          <p:nvPr/>
        </p:nvSpPr>
        <p:spPr>
          <a:xfrm>
            <a:off x="1816201" y="671907"/>
            <a:ext cx="7067550" cy="369332"/>
          </a:xfrm>
          <a:prstGeom prst="rect">
            <a:avLst/>
          </a:prstGeom>
          <a:noFill/>
        </p:spPr>
        <p:txBody>
          <a:bodyPr wrap="square" rtlCol="0">
            <a:spAutoFit/>
          </a:bodyPr>
          <a:lstStyle/>
          <a:p>
            <a:pPr algn="ctr"/>
            <a:r>
              <a:rPr lang="en-US" dirty="0"/>
              <a:t>The 2 tabs that we are going to use are </a:t>
            </a:r>
            <a:r>
              <a:rPr lang="en-US" u="sng" dirty="0"/>
              <a:t>General</a:t>
            </a:r>
            <a:r>
              <a:rPr lang="en-US" dirty="0"/>
              <a:t> and </a:t>
            </a:r>
            <a:r>
              <a:rPr lang="en-US" u="sng" dirty="0"/>
              <a:t>Rating</a:t>
            </a:r>
          </a:p>
        </p:txBody>
      </p:sp>
    </p:spTree>
    <p:extLst>
      <p:ext uri="{BB962C8B-B14F-4D97-AF65-F5344CB8AC3E}">
        <p14:creationId xmlns:p14="http://schemas.microsoft.com/office/powerpoint/2010/main" val="2257292776"/>
      </p:ext>
    </p:extLst>
  </p:cSld>
  <p:clrMapOvr>
    <a:masterClrMapping/>
  </p:clrMapOvr>
</p:sld>
</file>

<file path=ppt/theme/theme1.xml><?xml version="1.0" encoding="utf-8"?>
<a:theme xmlns:a="http://schemas.openxmlformats.org/drawingml/2006/main" name="Theme3">
  <a:themeElements>
    <a:clrScheme name="Custom 1">
      <a:dk1>
        <a:sysClr val="windowText" lastClr="000000"/>
      </a:dk1>
      <a:lt1>
        <a:sysClr val="window" lastClr="FFFFFF"/>
      </a:lt1>
      <a:dk2>
        <a:srgbClr val="1F1F1F"/>
      </a:dk2>
      <a:lt2>
        <a:srgbClr val="EDEDED"/>
      </a:lt2>
      <a:accent1>
        <a:srgbClr val="D7DF23"/>
      </a:accent1>
      <a:accent2>
        <a:srgbClr val="7A7A7A"/>
      </a:accent2>
      <a:accent3>
        <a:srgbClr val="BFC400"/>
      </a:accent3>
      <a:accent4>
        <a:srgbClr val="4A4A4A"/>
      </a:accent4>
      <a:accent5>
        <a:srgbClr val="C9D200"/>
      </a:accent5>
      <a:accent6>
        <a:srgbClr val="8A8A8A"/>
      </a:accent6>
      <a:hlink>
        <a:srgbClr val="D7DF23"/>
      </a:hlink>
      <a:folHlink>
        <a:srgbClr val="999999"/>
      </a:folHlink>
    </a:clrScheme>
    <a:fontScheme name="BEEMAC">
      <a:majorFont>
        <a:latin typeface="Good Times"/>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3" id="{913031C9-0628-41E4-B163-931F6BB9E03C}" vid="{07CE9D6E-C085-4791-A27D-B5DFA3E2BC2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8B58EB280C3D4797BC63256F743C9F" ma:contentTypeVersion="10" ma:contentTypeDescription="Create a new document." ma:contentTypeScope="" ma:versionID="eb212142ea7a2ce23dc2683732057645">
  <xsd:schema xmlns:xsd="http://www.w3.org/2001/XMLSchema" xmlns:xs="http://www.w3.org/2001/XMLSchema" xmlns:p="http://schemas.microsoft.com/office/2006/metadata/properties" xmlns:ns3="eb9c0db8-99fd-4e64-afeb-de41a5237b50" targetNamespace="http://schemas.microsoft.com/office/2006/metadata/properties" ma:root="true" ma:fieldsID="4d21f8fb6056c4c7f9ac8cf6eba2b17c" ns3:_="">
    <xsd:import namespace="eb9c0db8-99fd-4e64-afeb-de41a5237b50"/>
    <xsd:element name="properties">
      <xsd:complexType>
        <xsd:sequence>
          <xsd:element name="documentManagement">
            <xsd:complexType>
              <xsd:all>
                <xsd:element ref="ns3:MediaServiceDateTaken" minOccurs="0"/>
                <xsd:element ref="ns3:_activity" minOccurs="0"/>
                <xsd:element ref="ns3:MediaServiceMetadata" minOccurs="0"/>
                <xsd:element ref="ns3:MediaServiceFastMetadata" minOccurs="0"/>
                <xsd:element ref="ns3:MediaServiceSearchProperties" minOccurs="0"/>
                <xsd:element ref="ns3:MediaServiceSystemTags" minOccurs="0"/>
                <xsd:element ref="ns3:MediaServiceGenerationTime" minOccurs="0"/>
                <xsd:element ref="ns3:MediaServiceEventHashCode"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9c0db8-99fd-4e64-afeb-de41a5237b50"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_activity" ma:index="9" nillable="true" ma:displayName="_activity" ma:hidden="true" ma:internalName="_activity">
      <xsd:simpleType>
        <xsd:restriction base="dms:Not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b9c0db8-99fd-4e64-afeb-de41a5237b50" xsi:nil="true"/>
  </documentManagement>
</p:properties>
</file>

<file path=customXml/itemProps1.xml><?xml version="1.0" encoding="utf-8"?>
<ds:datastoreItem xmlns:ds="http://schemas.openxmlformats.org/officeDocument/2006/customXml" ds:itemID="{8144C88A-BD9D-4EDA-ABAE-C3A59B1DC8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9c0db8-99fd-4e64-afeb-de41a5237b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D87C75-9F59-4468-90D2-9E1C2327BE55}">
  <ds:schemaRefs>
    <ds:schemaRef ds:uri="http://schemas.microsoft.com/sharepoint/v3/contenttype/forms"/>
  </ds:schemaRefs>
</ds:datastoreItem>
</file>

<file path=customXml/itemProps3.xml><?xml version="1.0" encoding="utf-8"?>
<ds:datastoreItem xmlns:ds="http://schemas.openxmlformats.org/officeDocument/2006/customXml" ds:itemID="{2BCB7A17-736E-4E76-84C3-ABBCA90D3743}">
  <ds:schemaRefs>
    <ds:schemaRef ds:uri="http://purl.org/dc/dcmitype/"/>
    <ds:schemaRef ds:uri="http://schemas.microsoft.com/office/2006/documentManagement/types"/>
    <ds:schemaRef ds:uri="http://purl.org/dc/terms/"/>
    <ds:schemaRef ds:uri="http://schemas.microsoft.com/office/2006/metadata/properties"/>
    <ds:schemaRef ds:uri="http://schemas.microsoft.com/office/infopath/2007/PartnerControls"/>
    <ds:schemaRef ds:uri="http://schemas.openxmlformats.org/package/2006/metadata/core-properties"/>
    <ds:schemaRef ds:uri="eb9c0db8-99fd-4e64-afeb-de41a5237b50"/>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Theme3</Template>
  <TotalTime>1297</TotalTime>
  <Words>1770</Words>
  <Application>Microsoft Office PowerPoint</Application>
  <PresentationFormat>Widescreen</PresentationFormat>
  <Paragraphs>154</Paragraphs>
  <Slides>53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Arial</vt:lpstr>
      <vt:lpstr>Calibri</vt:lpstr>
      <vt:lpstr>Good Times</vt:lpstr>
      <vt:lpstr>Lato</vt:lpstr>
      <vt:lpstr>Lato 1</vt:lpstr>
      <vt:lpstr>Lato 1 Bold</vt:lpstr>
      <vt:lpstr>Lato 2 Bold</vt:lpstr>
      <vt:lpstr>Lato Light</vt:lpstr>
      <vt:lpstr>Nunito Sans Heavy</vt:lpstr>
      <vt:lpstr>Theme3</vt:lpstr>
      <vt:lpstr>SYSTEM TRAINING</vt:lpstr>
      <vt:lpstr>AGENDA </vt:lpstr>
      <vt:lpstr>CUSTOMER RELEASE / LOAD TENDER</vt:lpstr>
      <vt:lpstr>POWERBROKER MAIN MENU</vt:lpstr>
      <vt:lpstr>BROKERAGE PLANING </vt:lpstr>
      <vt:lpstr>PowerPoint Presentation</vt:lpstr>
      <vt:lpstr>ENTER A NEW ORDER</vt:lpstr>
      <vt:lpstr>PowerPoint Presentation</vt:lpstr>
      <vt:lpstr>PowerPoint Presentation</vt:lpstr>
      <vt:lpstr>PowerPoint Presentation</vt:lpstr>
      <vt:lpstr>PowerPoint Presentation</vt:lpstr>
      <vt:lpstr>ENTER A NEW LOCATION IN MCLEOD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LOAD POSTING </vt:lpstr>
      <vt:lpstr>PowerPoint Presentation</vt:lpstr>
      <vt:lpstr>PowerPoint Presentation</vt:lpstr>
      <vt:lpstr>RATE CONFIRMATION </vt:lpstr>
      <vt:lpstr>PowerPoint Presentation</vt:lpstr>
      <vt:lpstr>WHO TO OPEN THE CARRIER DISPATCH WINDOW</vt:lpstr>
      <vt:lpstr>PowerPoint Presentation</vt:lpstr>
      <vt:lpstr>PowerPoint Presentation</vt:lpstr>
      <vt:lpstr>PowerPoint Presentation</vt:lpstr>
      <vt:lpstr>PowerPoint Presentation</vt:lpstr>
      <vt:lpstr>PowerPoint Presentation</vt:lpstr>
      <vt:lpstr>PowerPoint Presentation</vt:lpstr>
      <vt:lpstr>SENDING A RATE CONFIRMATION </vt:lpstr>
      <vt:lpstr>PowerPoint Presentation</vt:lpstr>
      <vt:lpstr>PowerPoint Presentation</vt:lpstr>
      <vt:lpstr>PowerPoint Presentation</vt:lpstr>
      <vt:lpstr>PowerPoint Presentation</vt:lpstr>
      <vt:lpstr>TRACKING</vt:lpstr>
      <vt:lpstr>SENDING THE TRACKING LINK</vt:lpstr>
      <vt:lpstr>TRUCKER TOOLS </vt:lpstr>
      <vt:lpstr>PowerPoint Presentation</vt:lpstr>
      <vt:lpstr>PowerPoint Presentation</vt:lpstr>
      <vt:lpstr>PowerPoint Presentation</vt:lpstr>
      <vt:lpstr>BROKERAGE STATUS </vt:lpstr>
      <vt:lpstr>REMINDERS</vt:lpstr>
      <vt:lpstr>STATUS A LOAD IN MCLEOD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Valentina Vergara</dc:creator>
  <cp:lastModifiedBy>Valentina Vergara</cp:lastModifiedBy>
  <cp:revision>2</cp:revision>
  <dcterms:created xsi:type="dcterms:W3CDTF">2026-05-28T16:19:13Z</dcterms:created>
  <dcterms:modified xsi:type="dcterms:W3CDTF">2026-05-29T13:56:57Z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0x0101000F8B58EB280C3D4797BC63256F743C9F</vt:lpwstr>
  </property>
</Properties>
</file>