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6" r:id="rId16"/>
  </p:sldIdLst>
  <p:sldSz cx="18288000" cy="10287000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Bold" panose="020F0502020204030203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7DCA4-0B0B-976E-EAFA-CE561A2D4996}" v="52" dt="2025-08-06T13:51:41.098"/>
    <p1510:client id="{F268CE74-27F1-A155-3C38-EA77210AC03C}" v="439" dt="2025-08-05T20:18:22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5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086" y="-1495485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10914" y="3728717"/>
            <a:ext cx="112502" cy="2851562"/>
            <a:chOff x="0" y="0"/>
            <a:chExt cx="29630" cy="7510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630" cy="751029"/>
            </a:xfrm>
            <a:custGeom>
              <a:avLst/>
              <a:gdLst/>
              <a:ahLst/>
              <a:cxnLst/>
              <a:rect l="l" t="t" r="r" b="b"/>
              <a:pathLst>
                <a:path w="29630" h="751029">
                  <a:moveTo>
                    <a:pt x="0" y="0"/>
                  </a:moveTo>
                  <a:lnTo>
                    <a:pt x="29630" y="0"/>
                  </a:lnTo>
                  <a:lnTo>
                    <a:pt x="29630" y="751029"/>
                  </a:lnTo>
                  <a:lnTo>
                    <a:pt x="0" y="751029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9630" cy="798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129806" y="-57280"/>
            <a:ext cx="7916980" cy="5439615"/>
          </a:xfrm>
          <a:custGeom>
            <a:avLst/>
            <a:gdLst/>
            <a:ahLst/>
            <a:cxnLst/>
            <a:rect l="l" t="t" r="r" b="b"/>
            <a:pathLst>
              <a:path w="7916980" h="5439615">
                <a:moveTo>
                  <a:pt x="0" y="0"/>
                </a:moveTo>
                <a:lnTo>
                  <a:pt x="7916980" y="0"/>
                </a:lnTo>
                <a:lnTo>
                  <a:pt x="7916980" y="5439615"/>
                </a:lnTo>
                <a:lnTo>
                  <a:pt x="0" y="5439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b="-391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108689" y="3572380"/>
            <a:ext cx="5694807" cy="293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83"/>
              </a:lnSpc>
            </a:pPr>
            <a:r>
              <a:rPr lang="en-US" sz="9199" b="1">
                <a:solidFill>
                  <a:srgbClr val="D9E027"/>
                </a:solidFill>
                <a:latin typeface="Lato Bold"/>
                <a:ea typeface="Lato Bold"/>
                <a:cs typeface="Lato Bold"/>
                <a:sym typeface="Lato Bold"/>
              </a:rPr>
              <a:t>Auxiliary</a:t>
            </a:r>
          </a:p>
          <a:p>
            <a:pPr algn="l">
              <a:lnSpc>
                <a:spcPts val="11683"/>
              </a:lnSpc>
            </a:pPr>
            <a:r>
              <a:rPr lang="en-US" sz="9199" b="1">
                <a:solidFill>
                  <a:srgbClr val="D9E027"/>
                </a:solidFill>
                <a:latin typeface="Lato Bold"/>
                <a:ea typeface="Lato Bold"/>
                <a:cs typeface="Lato Bold"/>
                <a:sym typeface="Lato Bold"/>
              </a:rPr>
              <a:t>Training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67792" y="3747459"/>
            <a:ext cx="5271312" cy="251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1"/>
              </a:lnSpc>
            </a:pPr>
            <a:r>
              <a:rPr lang="en-US" sz="7215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Negotiating</a:t>
            </a:r>
          </a:p>
          <a:p>
            <a:pPr algn="l">
              <a:lnSpc>
                <a:spcPts val="10101"/>
              </a:lnSpc>
            </a:pPr>
            <a:r>
              <a:rPr lang="en-US" sz="7215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(Carriers)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46815" y="558657"/>
            <a:ext cx="10717755" cy="2242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64"/>
              </a:lnSpc>
            </a:pPr>
            <a:r>
              <a:rPr lang="en-US" sz="698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Selling Smart &amp; Communicating Effectively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3048736" y="0"/>
            <a:ext cx="5283600" cy="10287000"/>
            <a:chOff x="0" y="0"/>
            <a:chExt cx="139156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1565" cy="2709333"/>
            </a:xfrm>
            <a:custGeom>
              <a:avLst/>
              <a:gdLst/>
              <a:ahLst/>
              <a:cxnLst/>
              <a:rect l="l" t="t" r="r" b="b"/>
              <a:pathLst>
                <a:path w="1391565" h="2709333">
                  <a:moveTo>
                    <a:pt x="0" y="0"/>
                  </a:moveTo>
                  <a:lnTo>
                    <a:pt x="1391565" y="0"/>
                  </a:lnTo>
                  <a:lnTo>
                    <a:pt x="13915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5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915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48736" y="0"/>
            <a:ext cx="5283600" cy="10286842"/>
          </a:xfrm>
          <a:custGeom>
            <a:avLst/>
            <a:gdLst/>
            <a:ahLst/>
            <a:cxnLst/>
            <a:rect l="l" t="t" r="r" b="b"/>
            <a:pathLst>
              <a:path w="5283600" h="10286842">
                <a:moveTo>
                  <a:pt x="0" y="0"/>
                </a:moveTo>
                <a:lnTo>
                  <a:pt x="5283600" y="0"/>
                </a:lnTo>
                <a:lnTo>
                  <a:pt x="5283600" y="10286842"/>
                </a:lnTo>
                <a:lnTo>
                  <a:pt x="0" y="10286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24365" r="-1395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2950370" y="-223344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5400000">
            <a:off x="-22246" y="22246"/>
            <a:ext cx="615807" cy="571315"/>
            <a:chOff x="0" y="0"/>
            <a:chExt cx="162188" cy="1504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533648" y="615374"/>
            <a:ext cx="456519" cy="457385"/>
            <a:chOff x="0" y="0"/>
            <a:chExt cx="120236" cy="1204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46815" y="2911799"/>
            <a:ext cx="11782708" cy="729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 How You Sound Matters</a:t>
            </a: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Tone &amp; Attitude: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Stay polite and professional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 assertive, not rude—carriers will test you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Sense of Urgency: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 strategic; urgency can be used against you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Plan: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618615" lvl="3" indent="-404495" algn="l">
              <a:lnSpc>
                <a:spcPts val="3499"/>
              </a:lnSpc>
              <a:buFont typeface="Arial"/>
              <a:buChar char="￭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When’s the pickup?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618615" lvl="3" indent="-404495" algn="l">
              <a:lnSpc>
                <a:spcPts val="3499"/>
              </a:lnSpc>
              <a:buFont typeface="Arial"/>
              <a:buChar char="￭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far is the truck?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618615" lvl="3" indent="-404495" algn="l">
              <a:lnSpc>
                <a:spcPts val="3499"/>
              </a:lnSpc>
              <a:buFont typeface="Arial"/>
              <a:buChar char="￭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is it empty?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2. Negotiation Tips</a:t>
            </a:r>
            <a:endParaRPr lang="en-US" sz="2450" b="1" dirty="0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Don’t always lower the margin—sell the service, yourself, and </a:t>
            </a:r>
            <a:r>
              <a:rPr lang="en-US" sz="245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Beemac</a:t>
            </a:r>
            <a:endParaRPr lang="en-US" sz="2450" dirty="0" err="1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Avoid round numbers (0’s and 5’s):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specific figures like: “I can do $1,361.33 that's every penny I have in </a:t>
            </a:r>
          </a:p>
          <a:p>
            <a:pPr marL="719455" lvl="2" algn="l">
              <a:lnSpc>
                <a:spcPts val="3499"/>
              </a:lnSpc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the </a:t>
            </a: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load”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6321224" cy="10287000"/>
            <a:chOff x="0" y="0"/>
            <a:chExt cx="1664849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4849" cy="2709333"/>
            </a:xfrm>
            <a:custGeom>
              <a:avLst/>
              <a:gdLst/>
              <a:ahLst/>
              <a:cxnLst/>
              <a:rect l="l" t="t" r="r" b="b"/>
              <a:pathLst>
                <a:path w="1664849" h="2709333">
                  <a:moveTo>
                    <a:pt x="0" y="0"/>
                  </a:moveTo>
                  <a:lnTo>
                    <a:pt x="1664849" y="0"/>
                  </a:lnTo>
                  <a:lnTo>
                    <a:pt x="16648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6484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8575" y="0"/>
            <a:ext cx="6349799" cy="10287000"/>
          </a:xfrm>
          <a:custGeom>
            <a:avLst/>
            <a:gdLst/>
            <a:ahLst/>
            <a:cxnLst/>
            <a:rect l="l" t="t" r="r" b="b"/>
            <a:pathLst>
              <a:path w="6349799" h="10287000">
                <a:moveTo>
                  <a:pt x="0" y="0"/>
                </a:moveTo>
                <a:lnTo>
                  <a:pt x="6349799" y="0"/>
                </a:lnTo>
                <a:lnTo>
                  <a:pt x="63497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l="-71352" r="-713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6321224" y="-446688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874169" y="2594027"/>
            <a:ext cx="9663284" cy="605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245" lvl="1" indent="-344805" algn="l">
              <a:lnSpc>
                <a:spcPts val="5982"/>
              </a:lnSpc>
              <a:buFont typeface="Arial"/>
              <a:buChar char="•"/>
            </a:pPr>
            <a:r>
              <a:rPr lang="en-US" sz="31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carrier agrees to a rate of 15% or higher margin, green light to book load</a:t>
            </a:r>
            <a:endParaRPr lang="en-US" sz="3150" dirty="0"/>
          </a:p>
          <a:p>
            <a:pPr marL="690245" lvl="1" indent="-344805" algn="l">
              <a:lnSpc>
                <a:spcPts val="5982"/>
              </a:lnSpc>
              <a:buFont typeface="Arial"/>
              <a:buChar char="•"/>
            </a:pPr>
            <a:r>
              <a:rPr lang="en-US" sz="31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contractual freight, use your knowledge of the account and discretion to approve rate</a:t>
            </a:r>
            <a:endParaRPr lang="en-US" sz="31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690245" lvl="1" indent="-344805">
              <a:lnSpc>
                <a:spcPts val="5982"/>
              </a:lnSpc>
              <a:buFont typeface="Arial"/>
              <a:buChar char="•"/>
            </a:pPr>
            <a:r>
              <a:rPr lang="en-US" sz="31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Run Greenscreens &amp; SSRS Lane History at a range of 365 days to check seasonality differences</a:t>
            </a:r>
            <a:endParaRPr lang="en-US" sz="31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690245" lvl="1" indent="-344805" algn="l">
              <a:lnSpc>
                <a:spcPts val="5982"/>
              </a:lnSpc>
              <a:buFont typeface="Arial"/>
              <a:buChar char="•"/>
            </a:pPr>
            <a:r>
              <a:rPr lang="en-US" sz="31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Don't overpay unless you need to</a:t>
            </a:r>
            <a:endParaRPr lang="en-US" sz="31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690245" lvl="1" indent="-344805" algn="l">
              <a:lnSpc>
                <a:spcPts val="5982"/>
              </a:lnSpc>
              <a:buFont typeface="Arial"/>
              <a:buChar char="•"/>
            </a:pPr>
            <a:r>
              <a:rPr lang="en-US" sz="31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Ask for help/approval when needed!</a:t>
            </a:r>
            <a:endParaRPr lang="en-US" sz="31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74169" y="1048883"/>
            <a:ext cx="9663284" cy="104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2"/>
              </a:lnSpc>
            </a:pPr>
            <a:r>
              <a:rPr lang="en-US" sz="663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Checklist Before Booking</a:t>
            </a:r>
          </a:p>
        </p:txBody>
      </p:sp>
    </p:spTree>
    <p:extLst>
      <p:ext uri="{BB962C8B-B14F-4D97-AF65-F5344CB8AC3E}">
        <p14:creationId xmlns:p14="http://schemas.microsoft.com/office/powerpoint/2010/main" val="195758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43819" y="1942542"/>
            <a:ext cx="9186640" cy="2187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64"/>
              </a:lnSpc>
            </a:pPr>
            <a:endParaRPr lang="en-US" sz="6980" b="1" dirty="0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8864"/>
              </a:lnSpc>
            </a:pPr>
            <a:r>
              <a:rPr lang="en-US" sz="698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Thank You!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1416259" y="0"/>
            <a:ext cx="6916077" cy="10287000"/>
            <a:chOff x="0" y="0"/>
            <a:chExt cx="182151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1518" cy="2709333"/>
            </a:xfrm>
            <a:custGeom>
              <a:avLst/>
              <a:gdLst/>
              <a:ahLst/>
              <a:cxnLst/>
              <a:rect l="l" t="t" r="r" b="b"/>
              <a:pathLst>
                <a:path w="1821518" h="2709333">
                  <a:moveTo>
                    <a:pt x="0" y="0"/>
                  </a:moveTo>
                  <a:lnTo>
                    <a:pt x="1821518" y="0"/>
                  </a:lnTo>
                  <a:lnTo>
                    <a:pt x="18215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5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2151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538949" y="0"/>
            <a:ext cx="6793387" cy="10286842"/>
          </a:xfrm>
          <a:custGeom>
            <a:avLst/>
            <a:gdLst/>
            <a:ahLst/>
            <a:cxnLst/>
            <a:rect l="l" t="t" r="r" b="b"/>
            <a:pathLst>
              <a:path w="6793387" h="10286842">
                <a:moveTo>
                  <a:pt x="0" y="0"/>
                </a:moveTo>
                <a:lnTo>
                  <a:pt x="6793387" y="0"/>
                </a:lnTo>
                <a:lnTo>
                  <a:pt x="6793387" y="10286842"/>
                </a:lnTo>
                <a:lnTo>
                  <a:pt x="0" y="10286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98211" r="-286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1416259" y="0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5400000">
            <a:off x="-22246" y="22246"/>
            <a:ext cx="615807" cy="571315"/>
            <a:chOff x="0" y="0"/>
            <a:chExt cx="162188" cy="1504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533648" y="615374"/>
            <a:ext cx="456519" cy="457385"/>
            <a:chOff x="0" y="0"/>
            <a:chExt cx="120236" cy="1204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948" y="9715685"/>
            <a:ext cx="615807" cy="571315"/>
            <a:chOff x="0" y="0"/>
            <a:chExt cx="162188" cy="1504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12858" y="9296400"/>
            <a:ext cx="456519" cy="457385"/>
            <a:chOff x="0" y="0"/>
            <a:chExt cx="120236" cy="1204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75102" cy="10287000"/>
            <a:chOff x="0" y="0"/>
            <a:chExt cx="257451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4512" cy="2709333"/>
            </a:xfrm>
            <a:custGeom>
              <a:avLst/>
              <a:gdLst/>
              <a:ahLst/>
              <a:cxnLst/>
              <a:rect l="l" t="t" r="r" b="b"/>
              <a:pathLst>
                <a:path w="2574512" h="2709333">
                  <a:moveTo>
                    <a:pt x="0" y="0"/>
                  </a:moveTo>
                  <a:lnTo>
                    <a:pt x="2574512" y="0"/>
                  </a:lnTo>
                  <a:lnTo>
                    <a:pt x="257451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5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7451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9737002" cy="10287000"/>
          </a:xfrm>
          <a:custGeom>
            <a:avLst/>
            <a:gdLst/>
            <a:ahLst/>
            <a:cxnLst/>
            <a:rect l="l" t="t" r="r" b="b"/>
            <a:pathLst>
              <a:path w="9737002" h="10287000">
                <a:moveTo>
                  <a:pt x="0" y="0"/>
                </a:moveTo>
                <a:lnTo>
                  <a:pt x="9737002" y="0"/>
                </a:lnTo>
                <a:lnTo>
                  <a:pt x="9737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-55967" r="-14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670327" y="0"/>
            <a:ext cx="0" cy="10287000"/>
          </a:xfrm>
          <a:prstGeom prst="line">
            <a:avLst/>
          </a:prstGeom>
          <a:ln w="20955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423719" y="1253115"/>
            <a:ext cx="3216386" cy="108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4"/>
              </a:lnSpc>
            </a:pPr>
            <a:r>
              <a:rPr lang="en-US" sz="6353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Agenda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23719" y="2771724"/>
            <a:ext cx="7274531" cy="668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875" lvl="1" indent="-388620" algn="l">
              <a:lnSpc>
                <a:spcPts val="5045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Type of Call: Inbound </a:t>
            </a:r>
            <a:endParaRPr lang="en-US" sz="3600"/>
          </a:p>
          <a:p>
            <a:pPr algn="l">
              <a:lnSpc>
                <a:spcPts val="1801"/>
              </a:lnSpc>
            </a:pPr>
            <a:endParaRPr lang="en-US" sz="3603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77875" lvl="1" indent="-388620" algn="l">
              <a:lnSpc>
                <a:spcPts val="5045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Type of Call: Outbound</a:t>
            </a:r>
            <a:endParaRPr lang="en-US" sz="36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2090"/>
              </a:lnSpc>
            </a:pPr>
            <a:endParaRPr lang="en-US" sz="3603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77875" lvl="1" indent="-388620" algn="l">
              <a:lnSpc>
                <a:spcPts val="5045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Building Smarter Carrier Relationships</a:t>
            </a:r>
            <a:endParaRPr lang="en-US" sz="36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801"/>
              </a:lnSpc>
            </a:pPr>
            <a:endParaRPr lang="en-US" sz="3603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77875" lvl="1" indent="-388620" algn="l">
              <a:lnSpc>
                <a:spcPts val="5045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Selling Smart &amp; Communicating Effectively</a:t>
            </a:r>
            <a:endParaRPr lang="en-US" sz="36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3567"/>
              </a:lnSpc>
            </a:pPr>
            <a:endParaRPr lang="en-US" sz="3603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89255" lvl="1" algn="l">
              <a:lnSpc>
                <a:spcPts val="3315"/>
              </a:lnSpc>
            </a:pPr>
            <a:endParaRPr lang="en-US" sz="36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5045"/>
              </a:lnSpc>
            </a:pPr>
            <a:endParaRPr lang="en-US" sz="3603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5045"/>
              </a:lnSpc>
            </a:pPr>
            <a:endParaRPr lang="en-US" sz="3603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7694439" y="9693439"/>
            <a:ext cx="615807" cy="571315"/>
            <a:chOff x="0" y="0"/>
            <a:chExt cx="162188" cy="1504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17259733" y="9214241"/>
            <a:ext cx="456519" cy="457385"/>
            <a:chOff x="0" y="0"/>
            <a:chExt cx="120236" cy="1204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600" y="1414431"/>
            <a:ext cx="9551521" cy="111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1"/>
              </a:lnSpc>
            </a:pPr>
            <a:r>
              <a:rPr lang="en-US" sz="708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Type of Calls: Inbound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0600" y="2587827"/>
            <a:ext cx="6138844" cy="44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6"/>
              </a:lnSpc>
            </a:pPr>
            <a:r>
              <a:rPr lang="en-US" sz="2597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Carrier-Initiated Load Inquiry (Part 1)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3207469" y="0"/>
            <a:ext cx="5124867" cy="10287000"/>
            <a:chOff x="0" y="0"/>
            <a:chExt cx="1349759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9759" cy="2709333"/>
            </a:xfrm>
            <a:custGeom>
              <a:avLst/>
              <a:gdLst/>
              <a:ahLst/>
              <a:cxnLst/>
              <a:rect l="l" t="t" r="r" b="b"/>
              <a:pathLst>
                <a:path w="1349759" h="2709333">
                  <a:moveTo>
                    <a:pt x="0" y="0"/>
                  </a:moveTo>
                  <a:lnTo>
                    <a:pt x="1349759" y="0"/>
                  </a:lnTo>
                  <a:lnTo>
                    <a:pt x="13497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5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4975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207469" y="0"/>
            <a:ext cx="5124867" cy="10286842"/>
          </a:xfrm>
          <a:custGeom>
            <a:avLst/>
            <a:gdLst/>
            <a:ahLst/>
            <a:cxnLst/>
            <a:rect l="l" t="t" r="r" b="b"/>
            <a:pathLst>
              <a:path w="5124867" h="10286842">
                <a:moveTo>
                  <a:pt x="0" y="0"/>
                </a:moveTo>
                <a:lnTo>
                  <a:pt x="5124867" y="0"/>
                </a:lnTo>
                <a:lnTo>
                  <a:pt x="5124867" y="10286842"/>
                </a:lnTo>
                <a:lnTo>
                  <a:pt x="0" y="10286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67040" r="-67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13074119" y="-223344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5400000">
            <a:off x="-22246" y="22246"/>
            <a:ext cx="615807" cy="571315"/>
            <a:chOff x="0" y="0"/>
            <a:chExt cx="162188" cy="1504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533648" y="615374"/>
            <a:ext cx="456519" cy="457385"/>
            <a:chOff x="0" y="0"/>
            <a:chExt cx="120236" cy="1204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91830" y="3559159"/>
            <a:ext cx="11103934" cy="5951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Definition:</a:t>
            </a: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Carrier is calling in because they saw the load posted and want or need it</a:t>
            </a: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Leverage:</a:t>
            </a: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You hold leverage, as they want something you have.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3499"/>
              </a:lnSpc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Tactic: Never accept the carrier’s first offer unless it’s exceptional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Prep Work: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Check lane history in your system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Know what this lane typically pays before responding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Use data to respond with confidence (Greenscreens, Lane History SSRS):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“We’ve ran this 12 times in the past 30 days for $788 so that is my best. Do you want me to send it over?”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“This is a contracted lane that we run multiple times a week for $788 so if you can’t do it for that, I’m going to have to move on”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5268591" cy="10287000"/>
            <a:chOff x="0" y="0"/>
            <a:chExt cx="1387612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7612" cy="2709333"/>
            </a:xfrm>
            <a:custGeom>
              <a:avLst/>
              <a:gdLst/>
              <a:ahLst/>
              <a:cxnLst/>
              <a:rect l="l" t="t" r="r" b="b"/>
              <a:pathLst>
                <a:path w="1387612" h="2709333">
                  <a:moveTo>
                    <a:pt x="0" y="0"/>
                  </a:moveTo>
                  <a:lnTo>
                    <a:pt x="1387612" y="0"/>
                  </a:lnTo>
                  <a:lnTo>
                    <a:pt x="138761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8761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8575" y="0"/>
            <a:ext cx="5297166" cy="10287000"/>
          </a:xfrm>
          <a:custGeom>
            <a:avLst/>
            <a:gdLst/>
            <a:ahLst/>
            <a:cxnLst/>
            <a:rect l="l" t="t" r="r" b="b"/>
            <a:pathLst>
              <a:path w="5297166" h="10287000">
                <a:moveTo>
                  <a:pt x="0" y="0"/>
                </a:moveTo>
                <a:lnTo>
                  <a:pt x="5297166" y="0"/>
                </a:lnTo>
                <a:lnTo>
                  <a:pt x="52971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l="-22736" r="-227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5268591" y="-446688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48610" y="3559159"/>
            <a:ext cx="11067064" cy="520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Handling Negotiation:</a:t>
            </a: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 patient if the carrier keeps going back and forth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Work the conversation until you're confident they won’t meet your rate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language that creates a sense of urgency or loss on their side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Quote to close out low-ball offers:</a:t>
            </a:r>
            <a:endParaRPr lang="en-US" sz="2450" b="1" dirty="0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“Hey sir like I said, $788 is my top dollar on this one and if you can’t do it for that I have to hop off. </a:t>
            </a: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phones are ringing.”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Posture Reminder:</a:t>
            </a:r>
            <a:endParaRPr lang="en-US" sz="2450" b="1" dirty="0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While they may offer something you need (a truck), don’t sound desperate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Maintain control—never fully show your cards on an inbound call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10510" y="1414431"/>
            <a:ext cx="9551521" cy="111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1"/>
              </a:lnSpc>
            </a:pPr>
            <a:r>
              <a:rPr lang="en-US" sz="708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Type of Calls: Inbound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10510" y="2587827"/>
            <a:ext cx="6138844" cy="44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6"/>
              </a:lnSpc>
            </a:pPr>
            <a:r>
              <a:rPr lang="en-US" sz="2597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Carrier-Initiated Load Inquiry (Part 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7270182" y="0"/>
            <a:ext cx="0" cy="10287000"/>
          </a:xfrm>
          <a:prstGeom prst="line">
            <a:avLst/>
          </a:prstGeom>
          <a:ln w="20955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7165407" cy="10287000"/>
            <a:chOff x="0" y="0"/>
            <a:chExt cx="188718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87185" cy="2709333"/>
            </a:xfrm>
            <a:custGeom>
              <a:avLst/>
              <a:gdLst/>
              <a:ahLst/>
              <a:cxnLst/>
              <a:rect l="l" t="t" r="r" b="b"/>
              <a:pathLst>
                <a:path w="1887185" h="2709333">
                  <a:moveTo>
                    <a:pt x="0" y="0"/>
                  </a:moveTo>
                  <a:lnTo>
                    <a:pt x="1887185" y="0"/>
                  </a:lnTo>
                  <a:lnTo>
                    <a:pt x="188718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88718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8575" y="0"/>
            <a:ext cx="7193982" cy="10287000"/>
          </a:xfrm>
          <a:custGeom>
            <a:avLst/>
            <a:gdLst/>
            <a:ahLst/>
            <a:cxnLst/>
            <a:rect l="l" t="t" r="r" b="b"/>
            <a:pathLst>
              <a:path w="7193982" h="10287000">
                <a:moveTo>
                  <a:pt x="0" y="0"/>
                </a:moveTo>
                <a:lnTo>
                  <a:pt x="7193982" y="0"/>
                </a:lnTo>
                <a:lnTo>
                  <a:pt x="71939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</a:blip>
            <a:stretch>
              <a:fillRect l="-41878" r="-56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822217" y="2707668"/>
            <a:ext cx="8071674" cy="641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“We’ve been moving them all week for $752, we can’t go up just for one load”</a:t>
            </a:r>
            <a:endParaRPr lang="en-US" sz="26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“$1,203 and it’s yours. I have the release in front of me right now and I’ll send it over. Do you want it or not?”</a:t>
            </a:r>
            <a:endParaRPr lang="en-US" sz="26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“I already have someone who can grab it for $2,100. So, $2,074 is the best I could do”</a:t>
            </a:r>
            <a:endParaRPr lang="en-US" sz="26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“I have someone checking on their driver and calling me right back. I can’t hold this for you very long”</a:t>
            </a:r>
            <a:endParaRPr lang="en-US" sz="26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“If you can take both I can probably get you $693”</a:t>
            </a:r>
            <a:endParaRPr lang="en-US" sz="265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22217" y="810138"/>
            <a:ext cx="9142361" cy="108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6"/>
              </a:lnSpc>
            </a:pPr>
            <a:r>
              <a:rPr lang="en-US" sz="6776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Type of Calls: Inbound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22217" y="2001093"/>
            <a:ext cx="6429540" cy="472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72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Quotes to try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58377"/>
            <a:ext cx="10717755" cy="111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1"/>
              </a:lnSpc>
            </a:pPr>
            <a:r>
              <a:rPr lang="en-US" sz="708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Type of Calls: Outbound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31773"/>
            <a:ext cx="6138844" cy="41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6"/>
              </a:lnSpc>
            </a:pPr>
            <a:r>
              <a:rPr lang="en-US" sz="25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Strategy &amp; Preparation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3268608" y="0"/>
            <a:ext cx="5063728" cy="10287000"/>
            <a:chOff x="0" y="0"/>
            <a:chExt cx="133365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33657" cy="2709333"/>
            </a:xfrm>
            <a:custGeom>
              <a:avLst/>
              <a:gdLst/>
              <a:ahLst/>
              <a:cxnLst/>
              <a:rect l="l" t="t" r="r" b="b"/>
              <a:pathLst>
                <a:path w="1333657" h="2709333">
                  <a:moveTo>
                    <a:pt x="0" y="0"/>
                  </a:moveTo>
                  <a:lnTo>
                    <a:pt x="1333657" y="0"/>
                  </a:lnTo>
                  <a:lnTo>
                    <a:pt x="13336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5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3365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329523" y="0"/>
            <a:ext cx="5002813" cy="10286842"/>
          </a:xfrm>
          <a:custGeom>
            <a:avLst/>
            <a:gdLst/>
            <a:ahLst/>
            <a:cxnLst/>
            <a:rect l="l" t="t" r="r" b="b"/>
            <a:pathLst>
              <a:path w="5002813" h="10286842">
                <a:moveTo>
                  <a:pt x="0" y="0"/>
                </a:moveTo>
                <a:lnTo>
                  <a:pt x="5002813" y="0"/>
                </a:lnTo>
                <a:lnTo>
                  <a:pt x="5002813" y="10286842"/>
                </a:lnTo>
                <a:lnTo>
                  <a:pt x="0" y="10286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t="-189" r="-543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13218988" y="-223344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5400000">
            <a:off x="-22246" y="22246"/>
            <a:ext cx="615807" cy="571315"/>
            <a:chOff x="0" y="0"/>
            <a:chExt cx="162188" cy="1504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533648" y="615374"/>
            <a:ext cx="456519" cy="457385"/>
            <a:chOff x="0" y="0"/>
            <a:chExt cx="120236" cy="1204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66800" y="3121009"/>
            <a:ext cx="11782708" cy="625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Purpose of the Call:</a:t>
            </a:r>
          </a:p>
          <a:p>
            <a:pPr marL="539115" lvl="1" indent="-26924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We’re reaching out because a carrier has posted a truck that could be a match for one of our loads. In these cases, the carrier often has the upper hand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Preparation is Key: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Research lane data thoroughly before the call using all available tools.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Know current and historical market rates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Carrier Insight: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They may have already seen our load posted and chosen not to engage.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996315" lvl="2" indent="-269240" algn="l">
              <a:lnSpc>
                <a:spcPts val="3499"/>
              </a:lnSpc>
              <a:buFont typeface="Wingdings"/>
              <a:buChar char="§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often means they’re holding out for a better opportunity or a higher rate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Tactical Expectations: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Their starting rate will likely be high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Their minimum acceptable rate may still exceed our budget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 ready to sell value beyond price (e.g., lighter load, convenient timing)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5268591" cy="10287000"/>
            <a:chOff x="0" y="0"/>
            <a:chExt cx="1387612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7612" cy="2709333"/>
            </a:xfrm>
            <a:custGeom>
              <a:avLst/>
              <a:gdLst/>
              <a:ahLst/>
              <a:cxnLst/>
              <a:rect l="l" t="t" r="r" b="b"/>
              <a:pathLst>
                <a:path w="1387612" h="2709333">
                  <a:moveTo>
                    <a:pt x="0" y="0"/>
                  </a:moveTo>
                  <a:lnTo>
                    <a:pt x="1387612" y="0"/>
                  </a:lnTo>
                  <a:lnTo>
                    <a:pt x="138761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8761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8575" y="0"/>
            <a:ext cx="5297166" cy="10287000"/>
          </a:xfrm>
          <a:custGeom>
            <a:avLst/>
            <a:gdLst/>
            <a:ahLst/>
            <a:cxnLst/>
            <a:rect l="l" t="t" r="r" b="b"/>
            <a:pathLst>
              <a:path w="5297166" h="10287000">
                <a:moveTo>
                  <a:pt x="0" y="0"/>
                </a:moveTo>
                <a:lnTo>
                  <a:pt x="5297166" y="0"/>
                </a:lnTo>
                <a:lnTo>
                  <a:pt x="52971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l="-107260" r="-842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5268591" y="-446688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48610" y="2401718"/>
            <a:ext cx="11295324" cy="715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Selling the Load:</a:t>
            </a: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Highlight attractive aspects: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“This one is under 30,000 </a:t>
            </a:r>
            <a:r>
              <a:rPr lang="en-US" sz="245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lbs</a:t>
            </a: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and is easy on, easy off. I also have another load 26 miles from delivery heading to X”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When Urgency is a Factor: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the load must move, prioritize securing the truck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Don’t lose a viable option over a small rate gap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Always Get a Rate: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Even if it’s high and you walk away, now you know your options.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may need to circle back.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1249"/>
              </a:lnSpc>
            </a:pPr>
            <a:endParaRPr lang="en-US" sz="24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Negotiation Mindset:</a:t>
            </a:r>
            <a:endParaRPr lang="en-US" sz="2450" b="1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Not every call follows the same pattern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Stay confident and always negotiate down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Act as if you hold the cards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Apply Week 1’s negotiation tactics</a:t>
            </a:r>
            <a:endParaRPr lang="en-US" sz="245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10510" y="523690"/>
            <a:ext cx="10796433" cy="111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1"/>
              </a:lnSpc>
            </a:pPr>
            <a:r>
              <a:rPr lang="en-US" sz="708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Type of Calls: Outbound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10510" y="1697086"/>
            <a:ext cx="6138844" cy="44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6"/>
              </a:lnSpc>
            </a:pPr>
            <a:r>
              <a:rPr lang="en-US" sz="2597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Negotiation &amp; Execution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6320626" cy="10287000"/>
            <a:chOff x="0" y="0"/>
            <a:chExt cx="1664692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4692" cy="2709333"/>
            </a:xfrm>
            <a:custGeom>
              <a:avLst/>
              <a:gdLst/>
              <a:ahLst/>
              <a:cxnLst/>
              <a:rect l="l" t="t" r="r" b="b"/>
              <a:pathLst>
                <a:path w="1664692" h="2709333">
                  <a:moveTo>
                    <a:pt x="0" y="0"/>
                  </a:moveTo>
                  <a:lnTo>
                    <a:pt x="1664692" y="0"/>
                  </a:lnTo>
                  <a:lnTo>
                    <a:pt x="16646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6469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8575" y="0"/>
            <a:ext cx="6251662" cy="10287000"/>
          </a:xfrm>
          <a:custGeom>
            <a:avLst/>
            <a:gdLst/>
            <a:ahLst/>
            <a:cxnLst/>
            <a:rect l="l" t="t" r="r" b="b"/>
            <a:pathLst>
              <a:path w="6251662" h="10287000">
                <a:moveTo>
                  <a:pt x="0" y="0"/>
                </a:moveTo>
                <a:lnTo>
                  <a:pt x="6251662" y="0"/>
                </a:lnTo>
                <a:lnTo>
                  <a:pt x="62516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</a:blip>
            <a:stretch>
              <a:fillRect l="-73590" r="-733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44777" y="2670946"/>
            <a:ext cx="8891466" cy="700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Don’t negotiate in $100 increments</a:t>
            </a:r>
            <a:endParaRPr lang="en-US"/>
          </a:p>
          <a:p>
            <a:pPr marL="572770" lvl="1" indent="-286385">
              <a:lnSpc>
                <a:spcPts val="4565"/>
              </a:lnSpc>
              <a:buFont typeface="Arial"/>
              <a:buChar char="•"/>
            </a:pPr>
            <a:r>
              <a:rPr lang="en-US" sz="26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End your rates in a random number, not always 5 or 0</a:t>
            </a:r>
            <a:endParaRPr lang="en-US" sz="26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Split out accessories such as stop-offs or scale tickets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Deadhead strategy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Don’t just meet in the middle, stand your ground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Inbound calls vs outbound calls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 who speaks first in a negotiation loses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Embrace the silence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Avoid carrier tricks (flinch, pause)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Sympathize without giving in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72770" lvl="1" indent="-286385" algn="l">
              <a:lnSpc>
                <a:spcPts val="4565"/>
              </a:lnSpc>
              <a:buFont typeface="Arial"/>
              <a:buChar char="•"/>
            </a:pP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Sell attractive details of the load (lightweight, 24 </a:t>
            </a:r>
            <a:r>
              <a:rPr lang="en-US" sz="2654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hr</a:t>
            </a:r>
            <a:r>
              <a:rPr lang="en-US" sz="265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loading, booked load, etc.)</a:t>
            </a:r>
            <a:endParaRPr lang="en-US" sz="2654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44777" y="752382"/>
            <a:ext cx="10170897" cy="105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1"/>
              </a:lnSpc>
            </a:pPr>
            <a:r>
              <a:rPr lang="en-US" sz="70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     Negotiation Tactics</a:t>
            </a:r>
            <a:endParaRPr lang="en-US" sz="7080" b="1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6320626" y="0"/>
            <a:ext cx="0" cy="10287000"/>
          </a:xfrm>
          <a:prstGeom prst="line">
            <a:avLst/>
          </a:prstGeom>
          <a:ln w="20955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72193" y="0"/>
            <a:ext cx="615807" cy="571315"/>
            <a:chOff x="0" y="0"/>
            <a:chExt cx="162188" cy="150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88" cy="150470"/>
            </a:xfrm>
            <a:custGeom>
              <a:avLst/>
              <a:gdLst/>
              <a:ahLst/>
              <a:cxnLst/>
              <a:rect l="l" t="t" r="r" b="b"/>
              <a:pathLst>
                <a:path w="162188" h="150470">
                  <a:moveTo>
                    <a:pt x="0" y="0"/>
                  </a:moveTo>
                  <a:lnTo>
                    <a:pt x="162188" y="0"/>
                  </a:lnTo>
                  <a:lnTo>
                    <a:pt x="162188" y="150470"/>
                  </a:lnTo>
                  <a:lnTo>
                    <a:pt x="0" y="150470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188" cy="19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15674" y="571315"/>
            <a:ext cx="456519" cy="457385"/>
            <a:chOff x="0" y="0"/>
            <a:chExt cx="120236" cy="12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36" cy="120464"/>
            </a:xfrm>
            <a:custGeom>
              <a:avLst/>
              <a:gdLst/>
              <a:ahLst/>
              <a:cxnLst/>
              <a:rect l="l" t="t" r="r" b="b"/>
              <a:pathLst>
                <a:path w="120236" h="120464">
                  <a:moveTo>
                    <a:pt x="0" y="0"/>
                  </a:moveTo>
                  <a:lnTo>
                    <a:pt x="120236" y="0"/>
                  </a:lnTo>
                  <a:lnTo>
                    <a:pt x="120236" y="120464"/>
                  </a:lnTo>
                  <a:lnTo>
                    <a:pt x="0" y="120464"/>
                  </a:lnTo>
                  <a:close/>
                </a:path>
              </a:pathLst>
            </a:custGeom>
            <a:solidFill>
              <a:srgbClr val="D9E0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236" cy="1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5268591" cy="10287000"/>
            <a:chOff x="0" y="0"/>
            <a:chExt cx="1387612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7612" cy="2709333"/>
            </a:xfrm>
            <a:custGeom>
              <a:avLst/>
              <a:gdLst/>
              <a:ahLst/>
              <a:cxnLst/>
              <a:rect l="l" t="t" r="r" b="b"/>
              <a:pathLst>
                <a:path w="1387612" h="2709333">
                  <a:moveTo>
                    <a:pt x="0" y="0"/>
                  </a:moveTo>
                  <a:lnTo>
                    <a:pt x="1387612" y="0"/>
                  </a:lnTo>
                  <a:lnTo>
                    <a:pt x="138761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8761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8575" y="0"/>
            <a:ext cx="5297166" cy="10287000"/>
          </a:xfrm>
          <a:custGeom>
            <a:avLst/>
            <a:gdLst/>
            <a:ahLst/>
            <a:cxnLst/>
            <a:rect l="l" t="t" r="r" b="b"/>
            <a:pathLst>
              <a:path w="5297166" h="10287000">
                <a:moveTo>
                  <a:pt x="0" y="0"/>
                </a:moveTo>
                <a:lnTo>
                  <a:pt x="5297166" y="0"/>
                </a:lnTo>
                <a:lnTo>
                  <a:pt x="52971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l="-134290" r="-571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5268591" y="-446688"/>
            <a:ext cx="0" cy="10733688"/>
          </a:xfrm>
          <a:prstGeom prst="line">
            <a:avLst/>
          </a:prstGeom>
          <a:ln w="266700" cap="flat">
            <a:solidFill>
              <a:srgbClr val="D9E0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48610" y="3425809"/>
            <a:ext cx="11067064" cy="639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 </a:t>
            </a:r>
            <a:r>
              <a:rPr lang="en-US" sz="24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Relationship Building During Calls</a:t>
            </a: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Don’t just focus on the current load. Ask: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are they usually getting empty?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 they prefer to go?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they like to haul?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insight helps you align future loads more efficiently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Knowledge = negotiating power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>
              <a:lnSpc>
                <a:spcPts val="3499"/>
              </a:lnSpc>
              <a:buFont typeface="Arial"/>
              <a:buChar char="•"/>
            </a:pPr>
            <a:r>
              <a:rPr lang="en-US" sz="2450" i="1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Utilize Parade to build the carrier profile</a:t>
            </a:r>
          </a:p>
          <a:p>
            <a:pPr>
              <a:lnSpc>
                <a:spcPts val="1249"/>
              </a:lnSpc>
            </a:pPr>
            <a:endParaRPr lang="en-US" sz="2499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499"/>
              </a:lnSpc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</a:t>
            </a:r>
            <a:r>
              <a:rPr lang="en-US" sz="24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Load Linking &amp; Backhauls</a:t>
            </a:r>
            <a:endParaRPr lang="en-US" sz="2450" b="1" dirty="0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Always check for nearby loads at the consignee’s location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Ask: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 Beemac offer a reload that same week? (Continuous Haul)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078865" lvl="2" indent="-359410" algn="l">
              <a:lnSpc>
                <a:spcPts val="3499"/>
              </a:lnSpc>
              <a:buFont typeface="Arial"/>
              <a:buChar char="⚬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Is there a backhaul opportunity to get the driver home?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539115" lvl="1" indent="-26924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increases loyalty and long-term carrier retention</a:t>
            </a:r>
            <a:endParaRPr lang="en-US" sz="24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48610" y="847725"/>
            <a:ext cx="9551521" cy="225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1"/>
              </a:lnSpc>
            </a:pPr>
            <a:r>
              <a:rPr lang="en-US" sz="708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Building Smart Carrier Relationships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ad27a59-d04d-4974-ba33-c1c7cf4d25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0B98912378504FA8CE84686DCCE66B" ma:contentTypeVersion="15" ma:contentTypeDescription="Create a new document." ma:contentTypeScope="" ma:versionID="6cd329eb6e4f55dd17e4d924d9b52430">
  <xsd:schema xmlns:xsd="http://www.w3.org/2001/XMLSchema" xmlns:xs="http://www.w3.org/2001/XMLSchema" xmlns:p="http://schemas.microsoft.com/office/2006/metadata/properties" xmlns:ns3="dad27a59-d04d-4974-ba33-c1c7cf4d25a0" xmlns:ns4="f6885ad7-3775-4c47-851d-761b66352611" targetNamespace="http://schemas.microsoft.com/office/2006/metadata/properties" ma:root="true" ma:fieldsID="80f6e1b32db38e92bd3fbd85776e16a8" ns3:_="" ns4:_="">
    <xsd:import namespace="dad27a59-d04d-4974-ba33-c1c7cf4d25a0"/>
    <xsd:import namespace="f6885ad7-3775-4c47-851d-761b6635261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27a59-d04d-4974-ba33-c1c7cf4d25a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85ad7-3775-4c47-851d-761b6635261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C361FE-61B2-489B-BF64-CC0309000AA9}">
  <ds:schemaRefs>
    <ds:schemaRef ds:uri="dad27a59-d04d-4974-ba33-c1c7cf4d25a0"/>
    <ds:schemaRef ds:uri="f6885ad7-3775-4c47-851d-761b6635261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28361A-6696-4EFF-9128-F042915633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C0793A-99D1-4C9D-BA84-887077AC1026}">
  <ds:schemaRefs>
    <ds:schemaRef ds:uri="dad27a59-d04d-4974-ba33-c1c7cf4d25a0"/>
    <ds:schemaRef ds:uri="f6885ad7-3775-4c47-851d-761b663526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5869</TotalTime>
  <Words>1047</Words>
  <Application>Microsoft Office PowerPoint</Application>
  <PresentationFormat>Custom</PresentationFormat>
  <Paragraphs>137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Lato</vt:lpstr>
      <vt:lpstr>Calibri</vt:lpstr>
      <vt:lpstr>Arial</vt:lpstr>
      <vt:lpstr>Wingdings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Auxiliary Training: negotiating (Carriers)</dc:title>
  <cp:lastModifiedBy>Brent Greene</cp:lastModifiedBy>
  <cp:revision>27</cp:revision>
  <dcterms:created xsi:type="dcterms:W3CDTF">2006-08-16T00:00:00Z</dcterms:created>
  <dcterms:modified xsi:type="dcterms:W3CDTF">2025-08-11T12:34:47Z</dcterms:modified>
  <dc:identifier>DAGvIoEYol4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0x010100380B98912378504FA8CE84686DCCE66B</vt:lpwstr>
  </property>
</Properties>
</file>