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57" r:id="rId4"/>
    <p:sldId id="266" r:id="rId5"/>
    <p:sldId id="289" r:id="rId6"/>
    <p:sldId id="290" r:id="rId7"/>
    <p:sldId id="297" r:id="rId8"/>
    <p:sldId id="298" r:id="rId9"/>
    <p:sldId id="267" r:id="rId10"/>
    <p:sldId id="283" r:id="rId11"/>
    <p:sldId id="302" r:id="rId12"/>
    <p:sldId id="268" r:id="rId13"/>
    <p:sldId id="278" r:id="rId14"/>
    <p:sldId id="284" r:id="rId15"/>
    <p:sldId id="307" r:id="rId16"/>
    <p:sldId id="296" r:id="rId17"/>
    <p:sldId id="270" r:id="rId18"/>
    <p:sldId id="299" r:id="rId19"/>
    <p:sldId id="294" r:id="rId20"/>
    <p:sldId id="295" r:id="rId21"/>
    <p:sldId id="279" r:id="rId22"/>
    <p:sldId id="304" r:id="rId23"/>
    <p:sldId id="286" r:id="rId24"/>
    <p:sldId id="269" r:id="rId25"/>
    <p:sldId id="271" r:id="rId26"/>
    <p:sldId id="272" r:id="rId27"/>
    <p:sldId id="274" r:id="rId28"/>
    <p:sldId id="273" r:id="rId29"/>
    <p:sldId id="280" r:id="rId30"/>
    <p:sldId id="275" r:id="rId31"/>
    <p:sldId id="276" r:id="rId32"/>
    <p:sldId id="281" r:id="rId33"/>
    <p:sldId id="282" r:id="rId34"/>
    <p:sldId id="293" r:id="rId35"/>
    <p:sldId id="300" r:id="rId36"/>
    <p:sldId id="287" r:id="rId37"/>
    <p:sldId id="303" r:id="rId38"/>
    <p:sldId id="288" r:id="rId39"/>
    <p:sldId id="306" r:id="rId40"/>
    <p:sldId id="30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5" autoAdjust="0"/>
    <p:restoredTop sz="94660"/>
  </p:normalViewPr>
  <p:slideViewPr>
    <p:cSldViewPr snapToGrid="0">
      <p:cViewPr varScale="1">
        <p:scale>
          <a:sx n="112" d="100"/>
          <a:sy n="112"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57F-CFBA-F7D4-F271-8C1778C12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CCBC38-3AFF-CA6F-107A-20D91D34F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77548-C085-5A96-3702-E5383E9F8A1C}"/>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F2219E95-8A90-A64A-E32C-B724C90A2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DFF62-4FF5-0E30-8469-27E5DC2DD439}"/>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174474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9B56-72C1-6643-2659-2645D9B6AB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77A821-726A-B6EF-E956-80813439C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F2BE3-0335-B80B-2B03-579E4C47CFFB}"/>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C5003C4F-3671-7878-EF38-3F56D698C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48D3C-454E-70AD-ADA6-6F7653B52320}"/>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284222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2DDCB-86A0-29F3-CB6A-FF34134CA2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33004-AFCE-DCC9-5565-F045416A0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C45A7-BF3C-D8CB-3DFC-8E0F0B3721A7}"/>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404003F2-D47B-1C05-C3D7-47F8A07AF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C77BE-74EA-2C89-1836-411A62D10ED8}"/>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80263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95DE-8739-6F2A-A92F-65EF969B3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F6200-32B9-F544-FD04-41C699546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BC6F9-CC69-556E-C39A-07A353DEB401}"/>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8841873B-DACC-3DE8-EAC0-F414C80E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E14C2-FF9A-4C5E-4FE1-0B44A68116A1}"/>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32185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406B-E53F-8289-D38C-FC74ED712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C2A97-7A90-DFFF-94F9-10DAE57C4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2F91F-BD75-49F2-C0CC-54D3A31DB9A4}"/>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1A54A0F5-D508-AC25-8E3B-F5AD30A6E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D149C-B9B7-91F8-02F0-62453032FAB6}"/>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86557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70E9-5A2C-198E-3AE3-B8A43CFB1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C0ACA-40A3-DE3C-B14F-687F2BFDF6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089AD-F31E-CEDE-C57A-7344F84C8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DA622-2F93-56E9-A432-3471B118F884}"/>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6" name="Footer Placeholder 5">
            <a:extLst>
              <a:ext uri="{FF2B5EF4-FFF2-40B4-BE49-F238E27FC236}">
                <a16:creationId xmlns:a16="http://schemas.microsoft.com/office/drawing/2014/main" id="{B01CD3D5-0AC3-8F76-C539-1664C743E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F25EC-58E7-66FF-3104-0ECCC2A6A9FA}"/>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138298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3DF5-6F5F-0B04-4ACD-4F6DD01995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6399D-2D3C-5B31-5A0B-9A99EF6CF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1D0CB7-6D61-0EFB-C922-CEA6813E9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FCC84-8023-CB19-CDD7-7B66FF6A3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91212-1C8E-1E11-E08A-9339AC36D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3C2BF-EFA7-C5E4-E8DB-058FB8BCA174}"/>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8" name="Footer Placeholder 7">
            <a:extLst>
              <a:ext uri="{FF2B5EF4-FFF2-40B4-BE49-F238E27FC236}">
                <a16:creationId xmlns:a16="http://schemas.microsoft.com/office/drawing/2014/main" id="{5AAC4A13-6C6F-9A20-4DCB-6B8B3460F2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8D2E4-0498-A921-C754-56CF61FF2786}"/>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418180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34D6-C410-7463-1698-E0244197B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CC1B2-5F54-38C0-25BC-35B28DCE6266}"/>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4" name="Footer Placeholder 3">
            <a:extLst>
              <a:ext uri="{FF2B5EF4-FFF2-40B4-BE49-F238E27FC236}">
                <a16:creationId xmlns:a16="http://schemas.microsoft.com/office/drawing/2014/main" id="{6043837E-D1F9-0478-4DE0-B731DAD84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4E275A-F291-3253-6067-FEEB55303D2B}"/>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257486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B66A0-B911-21A6-3A05-5DEBDD757AA1}"/>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3" name="Footer Placeholder 2">
            <a:extLst>
              <a:ext uri="{FF2B5EF4-FFF2-40B4-BE49-F238E27FC236}">
                <a16:creationId xmlns:a16="http://schemas.microsoft.com/office/drawing/2014/main" id="{7AFACE2D-54D1-3603-C3F2-7045397F9A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93EBAA-4E6E-0C06-01B8-B0813950AAB3}"/>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309650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B2D4-4B9C-38B7-EAD4-F807C0401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824B5-6634-DB05-BEAE-207902FCD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949CC-9B4F-211F-2031-102493E4F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32F50-9C20-B744-7EFD-96B243C246F1}"/>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6" name="Footer Placeholder 5">
            <a:extLst>
              <a:ext uri="{FF2B5EF4-FFF2-40B4-BE49-F238E27FC236}">
                <a16:creationId xmlns:a16="http://schemas.microsoft.com/office/drawing/2014/main" id="{E28BE16F-DA0E-8508-D817-05004C466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4AF0-85A2-C43D-341A-C6D2F395FBDC}"/>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365245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F9FE-2C90-AA9E-093A-2312A0F76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9990F-FBEC-C5F5-11FF-6E3E1AAFF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86D173-5767-58B5-82E2-80893B5FF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D3DAE-6AC0-E28D-FF39-2AB93E7B88CB}"/>
              </a:ext>
            </a:extLst>
          </p:cNvPr>
          <p:cNvSpPr>
            <a:spLocks noGrp="1"/>
          </p:cNvSpPr>
          <p:nvPr>
            <p:ph type="dt" sz="half" idx="10"/>
          </p:nvPr>
        </p:nvSpPr>
        <p:spPr/>
        <p:txBody>
          <a:bodyPr/>
          <a:lstStyle/>
          <a:p>
            <a:fld id="{80492A6C-DA16-4FDB-ADDD-A8EDC2B2FD33}" type="datetimeFigureOut">
              <a:rPr lang="en-US" smtClean="0"/>
              <a:t>7/14/2025</a:t>
            </a:fld>
            <a:endParaRPr lang="en-US"/>
          </a:p>
        </p:txBody>
      </p:sp>
      <p:sp>
        <p:nvSpPr>
          <p:cNvPr id="6" name="Footer Placeholder 5">
            <a:extLst>
              <a:ext uri="{FF2B5EF4-FFF2-40B4-BE49-F238E27FC236}">
                <a16:creationId xmlns:a16="http://schemas.microsoft.com/office/drawing/2014/main" id="{5349D4A8-18A6-E642-0822-2481347BD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1474A-DF4D-C8B0-9763-323AB52DB05A}"/>
              </a:ext>
            </a:extLst>
          </p:cNvPr>
          <p:cNvSpPr>
            <a:spLocks noGrp="1"/>
          </p:cNvSpPr>
          <p:nvPr>
            <p:ph type="sldNum" sz="quarter" idx="12"/>
          </p:nvPr>
        </p:nvSpPr>
        <p:spPr/>
        <p:txBody>
          <a:bodyPr/>
          <a:lstStyle/>
          <a:p>
            <a:fld id="{798578ED-129F-4CC5-A4D4-78DE12918D9D}" type="slidenum">
              <a:rPr lang="en-US" smtClean="0"/>
              <a:t>‹#›</a:t>
            </a:fld>
            <a:endParaRPr lang="en-US"/>
          </a:p>
        </p:txBody>
      </p:sp>
    </p:spTree>
    <p:extLst>
      <p:ext uri="{BB962C8B-B14F-4D97-AF65-F5344CB8AC3E}">
        <p14:creationId xmlns:p14="http://schemas.microsoft.com/office/powerpoint/2010/main" val="28456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D6ED4-FF74-8EFC-84BA-C578B77F0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41DEE-4F48-3538-8E20-D04252F79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EAB9D-D6EF-7717-4006-B3A6F1186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92A6C-DA16-4FDB-ADDD-A8EDC2B2FD33}" type="datetimeFigureOut">
              <a:rPr lang="en-US" smtClean="0"/>
              <a:t>7/14/2025</a:t>
            </a:fld>
            <a:endParaRPr lang="en-US"/>
          </a:p>
        </p:txBody>
      </p:sp>
      <p:sp>
        <p:nvSpPr>
          <p:cNvPr id="5" name="Footer Placeholder 4">
            <a:extLst>
              <a:ext uri="{FF2B5EF4-FFF2-40B4-BE49-F238E27FC236}">
                <a16:creationId xmlns:a16="http://schemas.microsoft.com/office/drawing/2014/main" id="{B87B6948-26BB-A7C3-2759-C829EC85A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F6BFE0-79D7-B6AE-A274-716BBE369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78ED-129F-4CC5-A4D4-78DE12918D9D}" type="slidenum">
              <a:rPr lang="en-US" smtClean="0"/>
              <a:t>‹#›</a:t>
            </a:fld>
            <a:endParaRPr lang="en-US"/>
          </a:p>
        </p:txBody>
      </p:sp>
    </p:spTree>
    <p:extLst>
      <p:ext uri="{BB962C8B-B14F-4D97-AF65-F5344CB8AC3E}">
        <p14:creationId xmlns:p14="http://schemas.microsoft.com/office/powerpoint/2010/main" val="368725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ighway.com/go/beemac-truckin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gohighway" TargetMode="External"/><Relationship Id="rId2" Type="http://schemas.openxmlformats.org/officeDocument/2006/relationships/hyperlink" Target="mailto:service@highway.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service@highway.co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TRIUMPHPAY.COM" TargetMode="External"/><Relationship Id="rId2" Type="http://schemas.openxmlformats.org/officeDocument/2006/relationships/hyperlink" Target="mailto:beemac@noa.triumphpay.com" TargetMode="External"/><Relationship Id="rId1" Type="http://schemas.openxmlformats.org/officeDocument/2006/relationships/slideLayout" Target="../slideLayouts/slideLayout7.xml"/><Relationship Id="rId6" Type="http://schemas.openxmlformats.org/officeDocument/2006/relationships/hyperlink" Target="https://nam04.safelinks.protection.outlook.com/?url=https%3A%2F%2Furldefense.proofpoint.com%2Fv2%2Furl%3Fu%3Dhttps-3A__gohighway.com_go_beemac-2Dtrucking%26d%3DDwQFaQ%26c%3DeuGZstcaTDllvimEN8b7jXrwqOf-v5A_CdpgnVfiiMM%26r%3DjxV18OMTNTolk5yU1Jxprg%26m%3DkZgHnX9JEU8v4xQIJ4OCa6c22zKLkQZSaX52dJyvNK0%26s%3DtATfv99eRKmG5M2-8Br5c4LX2jw__U4jY_KRCPXNQeA%26e%3D&amp;data=05%7C01%7Crroy%40beemac.com%7C0b34ae17e7844e96fd4308db5d4cb67c%7Cdd52ed636e364a8884b2ac3931a9a320%7C0%7C0%7C638206356302253092%7CUnknown%7CTWFpbGZsb3d8eyJWIjoiMC4wLjAwMDAiLCJQIjoiV2luMzIiLCJBTiI6Ik1haWwiLCJXVCI6Mn0%3D%7C3000%7C%7C%7C&amp;sdata=5blQ1tnDAUXJzoA4JWcVA%2BM0B9xw2EDmQwZnuom2NMg%3D&amp;reserved=0" TargetMode="External"/><Relationship Id="rId5" Type="http://schemas.openxmlformats.org/officeDocument/2006/relationships/hyperlink" Target="mailto:SERVICE@HIGHWAY.COM" TargetMode="External"/><Relationship Id="rId4" Type="http://schemas.openxmlformats.org/officeDocument/2006/relationships/hyperlink" Target="mailto:insurance@certs.gohighway.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loom.com/share/e6b26fee0aef474197a407999a52c33d"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hyperlink" Target="https://highway.com/go/beemac-truck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53435-6E33-4A88-7AB6-BD7E7EECA6A0}"/>
              </a:ext>
            </a:extLst>
          </p:cNvPr>
          <p:cNvSpPr txBox="1"/>
          <p:nvPr/>
        </p:nvSpPr>
        <p:spPr>
          <a:xfrm>
            <a:off x="3469341" y="147917"/>
            <a:ext cx="4986237" cy="707886"/>
          </a:xfrm>
          <a:prstGeom prst="rect">
            <a:avLst/>
          </a:prstGeom>
          <a:noFill/>
        </p:spPr>
        <p:txBody>
          <a:bodyPr wrap="none" rtlCol="0">
            <a:spAutoFit/>
          </a:bodyPr>
          <a:lstStyle/>
          <a:p>
            <a:r>
              <a:rPr lang="en-US" sz="4000" dirty="0"/>
              <a:t>SETTING UP A CARRIER</a:t>
            </a:r>
          </a:p>
        </p:txBody>
      </p:sp>
      <p:sp>
        <p:nvSpPr>
          <p:cNvPr id="4" name="TextBox 3">
            <a:extLst>
              <a:ext uri="{FF2B5EF4-FFF2-40B4-BE49-F238E27FC236}">
                <a16:creationId xmlns:a16="http://schemas.microsoft.com/office/drawing/2014/main" id="{05901929-1D67-F9FB-7C49-F9584EAD675A}"/>
              </a:ext>
            </a:extLst>
          </p:cNvPr>
          <p:cNvSpPr txBox="1"/>
          <p:nvPr/>
        </p:nvSpPr>
        <p:spPr>
          <a:xfrm>
            <a:off x="457200" y="1425388"/>
            <a:ext cx="11897424" cy="3693319"/>
          </a:xfrm>
          <a:prstGeom prst="rect">
            <a:avLst/>
          </a:prstGeom>
          <a:noFill/>
        </p:spPr>
        <p:txBody>
          <a:bodyPr wrap="none" rtlCol="0">
            <a:spAutoFit/>
          </a:bodyPr>
          <a:lstStyle/>
          <a:p>
            <a:r>
              <a:rPr lang="en-US" dirty="0"/>
              <a:t>BEEMAC HAS PARTNERED WITH A COMPANY CALLED HIGHWAY.  THEY WILL HANDLE THE ONBOARDING, MONITORING</a:t>
            </a:r>
          </a:p>
          <a:p>
            <a:r>
              <a:rPr lang="en-US" dirty="0"/>
              <a:t> AND DOCUMENT RETENTION FOR BEEMAC LOGISTICS.</a:t>
            </a:r>
          </a:p>
          <a:p>
            <a:endParaRPr lang="en-US" dirty="0"/>
          </a:p>
          <a:p>
            <a:r>
              <a:rPr lang="en-US" dirty="0"/>
              <a:t>WHY?  VERY SIMPLE.  THE LANDSCAPE OF TRUCKING IS CHANGING VERY QUICKLY. GO HIGHWAY OFFERS SERVICES THAT WILL</a:t>
            </a:r>
          </a:p>
          <a:p>
            <a:r>
              <a:rPr lang="en-US" dirty="0"/>
              <a:t>HELP US CONTINUE TO GROW INTO THE FUTURE.</a:t>
            </a:r>
          </a:p>
          <a:p>
            <a:endParaRPr lang="en-US" dirty="0"/>
          </a:p>
          <a:p>
            <a:r>
              <a:rPr lang="en-US" dirty="0"/>
              <a:t>USE ALL THE TOOLS AVAILABLE TO YOU TO DETERMINE IF THE CARRIER IS RIGHT FOR YOU.  WE ARE FINDING A LOT OF </a:t>
            </a:r>
          </a:p>
          <a:p>
            <a:r>
              <a:rPr lang="en-US" dirty="0"/>
              <a:t>CARRIERS ARE DOUBLE BROKERING LOADS, NOT ARRIVING ON TIME OR NOT AT ALL  THIS IS A MAJOR PROBLEM IN OUR </a:t>
            </a:r>
          </a:p>
          <a:p>
            <a:r>
              <a:rPr lang="en-US" dirty="0"/>
              <a:t>INDUSTRY. </a:t>
            </a:r>
          </a:p>
          <a:p>
            <a:endParaRPr lang="en-US" dirty="0"/>
          </a:p>
          <a:p>
            <a:r>
              <a:rPr lang="en-US" dirty="0"/>
              <a:t>YOU ARE THE FIRST LINE OF DEFENSE!!</a:t>
            </a:r>
          </a:p>
          <a:p>
            <a:endParaRPr lang="en-US" dirty="0"/>
          </a:p>
          <a:p>
            <a:r>
              <a:rPr lang="en-US" dirty="0"/>
              <a:t>THIS PRESENTATION IS ONLY A QUICK GUIDE INTO WHAT HIGHWAY CAN DO FOR US.</a:t>
            </a:r>
          </a:p>
        </p:txBody>
      </p:sp>
    </p:spTree>
    <p:extLst>
      <p:ext uri="{BB962C8B-B14F-4D97-AF65-F5344CB8AC3E}">
        <p14:creationId xmlns:p14="http://schemas.microsoft.com/office/powerpoint/2010/main" val="334103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F1BA9-2AB9-2999-F588-8113C57B7870}"/>
              </a:ext>
            </a:extLst>
          </p:cNvPr>
          <p:cNvPicPr>
            <a:picLocks noChangeAspect="1"/>
          </p:cNvPicPr>
          <p:nvPr/>
        </p:nvPicPr>
        <p:blipFill>
          <a:blip r:embed="rId2"/>
          <a:stretch>
            <a:fillRect/>
          </a:stretch>
        </p:blipFill>
        <p:spPr>
          <a:xfrm>
            <a:off x="0" y="0"/>
            <a:ext cx="6844420" cy="6858000"/>
          </a:xfrm>
          <a:prstGeom prst="rect">
            <a:avLst/>
          </a:prstGeom>
        </p:spPr>
      </p:pic>
      <p:sp>
        <p:nvSpPr>
          <p:cNvPr id="4" name="TextBox 3">
            <a:extLst>
              <a:ext uri="{FF2B5EF4-FFF2-40B4-BE49-F238E27FC236}">
                <a16:creationId xmlns:a16="http://schemas.microsoft.com/office/drawing/2014/main" id="{E2A08EB7-8B25-0AA0-F78F-B019F86DE2DE}"/>
              </a:ext>
            </a:extLst>
          </p:cNvPr>
          <p:cNvSpPr txBox="1"/>
          <p:nvPr/>
        </p:nvSpPr>
        <p:spPr>
          <a:xfrm>
            <a:off x="7644384" y="475488"/>
            <a:ext cx="4520084" cy="3970318"/>
          </a:xfrm>
          <a:prstGeom prst="rect">
            <a:avLst/>
          </a:prstGeom>
          <a:noFill/>
        </p:spPr>
        <p:txBody>
          <a:bodyPr wrap="none" rtlCol="0">
            <a:spAutoFit/>
          </a:bodyPr>
          <a:lstStyle/>
          <a:p>
            <a:r>
              <a:rPr lang="en-US" sz="2800" dirty="0"/>
              <a:t>LOGIN</a:t>
            </a:r>
          </a:p>
          <a:p>
            <a:endParaRPr lang="en-US" sz="2800" dirty="0"/>
          </a:p>
          <a:p>
            <a:r>
              <a:rPr lang="en-US" sz="2800" dirty="0"/>
              <a:t>BROKER</a:t>
            </a:r>
          </a:p>
          <a:p>
            <a:endParaRPr lang="en-US" sz="2800" dirty="0"/>
          </a:p>
          <a:p>
            <a:r>
              <a:rPr lang="en-US" sz="2800" dirty="0"/>
              <a:t>ENTER YOUR EMAIL IF IT </a:t>
            </a:r>
          </a:p>
          <a:p>
            <a:r>
              <a:rPr lang="en-US" sz="2800" dirty="0"/>
              <a:t>PROMPTS YOU TO.</a:t>
            </a:r>
          </a:p>
          <a:p>
            <a:endParaRPr lang="en-US" sz="2800" dirty="0"/>
          </a:p>
          <a:p>
            <a:r>
              <a:rPr lang="en-US" sz="2800" dirty="0"/>
              <a:t>MAY SEND A VERIFICATION</a:t>
            </a:r>
          </a:p>
          <a:p>
            <a:r>
              <a:rPr lang="en-US" sz="2800" dirty="0"/>
              <a:t>CODE FOR YOU TO CONTINUE</a:t>
            </a:r>
          </a:p>
        </p:txBody>
      </p:sp>
      <p:cxnSp>
        <p:nvCxnSpPr>
          <p:cNvPr id="6" name="Straight Arrow Connector 5">
            <a:extLst>
              <a:ext uri="{FF2B5EF4-FFF2-40B4-BE49-F238E27FC236}">
                <a16:creationId xmlns:a16="http://schemas.microsoft.com/office/drawing/2014/main" id="{DFB8E13A-E33F-844A-21A6-D9EC9E3D648B}"/>
              </a:ext>
            </a:extLst>
          </p:cNvPr>
          <p:cNvCxnSpPr/>
          <p:nvPr/>
        </p:nvCxnSpPr>
        <p:spPr>
          <a:xfrm flipH="1">
            <a:off x="5449824" y="768096"/>
            <a:ext cx="21945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109E26A2-23CE-8B8A-66A2-D4A63223826C}"/>
              </a:ext>
            </a:extLst>
          </p:cNvPr>
          <p:cNvCxnSpPr/>
          <p:nvPr/>
        </p:nvCxnSpPr>
        <p:spPr>
          <a:xfrm flipH="1" flipV="1">
            <a:off x="5446059" y="1167985"/>
            <a:ext cx="2198325" cy="4456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637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52974-1BF0-C423-A93E-3FC8C206845F}"/>
              </a:ext>
            </a:extLst>
          </p:cNvPr>
          <p:cNvPicPr>
            <a:picLocks noChangeAspect="1"/>
          </p:cNvPicPr>
          <p:nvPr/>
        </p:nvPicPr>
        <p:blipFill>
          <a:blip r:embed="rId2"/>
          <a:stretch>
            <a:fillRect/>
          </a:stretch>
        </p:blipFill>
        <p:spPr>
          <a:xfrm>
            <a:off x="0" y="0"/>
            <a:ext cx="8905461" cy="6858000"/>
          </a:xfrm>
          <a:prstGeom prst="rect">
            <a:avLst/>
          </a:prstGeom>
        </p:spPr>
      </p:pic>
      <p:sp>
        <p:nvSpPr>
          <p:cNvPr id="4" name="TextBox 3">
            <a:extLst>
              <a:ext uri="{FF2B5EF4-FFF2-40B4-BE49-F238E27FC236}">
                <a16:creationId xmlns:a16="http://schemas.microsoft.com/office/drawing/2014/main" id="{1F7728E1-A8F1-D6B5-44E4-C21317F6EB72}"/>
              </a:ext>
            </a:extLst>
          </p:cNvPr>
          <p:cNvSpPr txBox="1"/>
          <p:nvPr/>
        </p:nvSpPr>
        <p:spPr>
          <a:xfrm>
            <a:off x="9259503" y="798897"/>
            <a:ext cx="2633093" cy="646331"/>
          </a:xfrm>
          <a:prstGeom prst="rect">
            <a:avLst/>
          </a:prstGeom>
          <a:noFill/>
        </p:spPr>
        <p:txBody>
          <a:bodyPr wrap="none" rtlCol="0">
            <a:spAutoFit/>
          </a:bodyPr>
          <a:lstStyle/>
          <a:p>
            <a:r>
              <a:rPr lang="en-US" dirty="0"/>
              <a:t>SELECT THE CARRIER YOU </a:t>
            </a:r>
          </a:p>
          <a:p>
            <a:r>
              <a:rPr lang="en-US" dirty="0"/>
              <a:t>ARE LOOKING FOR</a:t>
            </a:r>
          </a:p>
        </p:txBody>
      </p:sp>
      <p:cxnSp>
        <p:nvCxnSpPr>
          <p:cNvPr id="6" name="Straight Arrow Connector 5">
            <a:extLst>
              <a:ext uri="{FF2B5EF4-FFF2-40B4-BE49-F238E27FC236}">
                <a16:creationId xmlns:a16="http://schemas.microsoft.com/office/drawing/2014/main" id="{8C5749CE-DF45-F3A7-B287-5BB5D092EA40}"/>
              </a:ext>
            </a:extLst>
          </p:cNvPr>
          <p:cNvCxnSpPr>
            <a:stCxn id="4" idx="1"/>
          </p:cNvCxnSpPr>
          <p:nvPr/>
        </p:nvCxnSpPr>
        <p:spPr>
          <a:xfrm flipH="1">
            <a:off x="1626669" y="1122063"/>
            <a:ext cx="7632834" cy="1024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D42B50D-5E97-F6A8-3343-24C97F3425EE}"/>
              </a:ext>
            </a:extLst>
          </p:cNvPr>
          <p:cNvCxnSpPr>
            <a:stCxn id="4" idx="1"/>
          </p:cNvCxnSpPr>
          <p:nvPr/>
        </p:nvCxnSpPr>
        <p:spPr>
          <a:xfrm flipH="1">
            <a:off x="1459684" y="1122063"/>
            <a:ext cx="7799819" cy="1612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013DFA7-5E1F-E2E1-5855-C24E528B2CA4}"/>
              </a:ext>
            </a:extLst>
          </p:cNvPr>
          <p:cNvCxnSpPr>
            <a:stCxn id="4" idx="1"/>
          </p:cNvCxnSpPr>
          <p:nvPr/>
        </p:nvCxnSpPr>
        <p:spPr>
          <a:xfrm flipH="1">
            <a:off x="1711354" y="1122063"/>
            <a:ext cx="7548149" cy="215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C33DD07D-3DA8-4F2F-1DD5-5C42A32174DA}"/>
              </a:ext>
            </a:extLst>
          </p:cNvPr>
          <p:cNvSpPr txBox="1"/>
          <p:nvPr/>
        </p:nvSpPr>
        <p:spPr>
          <a:xfrm>
            <a:off x="9259503" y="97691"/>
            <a:ext cx="2484142" cy="923330"/>
          </a:xfrm>
          <a:prstGeom prst="rect">
            <a:avLst/>
          </a:prstGeom>
          <a:noFill/>
        </p:spPr>
        <p:txBody>
          <a:bodyPr wrap="none" rtlCol="0">
            <a:spAutoFit/>
          </a:bodyPr>
          <a:lstStyle/>
          <a:p>
            <a:r>
              <a:rPr lang="en-US" dirty="0"/>
              <a:t>ENTER THE MC, DOT OR </a:t>
            </a:r>
          </a:p>
          <a:p>
            <a:r>
              <a:rPr lang="en-US" dirty="0"/>
              <a:t>NAME HERE.  HIT ENTER</a:t>
            </a:r>
          </a:p>
          <a:p>
            <a:endParaRPr lang="en-US" dirty="0"/>
          </a:p>
        </p:txBody>
      </p:sp>
      <p:cxnSp>
        <p:nvCxnSpPr>
          <p:cNvPr id="7" name="Straight Arrow Connector 6">
            <a:extLst>
              <a:ext uri="{FF2B5EF4-FFF2-40B4-BE49-F238E27FC236}">
                <a16:creationId xmlns:a16="http://schemas.microsoft.com/office/drawing/2014/main" id="{2DC35DC0-B8E3-F66F-0CC7-B3E43F5787AF}"/>
              </a:ext>
            </a:extLst>
          </p:cNvPr>
          <p:cNvCxnSpPr/>
          <p:nvPr/>
        </p:nvCxnSpPr>
        <p:spPr>
          <a:xfrm flipH="1">
            <a:off x="3025211" y="290557"/>
            <a:ext cx="6234292" cy="427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526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625F1-D17B-BD0C-0AFE-CF385957B300}"/>
              </a:ext>
            </a:extLst>
          </p:cNvPr>
          <p:cNvSpPr txBox="1"/>
          <p:nvPr/>
        </p:nvSpPr>
        <p:spPr>
          <a:xfrm>
            <a:off x="8754035" y="731520"/>
            <a:ext cx="3169741" cy="6186309"/>
          </a:xfrm>
          <a:prstGeom prst="rect">
            <a:avLst/>
          </a:prstGeom>
          <a:noFill/>
        </p:spPr>
        <p:txBody>
          <a:bodyPr wrap="square" rtlCol="0">
            <a:spAutoFit/>
          </a:bodyPr>
          <a:lstStyle/>
          <a:p>
            <a:pPr marL="342900" indent="-342900">
              <a:buAutoNum type="arabicPeriod"/>
            </a:pPr>
            <a:r>
              <a:rPr lang="en-US" dirty="0"/>
              <a:t>LOOK UP YOUR CARRIER</a:t>
            </a:r>
          </a:p>
          <a:p>
            <a:pPr marL="342900" indent="-342900">
              <a:buAutoNum type="arabicPeriod"/>
            </a:pPr>
            <a:r>
              <a:rPr lang="en-US" dirty="0"/>
              <a:t>IF CARRIER SHOWS A GREY SHIELD, THEN THEY ARE </a:t>
            </a:r>
            <a:r>
              <a:rPr lang="en-US" dirty="0">
                <a:highlight>
                  <a:srgbClr val="FFFF00"/>
                </a:highlight>
              </a:rPr>
              <a:t>NOT</a:t>
            </a:r>
            <a:r>
              <a:rPr lang="en-US" dirty="0"/>
              <a:t> IN THE GO HIGHWAY NETWORK.</a:t>
            </a:r>
          </a:p>
          <a:p>
            <a:pPr marL="342900" indent="-342900">
              <a:buAutoNum type="arabicPeriod"/>
            </a:pPr>
            <a:r>
              <a:rPr lang="en-US" dirty="0"/>
              <a:t>GOLD SHIELD= IN THE GO HIGHWAY NETWORK</a:t>
            </a:r>
          </a:p>
          <a:p>
            <a:pPr marL="342900" indent="-342900">
              <a:buAutoNum type="arabicPeriod"/>
            </a:pPr>
            <a:r>
              <a:rPr lang="en-US" dirty="0"/>
              <a:t>GOLD CHECKMARK= IN THE BEEMAC NETWORK ( IF NO CHECKMARK, THEN NEED TO SEND AN INVITE)</a:t>
            </a:r>
          </a:p>
          <a:p>
            <a:pPr marL="342900" indent="-342900">
              <a:buAutoNum type="arabicPeriod"/>
            </a:pPr>
            <a:endParaRPr lang="en-US" dirty="0"/>
          </a:p>
          <a:p>
            <a:pPr marL="342900" indent="-342900">
              <a:buAutoNum type="arabicPeriod"/>
            </a:pPr>
            <a:r>
              <a:rPr lang="en-US" dirty="0"/>
              <a:t>THERE ARE 4 CATEGORIES.</a:t>
            </a:r>
          </a:p>
          <a:p>
            <a:pPr marL="342900" indent="-342900">
              <a:buAutoNum type="arabicPeriod"/>
            </a:pPr>
            <a:r>
              <a:rPr lang="en-US" dirty="0"/>
              <a:t>PASS= PASSED ALL RULES</a:t>
            </a:r>
          </a:p>
          <a:p>
            <a:pPr marL="342900" indent="-342900">
              <a:buAutoNum type="arabicPeriod"/>
            </a:pPr>
            <a:r>
              <a:rPr lang="en-US" dirty="0"/>
              <a:t>FAIL= FAILED SOME OR ALL RULES</a:t>
            </a:r>
          </a:p>
          <a:p>
            <a:pPr marL="342900" indent="-342900">
              <a:buAutoNum type="arabicPeriod"/>
            </a:pPr>
            <a:r>
              <a:rPr lang="en-US" dirty="0"/>
              <a:t>PARTIAL PASS=PASSED MOST RULES</a:t>
            </a:r>
          </a:p>
          <a:p>
            <a:pPr marL="342900" indent="-342900">
              <a:buAutoNum type="arabicPeriod"/>
            </a:pPr>
            <a:r>
              <a:rPr lang="en-US" dirty="0"/>
              <a:t>INCOMPLETE=SOME RULES HAVE NOT BEEN COMPLETED.</a:t>
            </a:r>
          </a:p>
          <a:p>
            <a:pPr marL="342900" indent="-342900">
              <a:buAutoNum type="arabicPeriod"/>
            </a:pPr>
            <a:endParaRPr lang="en-US" dirty="0"/>
          </a:p>
        </p:txBody>
      </p:sp>
      <p:pic>
        <p:nvPicPr>
          <p:cNvPr id="4" name="Picture 3">
            <a:extLst>
              <a:ext uri="{FF2B5EF4-FFF2-40B4-BE49-F238E27FC236}">
                <a16:creationId xmlns:a16="http://schemas.microsoft.com/office/drawing/2014/main" id="{63220618-FEF7-4F0B-7A8D-D69A515DADFD}"/>
              </a:ext>
            </a:extLst>
          </p:cNvPr>
          <p:cNvPicPr>
            <a:picLocks noChangeAspect="1"/>
          </p:cNvPicPr>
          <p:nvPr/>
        </p:nvPicPr>
        <p:blipFill>
          <a:blip r:embed="rId2"/>
          <a:stretch>
            <a:fillRect/>
          </a:stretch>
        </p:blipFill>
        <p:spPr>
          <a:xfrm>
            <a:off x="0" y="0"/>
            <a:ext cx="8754035" cy="3686689"/>
          </a:xfrm>
          <a:prstGeom prst="rect">
            <a:avLst/>
          </a:prstGeom>
        </p:spPr>
      </p:pic>
      <p:cxnSp>
        <p:nvCxnSpPr>
          <p:cNvPr id="6" name="Straight Arrow Connector 5">
            <a:extLst>
              <a:ext uri="{FF2B5EF4-FFF2-40B4-BE49-F238E27FC236}">
                <a16:creationId xmlns:a16="http://schemas.microsoft.com/office/drawing/2014/main" id="{F18A3F59-78FE-9BF1-372D-9B28051CEC52}"/>
              </a:ext>
            </a:extLst>
          </p:cNvPr>
          <p:cNvCxnSpPr>
            <a:cxnSpLocks/>
          </p:cNvCxnSpPr>
          <p:nvPr/>
        </p:nvCxnSpPr>
        <p:spPr>
          <a:xfrm flipH="1" flipV="1">
            <a:off x="694944" y="1042416"/>
            <a:ext cx="8059091" cy="1543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D2B86D60-8315-613A-C4AF-6C3EEC59AAD4}"/>
              </a:ext>
            </a:extLst>
          </p:cNvPr>
          <p:cNvCxnSpPr/>
          <p:nvPr/>
        </p:nvCxnSpPr>
        <p:spPr>
          <a:xfrm flipH="1" flipV="1">
            <a:off x="3563471" y="270369"/>
            <a:ext cx="5190564" cy="6305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0C2E0E9A-4C33-F3E6-B320-84C457DE2EB3}"/>
              </a:ext>
            </a:extLst>
          </p:cNvPr>
          <p:cNvCxnSpPr/>
          <p:nvPr/>
        </p:nvCxnSpPr>
        <p:spPr>
          <a:xfrm flipH="1" flipV="1">
            <a:off x="833718" y="1748118"/>
            <a:ext cx="8014447" cy="24473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7E6D6A4C-94A7-3859-ECA2-4AB244F98D4D}"/>
              </a:ext>
            </a:extLst>
          </p:cNvPr>
          <p:cNvPicPr>
            <a:picLocks noChangeAspect="1"/>
          </p:cNvPicPr>
          <p:nvPr/>
        </p:nvPicPr>
        <p:blipFill>
          <a:blip r:embed="rId3"/>
          <a:stretch>
            <a:fillRect/>
          </a:stretch>
        </p:blipFill>
        <p:spPr>
          <a:xfrm>
            <a:off x="0" y="3671596"/>
            <a:ext cx="8646459" cy="3008049"/>
          </a:xfrm>
          <a:prstGeom prst="rect">
            <a:avLst/>
          </a:prstGeom>
        </p:spPr>
      </p:pic>
      <p:cxnSp>
        <p:nvCxnSpPr>
          <p:cNvPr id="18" name="Straight Arrow Connector 17">
            <a:extLst>
              <a:ext uri="{FF2B5EF4-FFF2-40B4-BE49-F238E27FC236}">
                <a16:creationId xmlns:a16="http://schemas.microsoft.com/office/drawing/2014/main" id="{8AA56842-9816-CF03-D8A7-2B1ED5F3B6F8}"/>
              </a:ext>
            </a:extLst>
          </p:cNvPr>
          <p:cNvCxnSpPr/>
          <p:nvPr/>
        </p:nvCxnSpPr>
        <p:spPr>
          <a:xfrm flipH="1">
            <a:off x="457200" y="2286000"/>
            <a:ext cx="8390965" cy="22053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B5A43EC2-40B2-D313-BB33-30C3D74FAE69}"/>
              </a:ext>
            </a:extLst>
          </p:cNvPr>
          <p:cNvCxnSpPr/>
          <p:nvPr/>
        </p:nvCxnSpPr>
        <p:spPr>
          <a:xfrm flipH="1">
            <a:off x="529007" y="2859695"/>
            <a:ext cx="8319158" cy="17969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9563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BB28E9-CECC-7ED9-004F-85B1E8F44FB1}"/>
              </a:ext>
            </a:extLst>
          </p:cNvPr>
          <p:cNvSpPr txBox="1"/>
          <p:nvPr/>
        </p:nvSpPr>
        <p:spPr>
          <a:xfrm>
            <a:off x="7095565" y="0"/>
            <a:ext cx="5096435" cy="5355312"/>
          </a:xfrm>
          <a:prstGeom prst="rect">
            <a:avLst/>
          </a:prstGeom>
          <a:noFill/>
        </p:spPr>
        <p:txBody>
          <a:bodyPr wrap="square" rtlCol="0">
            <a:spAutoFit/>
          </a:bodyPr>
          <a:lstStyle/>
          <a:p>
            <a:r>
              <a:rPr lang="en-US" dirty="0"/>
              <a:t>WHAT DO THESE MEAN AND CAN I SEND AN INVITE?</a:t>
            </a:r>
          </a:p>
          <a:p>
            <a:endParaRPr lang="en-US" dirty="0"/>
          </a:p>
          <a:p>
            <a:pPr marL="342900" indent="-342900">
              <a:buAutoNum type="arabicPeriod"/>
            </a:pPr>
            <a:r>
              <a:rPr lang="en-US" dirty="0"/>
              <a:t>IF A CARRIER SHOWS PASS OR PARTIAL PASS, SEND THE INVITE.</a:t>
            </a:r>
          </a:p>
          <a:p>
            <a:pPr marL="342900" indent="-342900">
              <a:buAutoNum type="arabicPeriod"/>
            </a:pPr>
            <a:r>
              <a:rPr lang="en-US" dirty="0"/>
              <a:t>CLICK ON CLASSIFICATIONS TO SEE THE DETAILED RULES THAT HAVE PASSED OR FAILED.</a:t>
            </a:r>
          </a:p>
          <a:p>
            <a:pPr marL="342900" indent="-342900">
              <a:buAutoNum type="arabicPeriod"/>
            </a:pPr>
            <a:r>
              <a:rPr lang="en-US" dirty="0"/>
              <a:t>THERE ARE SOME RULES WE WILL NOT OVERIDE.THIS IS TO PREVENT FRADULENT ACTIVITY AND LACK OF INSURANCE COVERAGE TO NAME A COUPLE.</a:t>
            </a:r>
          </a:p>
          <a:p>
            <a:pPr marL="342900" indent="-342900">
              <a:buAutoNum type="arabicPeriod"/>
            </a:pPr>
            <a:r>
              <a:rPr lang="en-US" dirty="0">
                <a:highlight>
                  <a:srgbClr val="FFFF00"/>
                </a:highlight>
              </a:rPr>
              <a:t>ALWAYS LOOK AT THE FAILED RULES BEFORE SENDING THE INVITE</a:t>
            </a:r>
            <a:r>
              <a:rPr lang="en-US" dirty="0"/>
              <a:t>. ALERT THE CARRIER TO SUBMIT THE REQUIRED DOCUMENTS DURING THE ONBOARDING PROCESS. IE., CAB CARD,TITLE,DL.</a:t>
            </a:r>
          </a:p>
          <a:p>
            <a:pPr marL="342900" indent="-342900">
              <a:buAutoNum type="arabicPeriod"/>
            </a:pPr>
            <a:r>
              <a:rPr lang="en-US" dirty="0"/>
              <a:t>IF THE INSURNACE SECTION IS INCOMPLETE, ALERT THE CARRIER TO HAVE THEIR INSURANCE CO SEND A COPY OF THE CERT TO HIGHWAY. </a:t>
            </a:r>
          </a:p>
          <a:p>
            <a:r>
              <a:rPr lang="en-US" dirty="0"/>
              <a:t> INSURANCE@CERTS.HIGHWAY.COM</a:t>
            </a:r>
          </a:p>
        </p:txBody>
      </p:sp>
      <p:pic>
        <p:nvPicPr>
          <p:cNvPr id="4" name="Picture 3">
            <a:extLst>
              <a:ext uri="{FF2B5EF4-FFF2-40B4-BE49-F238E27FC236}">
                <a16:creationId xmlns:a16="http://schemas.microsoft.com/office/drawing/2014/main" id="{1B3B37D7-79CA-0B0C-8489-2E486BD23925}"/>
              </a:ext>
            </a:extLst>
          </p:cNvPr>
          <p:cNvPicPr>
            <a:picLocks noChangeAspect="1"/>
          </p:cNvPicPr>
          <p:nvPr/>
        </p:nvPicPr>
        <p:blipFill>
          <a:blip r:embed="rId2"/>
          <a:stretch>
            <a:fillRect/>
          </a:stretch>
        </p:blipFill>
        <p:spPr>
          <a:xfrm>
            <a:off x="0" y="0"/>
            <a:ext cx="6837630" cy="6858000"/>
          </a:xfrm>
          <a:prstGeom prst="rect">
            <a:avLst/>
          </a:prstGeom>
        </p:spPr>
      </p:pic>
      <p:cxnSp>
        <p:nvCxnSpPr>
          <p:cNvPr id="6" name="Straight Arrow Connector 5">
            <a:extLst>
              <a:ext uri="{FF2B5EF4-FFF2-40B4-BE49-F238E27FC236}">
                <a16:creationId xmlns:a16="http://schemas.microsoft.com/office/drawing/2014/main" id="{1852D6AD-EC62-D42D-5696-AAFE6810973A}"/>
              </a:ext>
            </a:extLst>
          </p:cNvPr>
          <p:cNvCxnSpPr>
            <a:cxnSpLocks/>
          </p:cNvCxnSpPr>
          <p:nvPr/>
        </p:nvCxnSpPr>
        <p:spPr>
          <a:xfrm flipH="1">
            <a:off x="941294" y="1035424"/>
            <a:ext cx="6154271" cy="10757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a:extLst>
              <a:ext uri="{FF2B5EF4-FFF2-40B4-BE49-F238E27FC236}">
                <a16:creationId xmlns:a16="http://schemas.microsoft.com/office/drawing/2014/main" id="{6556D152-1E80-B0F8-2870-FC8C6065CBF8}"/>
              </a:ext>
            </a:extLst>
          </p:cNvPr>
          <p:cNvSpPr/>
          <p:nvPr/>
        </p:nvSpPr>
        <p:spPr>
          <a:xfrm>
            <a:off x="1264024" y="4303059"/>
            <a:ext cx="4087905" cy="11295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D883B86-F9CE-6D7D-4667-8C36FDF8808E}"/>
              </a:ext>
            </a:extLst>
          </p:cNvPr>
          <p:cNvCxnSpPr/>
          <p:nvPr/>
        </p:nvCxnSpPr>
        <p:spPr>
          <a:xfrm flipH="1">
            <a:off x="1694329" y="1882588"/>
            <a:ext cx="5401236" cy="1963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444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F0396-9FD7-3D62-1245-43F81C59AC58}"/>
              </a:ext>
            </a:extLst>
          </p:cNvPr>
          <p:cNvPicPr>
            <a:picLocks noChangeAspect="1"/>
          </p:cNvPicPr>
          <p:nvPr/>
        </p:nvPicPr>
        <p:blipFill>
          <a:blip r:embed="rId2"/>
          <a:stretch>
            <a:fillRect/>
          </a:stretch>
        </p:blipFill>
        <p:spPr>
          <a:xfrm>
            <a:off x="0" y="0"/>
            <a:ext cx="8394456" cy="6858000"/>
          </a:xfrm>
          <a:prstGeom prst="rect">
            <a:avLst/>
          </a:prstGeom>
        </p:spPr>
      </p:pic>
      <p:sp>
        <p:nvSpPr>
          <p:cNvPr id="4" name="TextBox 3">
            <a:extLst>
              <a:ext uri="{FF2B5EF4-FFF2-40B4-BE49-F238E27FC236}">
                <a16:creationId xmlns:a16="http://schemas.microsoft.com/office/drawing/2014/main" id="{56D593AE-0945-5089-271F-EAEAB7294B5F}"/>
              </a:ext>
            </a:extLst>
          </p:cNvPr>
          <p:cNvSpPr txBox="1"/>
          <p:nvPr/>
        </p:nvSpPr>
        <p:spPr>
          <a:xfrm>
            <a:off x="8564786" y="296865"/>
            <a:ext cx="3799119" cy="6740307"/>
          </a:xfrm>
          <a:prstGeom prst="rect">
            <a:avLst/>
          </a:prstGeom>
          <a:noFill/>
        </p:spPr>
        <p:txBody>
          <a:bodyPr wrap="square" rtlCol="0">
            <a:spAutoFit/>
          </a:bodyPr>
          <a:lstStyle/>
          <a:p>
            <a:r>
              <a:rPr lang="en-US" dirty="0"/>
              <a:t>UNDER THE GENERAL FREIGHT </a:t>
            </a:r>
          </a:p>
          <a:p>
            <a:r>
              <a:rPr lang="en-US" dirty="0"/>
              <a:t>CLASSIFICATION:</a:t>
            </a:r>
          </a:p>
          <a:p>
            <a:r>
              <a:rPr lang="en-US" dirty="0"/>
              <a:t>THESE RULES MUST PASS FOR A </a:t>
            </a:r>
          </a:p>
          <a:p>
            <a:r>
              <a:rPr lang="en-US" dirty="0"/>
              <a:t>CARRIER TO BE ONBOARDED.</a:t>
            </a:r>
          </a:p>
          <a:p>
            <a:endParaRPr lang="en-US" dirty="0"/>
          </a:p>
          <a:p>
            <a:r>
              <a:rPr lang="en-US" dirty="0"/>
              <a:t>CARRIER HAS 2 OPTIONS.</a:t>
            </a:r>
          </a:p>
          <a:p>
            <a:r>
              <a:rPr lang="en-US" dirty="0"/>
              <a:t>SUBMIT THEIR TRUCK TITLE,</a:t>
            </a:r>
          </a:p>
          <a:p>
            <a:r>
              <a:rPr lang="en-US" dirty="0"/>
              <a:t>CAB CARD AND DRIVERS LICENCE</a:t>
            </a:r>
          </a:p>
          <a:p>
            <a:r>
              <a:rPr lang="en-US" dirty="0"/>
              <a:t>OR CONNECT THEIR ELD TO </a:t>
            </a:r>
          </a:p>
          <a:p>
            <a:r>
              <a:rPr lang="en-US" dirty="0"/>
              <a:t>HIGHWAY. IF THEY SUBMIT THE DOCS </a:t>
            </a:r>
          </a:p>
          <a:p>
            <a:r>
              <a:rPr lang="en-US" dirty="0"/>
              <a:t>THEN WE CAN OVERIDE.</a:t>
            </a:r>
          </a:p>
          <a:p>
            <a:endParaRPr lang="en-US" dirty="0"/>
          </a:p>
          <a:p>
            <a:endParaRPr lang="en-US" dirty="0"/>
          </a:p>
          <a:p>
            <a:endParaRPr lang="en-US" dirty="0"/>
          </a:p>
          <a:p>
            <a:r>
              <a:rPr lang="en-US" dirty="0"/>
              <a:t>DOT ONLY CARRIERS WILL NEED </a:t>
            </a:r>
          </a:p>
          <a:p>
            <a:r>
              <a:rPr lang="en-US" dirty="0"/>
              <a:t>TO BE CHECKED FOR AUTHORITY</a:t>
            </a:r>
          </a:p>
          <a:p>
            <a:r>
              <a:rPr lang="en-US" dirty="0"/>
              <a:t> DATES.  ONCE APPROVED CM </a:t>
            </a:r>
          </a:p>
          <a:p>
            <a:r>
              <a:rPr lang="en-US" dirty="0"/>
              <a:t>WILL HAVE TO DO AN OVERIDE ON </a:t>
            </a:r>
          </a:p>
          <a:p>
            <a:r>
              <a:rPr lang="en-US" dirty="0"/>
              <a:t>SOME OF THE RULE SETS</a:t>
            </a:r>
          </a:p>
          <a:p>
            <a:r>
              <a:rPr lang="en-US" dirty="0"/>
              <a:t> FOR THE INVITE TO PROCEED.</a:t>
            </a:r>
          </a:p>
          <a:p>
            <a:r>
              <a:rPr lang="en-US" dirty="0"/>
              <a:t>THE MC AUTHORITY TAKES </a:t>
            </a:r>
          </a:p>
          <a:p>
            <a:r>
              <a:rPr lang="en-US" dirty="0"/>
              <a:t>PRECEDENCE IN DETERMINING</a:t>
            </a:r>
          </a:p>
          <a:p>
            <a:r>
              <a:rPr lang="en-US" dirty="0"/>
              <a:t>ELIGIBILITY.</a:t>
            </a:r>
          </a:p>
          <a:p>
            <a:endParaRPr lang="en-US" dirty="0"/>
          </a:p>
        </p:txBody>
      </p:sp>
      <p:cxnSp>
        <p:nvCxnSpPr>
          <p:cNvPr id="6" name="Straight Arrow Connector 5">
            <a:extLst>
              <a:ext uri="{FF2B5EF4-FFF2-40B4-BE49-F238E27FC236}">
                <a16:creationId xmlns:a16="http://schemas.microsoft.com/office/drawing/2014/main" id="{426D84D5-301F-3D20-D6C7-5272B2E789E8}"/>
              </a:ext>
            </a:extLst>
          </p:cNvPr>
          <p:cNvCxnSpPr>
            <a:cxnSpLocks/>
          </p:cNvCxnSpPr>
          <p:nvPr/>
        </p:nvCxnSpPr>
        <p:spPr>
          <a:xfrm flipH="1" flipV="1">
            <a:off x="3213847" y="3267635"/>
            <a:ext cx="5350939" cy="1035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B036C56-EEB2-1F26-6F9F-6F71B4EC38FF}"/>
              </a:ext>
            </a:extLst>
          </p:cNvPr>
          <p:cNvCxnSpPr>
            <a:cxnSpLocks/>
          </p:cNvCxnSpPr>
          <p:nvPr/>
        </p:nvCxnSpPr>
        <p:spPr>
          <a:xfrm flipH="1" flipV="1">
            <a:off x="3558989" y="3711388"/>
            <a:ext cx="5005797" cy="591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1F6BDE2-3263-3BC4-303B-6F50281E1840}"/>
              </a:ext>
            </a:extLst>
          </p:cNvPr>
          <p:cNvCxnSpPr>
            <a:cxnSpLocks/>
          </p:cNvCxnSpPr>
          <p:nvPr/>
        </p:nvCxnSpPr>
        <p:spPr>
          <a:xfrm flipH="1" flipV="1">
            <a:off x="3388659" y="4101353"/>
            <a:ext cx="5176127" cy="2017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AF25ABF5-FED5-20F3-A026-7E13C3E7C0B5}"/>
              </a:ext>
            </a:extLst>
          </p:cNvPr>
          <p:cNvCxnSpPr/>
          <p:nvPr/>
        </p:nvCxnSpPr>
        <p:spPr>
          <a:xfrm flipH="1" flipV="1">
            <a:off x="6898341" y="1250576"/>
            <a:ext cx="1841257" cy="5378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45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23D95-8169-736E-CFD2-46F552801BF4}"/>
              </a:ext>
            </a:extLst>
          </p:cNvPr>
          <p:cNvPicPr>
            <a:picLocks noChangeAspect="1"/>
          </p:cNvPicPr>
          <p:nvPr/>
        </p:nvPicPr>
        <p:blipFill>
          <a:blip r:embed="rId2"/>
          <a:stretch>
            <a:fillRect/>
          </a:stretch>
        </p:blipFill>
        <p:spPr>
          <a:xfrm>
            <a:off x="0" y="0"/>
            <a:ext cx="8110975" cy="6858000"/>
          </a:xfrm>
          <a:prstGeom prst="rect">
            <a:avLst/>
          </a:prstGeom>
        </p:spPr>
      </p:pic>
      <p:sp>
        <p:nvSpPr>
          <p:cNvPr id="4" name="TextBox 3">
            <a:extLst>
              <a:ext uri="{FF2B5EF4-FFF2-40B4-BE49-F238E27FC236}">
                <a16:creationId xmlns:a16="http://schemas.microsoft.com/office/drawing/2014/main" id="{4607B58C-D546-8114-EA0C-56729ED83EA6}"/>
              </a:ext>
            </a:extLst>
          </p:cNvPr>
          <p:cNvSpPr txBox="1"/>
          <p:nvPr/>
        </p:nvSpPr>
        <p:spPr>
          <a:xfrm>
            <a:off x="8409062" y="495655"/>
            <a:ext cx="3992618" cy="3970318"/>
          </a:xfrm>
          <a:prstGeom prst="rect">
            <a:avLst/>
          </a:prstGeom>
          <a:noFill/>
        </p:spPr>
        <p:txBody>
          <a:bodyPr wrap="square" rtlCol="0">
            <a:spAutoFit/>
          </a:bodyPr>
          <a:lstStyle/>
          <a:p>
            <a:r>
              <a:rPr lang="en-US" dirty="0"/>
              <a:t>ELD RULE FAILED</a:t>
            </a:r>
          </a:p>
          <a:p>
            <a:endParaRPr lang="en-US" dirty="0"/>
          </a:p>
          <a:p>
            <a:r>
              <a:rPr lang="en-US" dirty="0"/>
              <a:t>TWO OPTIONS:</a:t>
            </a:r>
          </a:p>
          <a:p>
            <a:endParaRPr lang="en-US" dirty="0"/>
          </a:p>
          <a:p>
            <a:pPr marL="342900" indent="-342900">
              <a:buAutoNum type="arabicPeriod"/>
            </a:pPr>
            <a:r>
              <a:rPr lang="en-US" dirty="0"/>
              <a:t>CONNECT THEIR ELD WITH HIGHWAY</a:t>
            </a:r>
          </a:p>
          <a:p>
            <a:pPr marL="342900" indent="-342900">
              <a:buAutoNum type="arabicPeriod"/>
            </a:pPr>
            <a:r>
              <a:rPr lang="en-US" dirty="0"/>
              <a:t>PROVIDE DOCUMENTS</a:t>
            </a:r>
          </a:p>
          <a:p>
            <a:r>
              <a:rPr lang="en-US" dirty="0"/>
              <a:t>       CAB CARD/ TRUCK REGISTRATION</a:t>
            </a:r>
          </a:p>
          <a:p>
            <a:r>
              <a:rPr lang="en-US" dirty="0"/>
              <a:t>        TITLE TO THE TRUCK</a:t>
            </a:r>
          </a:p>
          <a:p>
            <a:r>
              <a:rPr lang="en-US" dirty="0"/>
              <a:t>        DRIVERS LICENCE</a:t>
            </a:r>
          </a:p>
          <a:p>
            <a:endParaRPr lang="en-US" dirty="0"/>
          </a:p>
          <a:p>
            <a:r>
              <a:rPr lang="en-US" dirty="0"/>
              <a:t>ONCE RECEIVED WE MATCH THE VIN</a:t>
            </a:r>
          </a:p>
          <a:p>
            <a:r>
              <a:rPr lang="en-US" dirty="0"/>
              <a:t>TO WHAT IS LISTED ON THE CERT IN HIGHWAY.</a:t>
            </a:r>
          </a:p>
          <a:p>
            <a:r>
              <a:rPr lang="en-US" dirty="0"/>
              <a:t>   </a:t>
            </a:r>
          </a:p>
        </p:txBody>
      </p:sp>
      <p:cxnSp>
        <p:nvCxnSpPr>
          <p:cNvPr id="6" name="Straight Arrow Connector 5">
            <a:extLst>
              <a:ext uri="{FF2B5EF4-FFF2-40B4-BE49-F238E27FC236}">
                <a16:creationId xmlns:a16="http://schemas.microsoft.com/office/drawing/2014/main" id="{5942B177-38E1-315D-F8BE-4A1E467FFA40}"/>
              </a:ext>
            </a:extLst>
          </p:cNvPr>
          <p:cNvCxnSpPr/>
          <p:nvPr/>
        </p:nvCxnSpPr>
        <p:spPr>
          <a:xfrm flipH="1">
            <a:off x="6511332" y="733530"/>
            <a:ext cx="2039815" cy="3416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920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464B0-C1AC-8D8E-F31F-BA1173D1C4B6}"/>
              </a:ext>
            </a:extLst>
          </p:cNvPr>
          <p:cNvPicPr>
            <a:picLocks noChangeAspect="1"/>
          </p:cNvPicPr>
          <p:nvPr/>
        </p:nvPicPr>
        <p:blipFill>
          <a:blip r:embed="rId2"/>
          <a:stretch>
            <a:fillRect/>
          </a:stretch>
        </p:blipFill>
        <p:spPr>
          <a:xfrm>
            <a:off x="0" y="0"/>
            <a:ext cx="8270921" cy="6858000"/>
          </a:xfrm>
          <a:prstGeom prst="rect">
            <a:avLst/>
          </a:prstGeom>
        </p:spPr>
      </p:pic>
      <p:sp>
        <p:nvSpPr>
          <p:cNvPr id="4" name="TextBox 3">
            <a:extLst>
              <a:ext uri="{FF2B5EF4-FFF2-40B4-BE49-F238E27FC236}">
                <a16:creationId xmlns:a16="http://schemas.microsoft.com/office/drawing/2014/main" id="{1355B794-4919-55EC-85FB-528C72857E53}"/>
              </a:ext>
            </a:extLst>
          </p:cNvPr>
          <p:cNvSpPr txBox="1"/>
          <p:nvPr/>
        </p:nvSpPr>
        <p:spPr>
          <a:xfrm>
            <a:off x="8568813" y="307373"/>
            <a:ext cx="3650295" cy="3416320"/>
          </a:xfrm>
          <a:prstGeom prst="rect">
            <a:avLst/>
          </a:prstGeom>
          <a:noFill/>
        </p:spPr>
        <p:txBody>
          <a:bodyPr wrap="none" rtlCol="0">
            <a:spAutoFit/>
          </a:bodyPr>
          <a:lstStyle/>
          <a:p>
            <a:r>
              <a:rPr lang="en-US" dirty="0"/>
              <a:t>CHECK THEIR PROGRESS</a:t>
            </a:r>
          </a:p>
          <a:p>
            <a:endParaRPr lang="en-US" dirty="0"/>
          </a:p>
          <a:p>
            <a:endParaRPr lang="en-US" dirty="0"/>
          </a:p>
          <a:p>
            <a:endParaRPr lang="en-US" dirty="0"/>
          </a:p>
          <a:p>
            <a:r>
              <a:rPr lang="en-US" dirty="0"/>
              <a:t>THIS ONE STILL NEED TO SIGN THE </a:t>
            </a:r>
          </a:p>
          <a:p>
            <a:r>
              <a:rPr lang="en-US" dirty="0"/>
              <a:t>CONTRACT.</a:t>
            </a:r>
          </a:p>
          <a:p>
            <a:endParaRPr lang="en-US" dirty="0"/>
          </a:p>
          <a:p>
            <a:r>
              <a:rPr lang="en-US" dirty="0"/>
              <a:t>NO W9 OR CONTRACT SIGNED YET</a:t>
            </a:r>
          </a:p>
          <a:p>
            <a:endParaRPr lang="en-US" dirty="0"/>
          </a:p>
          <a:p>
            <a:r>
              <a:rPr lang="en-US" dirty="0"/>
              <a:t>IF THERE IS A (2) THEN THEY HAVE </a:t>
            </a:r>
          </a:p>
          <a:p>
            <a:r>
              <a:rPr lang="en-US" dirty="0"/>
              <a:t>SUBMITTED A W-9 AND THE SIGNED </a:t>
            </a:r>
          </a:p>
          <a:p>
            <a:r>
              <a:rPr lang="en-US" dirty="0"/>
              <a:t>AGREEMENT</a:t>
            </a:r>
          </a:p>
        </p:txBody>
      </p:sp>
      <p:cxnSp>
        <p:nvCxnSpPr>
          <p:cNvPr id="6" name="Straight Arrow Connector 5">
            <a:extLst>
              <a:ext uri="{FF2B5EF4-FFF2-40B4-BE49-F238E27FC236}">
                <a16:creationId xmlns:a16="http://schemas.microsoft.com/office/drawing/2014/main" id="{D9D6F14B-0D72-75D4-4F2F-C13865EE4DE5}"/>
              </a:ext>
            </a:extLst>
          </p:cNvPr>
          <p:cNvCxnSpPr/>
          <p:nvPr/>
        </p:nvCxnSpPr>
        <p:spPr>
          <a:xfrm flipH="1">
            <a:off x="5869858" y="693797"/>
            <a:ext cx="2698955" cy="32440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0A54439F-368D-89FB-4713-C85E5CDB9AAC}"/>
              </a:ext>
            </a:extLst>
          </p:cNvPr>
          <p:cNvCxnSpPr/>
          <p:nvPr/>
        </p:nvCxnSpPr>
        <p:spPr>
          <a:xfrm flipH="1">
            <a:off x="6096000" y="1692067"/>
            <a:ext cx="2472813" cy="12305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34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F56949-B9E4-3AD9-2905-3FF6EA651EBE}"/>
              </a:ext>
            </a:extLst>
          </p:cNvPr>
          <p:cNvSpPr txBox="1"/>
          <p:nvPr/>
        </p:nvSpPr>
        <p:spPr>
          <a:xfrm>
            <a:off x="7351777" y="182880"/>
            <a:ext cx="4498848" cy="6463308"/>
          </a:xfrm>
          <a:prstGeom prst="rect">
            <a:avLst/>
          </a:prstGeom>
          <a:noFill/>
        </p:spPr>
        <p:txBody>
          <a:bodyPr wrap="square" rtlCol="0">
            <a:spAutoFit/>
          </a:bodyPr>
          <a:lstStyle/>
          <a:p>
            <a:r>
              <a:rPr lang="en-US" dirty="0"/>
              <a:t>TO SEND AN INVITE:</a:t>
            </a:r>
          </a:p>
          <a:p>
            <a:r>
              <a:rPr lang="en-US" dirty="0"/>
              <a:t>CLICK ON  CONNECT</a:t>
            </a:r>
          </a:p>
          <a:p>
            <a:endParaRPr lang="en-US" dirty="0"/>
          </a:p>
          <a:p>
            <a:endParaRPr lang="en-US" dirty="0"/>
          </a:p>
          <a:p>
            <a:r>
              <a:rPr lang="en-US" dirty="0"/>
              <a:t>A LIST OF APPROVED EMAILS WILL APPEAR.</a:t>
            </a:r>
          </a:p>
          <a:p>
            <a:endParaRPr lang="en-US" dirty="0"/>
          </a:p>
          <a:p>
            <a:r>
              <a:rPr lang="en-US" dirty="0"/>
              <a:t>IF THE EMAIL IS DIFFERENT, THEN YOU MAY </a:t>
            </a:r>
          </a:p>
          <a:p>
            <a:r>
              <a:rPr lang="en-US" dirty="0"/>
              <a:t>INVITE ANOTHER WAY.  </a:t>
            </a:r>
          </a:p>
          <a:p>
            <a:r>
              <a:rPr lang="en-US" dirty="0"/>
              <a:t>EMAIL THIS LINK TO THE CARRIER </a:t>
            </a:r>
            <a:r>
              <a:rPr lang="en-US" sz="1800" u="sng" kern="0" dirty="0">
                <a:solidFill>
                  <a:srgbClr val="0000FF"/>
                </a:solidFill>
                <a:effectLst/>
                <a:latin typeface="Calibri" panose="020F0502020204030204" pitchFamily="34" charset="0"/>
                <a:ea typeface="Calibri" panose="020F0502020204030204" pitchFamily="34" charset="0"/>
                <a:hlinkClick r:id="rId2"/>
              </a:rPr>
              <a:t>https://highway.com/go/beemac-trucking</a:t>
            </a:r>
            <a:endParaRPr lang="en-US" sz="1800" u="sng" kern="0" dirty="0">
              <a:solidFill>
                <a:srgbClr val="0000FF"/>
              </a:solidFill>
              <a:effectLst/>
              <a:latin typeface="Calibri" panose="020F0502020204030204" pitchFamily="34" charset="0"/>
              <a:ea typeface="Calibri" panose="020F0502020204030204" pitchFamily="34" charset="0"/>
            </a:endParaRPr>
          </a:p>
          <a:p>
            <a:endParaRPr lang="en-US" dirty="0"/>
          </a:p>
          <a:p>
            <a:r>
              <a:rPr lang="en-US" dirty="0"/>
              <a:t>PLEASE NOTE: THE CORPORATE CONTACT WILL GET A VERIFICATION CODE.  IN ORDER FOR THE PERSON TO PROCEED, THEY MUST ENTER THAT CODE. THIS IS A FRAUD PROTECTION SERVICE. ONBOARDING WILL NOT CONTINUE UNTIL THAT CODE HAS BEEN ENTERED. WE WILL NOT SUBSTITUTE A PDF TO CIRCUMVENT THIS PROCESS.  THEY MUST COMPLETE THE GO HIGHWAY ONBOARDING.</a:t>
            </a:r>
          </a:p>
          <a:p>
            <a:endParaRPr lang="en-US" dirty="0"/>
          </a:p>
          <a:p>
            <a:r>
              <a:rPr lang="en-US" dirty="0"/>
              <a:t>THERE IS ALSO AN ENTER EMAIL BOX. YOU CAN PLACE THE EMAIL THERE.  </a:t>
            </a:r>
          </a:p>
        </p:txBody>
      </p:sp>
      <p:pic>
        <p:nvPicPr>
          <p:cNvPr id="4" name="Picture 3">
            <a:extLst>
              <a:ext uri="{FF2B5EF4-FFF2-40B4-BE49-F238E27FC236}">
                <a16:creationId xmlns:a16="http://schemas.microsoft.com/office/drawing/2014/main" id="{1AE739AF-6906-F2C4-7E52-956EECC22B08}"/>
              </a:ext>
            </a:extLst>
          </p:cNvPr>
          <p:cNvPicPr>
            <a:picLocks noChangeAspect="1"/>
          </p:cNvPicPr>
          <p:nvPr/>
        </p:nvPicPr>
        <p:blipFill>
          <a:blip r:embed="rId3"/>
          <a:stretch>
            <a:fillRect/>
          </a:stretch>
        </p:blipFill>
        <p:spPr>
          <a:xfrm>
            <a:off x="-44943" y="0"/>
            <a:ext cx="7396720" cy="2821689"/>
          </a:xfrm>
          <a:prstGeom prst="rect">
            <a:avLst/>
          </a:prstGeom>
        </p:spPr>
      </p:pic>
      <p:cxnSp>
        <p:nvCxnSpPr>
          <p:cNvPr id="6" name="Straight Arrow Connector 5">
            <a:extLst>
              <a:ext uri="{FF2B5EF4-FFF2-40B4-BE49-F238E27FC236}">
                <a16:creationId xmlns:a16="http://schemas.microsoft.com/office/drawing/2014/main" id="{1EB4C681-D59A-5D5E-408A-78F1BC3FADA2}"/>
              </a:ext>
            </a:extLst>
          </p:cNvPr>
          <p:cNvCxnSpPr/>
          <p:nvPr/>
        </p:nvCxnSpPr>
        <p:spPr>
          <a:xfrm flipH="1">
            <a:off x="6785811" y="798897"/>
            <a:ext cx="654517" cy="15207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0DC8D65-6DE2-C2A9-A30A-4B9800E8487F}"/>
              </a:ext>
            </a:extLst>
          </p:cNvPr>
          <p:cNvCxnSpPr>
            <a:cxnSpLocks/>
          </p:cNvCxnSpPr>
          <p:nvPr/>
        </p:nvCxnSpPr>
        <p:spPr>
          <a:xfrm flipH="1">
            <a:off x="4178893" y="1674090"/>
            <a:ext cx="3261435" cy="3530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E4746685-9690-CAB6-61C0-31C5C5AF5847}"/>
              </a:ext>
            </a:extLst>
          </p:cNvPr>
          <p:cNvPicPr>
            <a:picLocks noChangeAspect="1"/>
          </p:cNvPicPr>
          <p:nvPr/>
        </p:nvPicPr>
        <p:blipFill>
          <a:blip r:embed="rId4"/>
          <a:stretch>
            <a:fillRect/>
          </a:stretch>
        </p:blipFill>
        <p:spPr>
          <a:xfrm>
            <a:off x="-32918" y="2820034"/>
            <a:ext cx="7372670" cy="5821433"/>
          </a:xfrm>
          <a:prstGeom prst="rect">
            <a:avLst/>
          </a:prstGeom>
        </p:spPr>
      </p:pic>
      <p:cxnSp>
        <p:nvCxnSpPr>
          <p:cNvPr id="11" name="Straight Arrow Connector 10">
            <a:extLst>
              <a:ext uri="{FF2B5EF4-FFF2-40B4-BE49-F238E27FC236}">
                <a16:creationId xmlns:a16="http://schemas.microsoft.com/office/drawing/2014/main" id="{E8249037-FF92-662E-40F1-1BBE807B4F68}"/>
              </a:ext>
            </a:extLst>
          </p:cNvPr>
          <p:cNvCxnSpPr/>
          <p:nvPr/>
        </p:nvCxnSpPr>
        <p:spPr>
          <a:xfrm flipH="1">
            <a:off x="4178893" y="1666430"/>
            <a:ext cx="3261435" cy="3555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3011865-D98D-D2CA-549E-A53FBDC2D4AA}"/>
              </a:ext>
            </a:extLst>
          </p:cNvPr>
          <p:cNvCxnSpPr/>
          <p:nvPr/>
        </p:nvCxnSpPr>
        <p:spPr>
          <a:xfrm flipH="1">
            <a:off x="3828516" y="1674090"/>
            <a:ext cx="3611812" cy="5085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351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69DF-3CB6-E885-38CC-123CC1354691}"/>
              </a:ext>
            </a:extLst>
          </p:cNvPr>
          <p:cNvPicPr>
            <a:picLocks noChangeAspect="1"/>
          </p:cNvPicPr>
          <p:nvPr/>
        </p:nvPicPr>
        <p:blipFill>
          <a:blip r:embed="rId2"/>
          <a:stretch>
            <a:fillRect/>
          </a:stretch>
        </p:blipFill>
        <p:spPr>
          <a:xfrm>
            <a:off x="0" y="129099"/>
            <a:ext cx="8613648" cy="6599802"/>
          </a:xfrm>
          <a:prstGeom prst="rect">
            <a:avLst/>
          </a:prstGeom>
        </p:spPr>
      </p:pic>
      <p:cxnSp>
        <p:nvCxnSpPr>
          <p:cNvPr id="5" name="Straight Arrow Connector 4">
            <a:extLst>
              <a:ext uri="{FF2B5EF4-FFF2-40B4-BE49-F238E27FC236}">
                <a16:creationId xmlns:a16="http://schemas.microsoft.com/office/drawing/2014/main" id="{9D7E4F69-2753-6CEB-9357-CA57F3E01C89}"/>
              </a:ext>
            </a:extLst>
          </p:cNvPr>
          <p:cNvCxnSpPr>
            <a:cxnSpLocks/>
          </p:cNvCxnSpPr>
          <p:nvPr/>
        </p:nvCxnSpPr>
        <p:spPr>
          <a:xfrm flipH="1">
            <a:off x="5961888" y="922946"/>
            <a:ext cx="2975636" cy="412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43BD48D-5D13-3521-F870-D7E4F24298EF}"/>
              </a:ext>
            </a:extLst>
          </p:cNvPr>
          <p:cNvSpPr txBox="1"/>
          <p:nvPr/>
        </p:nvSpPr>
        <p:spPr>
          <a:xfrm>
            <a:off x="8937524" y="707923"/>
            <a:ext cx="3645134" cy="3693319"/>
          </a:xfrm>
          <a:prstGeom prst="rect">
            <a:avLst/>
          </a:prstGeom>
          <a:noFill/>
        </p:spPr>
        <p:txBody>
          <a:bodyPr wrap="square" rtlCol="0">
            <a:spAutoFit/>
          </a:bodyPr>
          <a:lstStyle/>
          <a:p>
            <a:r>
              <a:rPr lang="en-US" dirty="0"/>
              <a:t>ON HOLD EMAIL:</a:t>
            </a:r>
          </a:p>
          <a:p>
            <a:endParaRPr lang="en-US" dirty="0"/>
          </a:p>
          <a:p>
            <a:r>
              <a:rPr lang="en-US" dirty="0"/>
              <a:t>CARRIER HAS SIGNED THE</a:t>
            </a:r>
          </a:p>
          <a:p>
            <a:r>
              <a:rPr lang="en-US" dirty="0"/>
              <a:t> CONTRACT AND PROVIDED</a:t>
            </a:r>
          </a:p>
          <a:p>
            <a:r>
              <a:rPr lang="en-US" dirty="0"/>
              <a:t>THEIR W-9.</a:t>
            </a:r>
          </a:p>
          <a:p>
            <a:endParaRPr lang="en-US" dirty="0"/>
          </a:p>
          <a:p>
            <a:r>
              <a:rPr lang="en-US" dirty="0"/>
              <a:t>THEY ARE STILL NOT </a:t>
            </a:r>
          </a:p>
          <a:p>
            <a:r>
              <a:rPr lang="en-US" dirty="0"/>
              <a:t>PASSING SOME RULES </a:t>
            </a:r>
          </a:p>
          <a:p>
            <a:r>
              <a:rPr lang="en-US" dirty="0"/>
              <a:t>AND/OR</a:t>
            </a:r>
          </a:p>
          <a:p>
            <a:r>
              <a:rPr lang="en-US" dirty="0"/>
              <a:t>SOME ARE STILL INCOMPLETE.</a:t>
            </a:r>
          </a:p>
          <a:p>
            <a:endParaRPr lang="en-US" dirty="0"/>
          </a:p>
          <a:p>
            <a:r>
              <a:rPr lang="en-US" dirty="0"/>
              <a:t>CHECK IN HIGHWAY TO SEE</a:t>
            </a:r>
          </a:p>
          <a:p>
            <a:r>
              <a:rPr lang="en-US" dirty="0"/>
              <a:t>WHAT IS STILL NEEDED.</a:t>
            </a:r>
          </a:p>
        </p:txBody>
      </p:sp>
    </p:spTree>
    <p:extLst>
      <p:ext uri="{BB962C8B-B14F-4D97-AF65-F5344CB8AC3E}">
        <p14:creationId xmlns:p14="http://schemas.microsoft.com/office/powerpoint/2010/main" val="55962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9AD49-78AA-B4B4-C6BE-7A8F5CFDDA9C}"/>
              </a:ext>
            </a:extLst>
          </p:cNvPr>
          <p:cNvPicPr>
            <a:picLocks noChangeAspect="1"/>
          </p:cNvPicPr>
          <p:nvPr/>
        </p:nvPicPr>
        <p:blipFill>
          <a:blip r:embed="rId2"/>
          <a:stretch>
            <a:fillRect/>
          </a:stretch>
        </p:blipFill>
        <p:spPr>
          <a:xfrm>
            <a:off x="0" y="129099"/>
            <a:ext cx="9966960" cy="6599802"/>
          </a:xfrm>
          <a:prstGeom prst="rect">
            <a:avLst/>
          </a:prstGeom>
        </p:spPr>
      </p:pic>
      <p:cxnSp>
        <p:nvCxnSpPr>
          <p:cNvPr id="7" name="Straight Arrow Connector 6">
            <a:extLst>
              <a:ext uri="{FF2B5EF4-FFF2-40B4-BE49-F238E27FC236}">
                <a16:creationId xmlns:a16="http://schemas.microsoft.com/office/drawing/2014/main" id="{B532B042-C808-B5F5-AE74-E80031C50441}"/>
              </a:ext>
            </a:extLst>
          </p:cNvPr>
          <p:cNvCxnSpPr>
            <a:cxnSpLocks/>
          </p:cNvCxnSpPr>
          <p:nvPr/>
        </p:nvCxnSpPr>
        <p:spPr>
          <a:xfrm flipH="1" flipV="1">
            <a:off x="5471652" y="1342103"/>
            <a:ext cx="4495308" cy="398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BA12A10-1016-6DB0-5588-0571389639EC}"/>
              </a:ext>
            </a:extLst>
          </p:cNvPr>
          <p:cNvCxnSpPr/>
          <p:nvPr/>
        </p:nvCxnSpPr>
        <p:spPr>
          <a:xfrm flipH="1" flipV="1">
            <a:off x="4763729" y="1740310"/>
            <a:ext cx="6002594" cy="14158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91B06ED-30F9-C341-A8A8-50C8A45014F1}"/>
              </a:ext>
            </a:extLst>
          </p:cNvPr>
          <p:cNvSpPr txBox="1"/>
          <p:nvPr/>
        </p:nvSpPr>
        <p:spPr>
          <a:xfrm>
            <a:off x="9966960" y="1120877"/>
            <a:ext cx="2442284" cy="1200329"/>
          </a:xfrm>
          <a:prstGeom prst="rect">
            <a:avLst/>
          </a:prstGeom>
          <a:noFill/>
        </p:spPr>
        <p:txBody>
          <a:bodyPr wrap="square" rtlCol="0">
            <a:spAutoFit/>
          </a:bodyPr>
          <a:lstStyle/>
          <a:p>
            <a:r>
              <a:rPr lang="en-US" dirty="0"/>
              <a:t>ONCE YOU RECEIVE </a:t>
            </a:r>
          </a:p>
          <a:p>
            <a:r>
              <a:rPr lang="en-US" dirty="0"/>
              <a:t>THIS, IT WILL THEN GO TO MCLEOD. MAY TAKE UP TO 10 MIN.</a:t>
            </a:r>
          </a:p>
        </p:txBody>
      </p:sp>
      <p:sp>
        <p:nvSpPr>
          <p:cNvPr id="12" name="TextBox 11">
            <a:extLst>
              <a:ext uri="{FF2B5EF4-FFF2-40B4-BE49-F238E27FC236}">
                <a16:creationId xmlns:a16="http://schemas.microsoft.com/office/drawing/2014/main" id="{467EDA1E-C203-5FD3-D2B4-99FCB13D95D7}"/>
              </a:ext>
            </a:extLst>
          </p:cNvPr>
          <p:cNvSpPr txBox="1"/>
          <p:nvPr/>
        </p:nvSpPr>
        <p:spPr>
          <a:xfrm>
            <a:off x="9966960" y="3156155"/>
            <a:ext cx="2025298" cy="1200329"/>
          </a:xfrm>
          <a:prstGeom prst="rect">
            <a:avLst/>
          </a:prstGeom>
          <a:noFill/>
        </p:spPr>
        <p:txBody>
          <a:bodyPr wrap="none" rtlCol="0">
            <a:spAutoFit/>
          </a:bodyPr>
          <a:lstStyle/>
          <a:p>
            <a:r>
              <a:rPr lang="en-US" dirty="0"/>
              <a:t>IF SENT THROUGH</a:t>
            </a:r>
          </a:p>
          <a:p>
            <a:r>
              <a:rPr lang="en-US" dirty="0"/>
              <a:t>THE CONNECT BOX,</a:t>
            </a:r>
          </a:p>
          <a:p>
            <a:r>
              <a:rPr lang="en-US" dirty="0"/>
              <a:t>YOU WILL GET THE </a:t>
            </a:r>
          </a:p>
          <a:p>
            <a:r>
              <a:rPr lang="en-US" dirty="0"/>
              <a:t>EMAIL</a:t>
            </a:r>
          </a:p>
        </p:txBody>
      </p:sp>
    </p:spTree>
    <p:extLst>
      <p:ext uri="{BB962C8B-B14F-4D97-AF65-F5344CB8AC3E}">
        <p14:creationId xmlns:p14="http://schemas.microsoft.com/office/powerpoint/2010/main" val="348397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2A20B5-F991-6ECA-36C6-DC4CF4C242E7}"/>
              </a:ext>
            </a:extLst>
          </p:cNvPr>
          <p:cNvSpPr txBox="1"/>
          <p:nvPr/>
        </p:nvSpPr>
        <p:spPr>
          <a:xfrm>
            <a:off x="368710" y="1443841"/>
            <a:ext cx="11592232" cy="2862322"/>
          </a:xfrm>
          <a:prstGeom prst="rect">
            <a:avLst/>
          </a:prstGeom>
          <a:noFill/>
        </p:spPr>
        <p:txBody>
          <a:bodyPr wrap="square">
            <a:spAutoFit/>
          </a:bodyPr>
          <a:lstStyle/>
          <a:p>
            <a:pPr marL="342900" indent="-342900">
              <a:buAutoNum type="arabicPeriod"/>
            </a:pPr>
            <a:r>
              <a:rPr lang="en-US" dirty="0"/>
              <a:t>MUST HAVE AN ACTIVE USDOT NUMBER.</a:t>
            </a:r>
          </a:p>
          <a:p>
            <a:pPr marL="342900" indent="-342900">
              <a:buAutoNum type="arabicPeriod"/>
            </a:pPr>
            <a:r>
              <a:rPr lang="en-US" dirty="0"/>
              <a:t>AUTHORITY MUST BE NO LESS THAN 26 DAYS.</a:t>
            </a:r>
          </a:p>
          <a:p>
            <a:pPr marL="342900" indent="-342900">
              <a:buAutoNum type="arabicPeriod"/>
            </a:pPr>
            <a:r>
              <a:rPr lang="en-US" dirty="0"/>
              <a:t>IF THE CARRIER HAS AN MC NUMBER, THAT NUMBER TAKES PRIORITY IN DETERMINING ELIGIBILITY.</a:t>
            </a:r>
          </a:p>
          <a:p>
            <a:pPr marL="342900" indent="-342900">
              <a:buAutoNum type="arabicPeriod"/>
            </a:pPr>
            <a:r>
              <a:rPr lang="en-US" dirty="0"/>
              <a:t>MUST HAVE A NONE OR SATISFACTORY SAFETY RATING.</a:t>
            </a:r>
          </a:p>
          <a:p>
            <a:pPr marL="342900" indent="-342900">
              <a:buAutoNum type="arabicPeriod"/>
            </a:pPr>
            <a:r>
              <a:rPr lang="en-US" dirty="0"/>
              <a:t>MUST CARRY $1,000,000 AUTO LIABILITY AND $100,000 CARGO. IF A REEFER LOAD THAT REQUIRES TEMP CONTROL, THEN THE CARREIR MUST HAVE REEFER BREAKDOWN INS LISTED ON THE CERT. HIGH VALUE LOADS, THE CARRIER IS RESPONSIBLE FOR ANY ADDITIONAL INSURANCE COSTS.</a:t>
            </a:r>
          </a:p>
          <a:p>
            <a:pPr marL="342900" indent="-342900">
              <a:buAutoNum type="arabicPeriod"/>
            </a:pPr>
            <a:r>
              <a:rPr lang="en-US" dirty="0"/>
              <a:t>MUST SIGN AND ACCEPT THE BEEMAC CONTRACT WITHOUT ALTERATIONS. ( in highway)</a:t>
            </a:r>
          </a:p>
          <a:p>
            <a:pPr marL="342900" indent="-342900">
              <a:buAutoNum type="arabicPeriod"/>
            </a:pPr>
            <a:r>
              <a:rPr lang="en-US" dirty="0"/>
              <a:t>PROVIDE A W-8/OR W-9 THROUGH THE HIGHWAY ONBOARDING</a:t>
            </a:r>
          </a:p>
          <a:p>
            <a:pPr marL="342900" indent="-342900">
              <a:buAutoNum type="arabicPeriod"/>
            </a:pPr>
            <a:r>
              <a:rPr lang="en-US" dirty="0"/>
              <a:t>COMPLETE THE HIGHWAY ONBOARDING.</a:t>
            </a:r>
          </a:p>
        </p:txBody>
      </p:sp>
      <p:sp>
        <p:nvSpPr>
          <p:cNvPr id="7" name="TextBox 6">
            <a:extLst>
              <a:ext uri="{FF2B5EF4-FFF2-40B4-BE49-F238E27FC236}">
                <a16:creationId xmlns:a16="http://schemas.microsoft.com/office/drawing/2014/main" id="{D9F358FC-9D1B-8C66-8031-B23FDCE8A4A0}"/>
              </a:ext>
            </a:extLst>
          </p:cNvPr>
          <p:cNvSpPr txBox="1"/>
          <p:nvPr/>
        </p:nvSpPr>
        <p:spPr>
          <a:xfrm>
            <a:off x="4513006" y="368709"/>
            <a:ext cx="1198726" cy="369332"/>
          </a:xfrm>
          <a:prstGeom prst="rect">
            <a:avLst/>
          </a:prstGeom>
          <a:noFill/>
        </p:spPr>
        <p:txBody>
          <a:bodyPr wrap="none" rtlCol="0">
            <a:spAutoFit/>
          </a:bodyPr>
          <a:lstStyle/>
          <a:p>
            <a:r>
              <a:rPr lang="en-US" dirty="0"/>
              <a:t>GUIDLINES</a:t>
            </a:r>
          </a:p>
        </p:txBody>
      </p:sp>
    </p:spTree>
    <p:extLst>
      <p:ext uri="{BB962C8B-B14F-4D97-AF65-F5344CB8AC3E}">
        <p14:creationId xmlns:p14="http://schemas.microsoft.com/office/powerpoint/2010/main" val="273425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91FE14-BB3E-F682-3F55-AA45D8723F31}"/>
              </a:ext>
            </a:extLst>
          </p:cNvPr>
          <p:cNvPicPr>
            <a:picLocks noChangeAspect="1"/>
          </p:cNvPicPr>
          <p:nvPr/>
        </p:nvPicPr>
        <p:blipFill>
          <a:blip r:embed="rId2"/>
          <a:stretch>
            <a:fillRect/>
          </a:stretch>
        </p:blipFill>
        <p:spPr>
          <a:xfrm>
            <a:off x="0" y="129099"/>
            <a:ext cx="9232490" cy="6599802"/>
          </a:xfrm>
          <a:prstGeom prst="rect">
            <a:avLst/>
          </a:prstGeom>
        </p:spPr>
      </p:pic>
      <p:cxnSp>
        <p:nvCxnSpPr>
          <p:cNvPr id="5" name="Straight Arrow Connector 4">
            <a:extLst>
              <a:ext uri="{FF2B5EF4-FFF2-40B4-BE49-F238E27FC236}">
                <a16:creationId xmlns:a16="http://schemas.microsoft.com/office/drawing/2014/main" id="{D09C2B18-0D1B-0C78-151B-DB26AACE2166}"/>
              </a:ext>
            </a:extLst>
          </p:cNvPr>
          <p:cNvCxnSpPr/>
          <p:nvPr/>
        </p:nvCxnSpPr>
        <p:spPr>
          <a:xfrm flipH="1">
            <a:off x="4188542" y="914400"/>
            <a:ext cx="5412658" cy="796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8ED2E4F-242A-35E5-C65C-893798F8E139}"/>
              </a:ext>
            </a:extLst>
          </p:cNvPr>
          <p:cNvSpPr txBox="1"/>
          <p:nvPr/>
        </p:nvSpPr>
        <p:spPr>
          <a:xfrm>
            <a:off x="9601200" y="752168"/>
            <a:ext cx="2444965" cy="2308324"/>
          </a:xfrm>
          <a:prstGeom prst="rect">
            <a:avLst/>
          </a:prstGeom>
          <a:noFill/>
        </p:spPr>
        <p:txBody>
          <a:bodyPr wrap="none" rtlCol="0">
            <a:spAutoFit/>
          </a:bodyPr>
          <a:lstStyle/>
          <a:p>
            <a:r>
              <a:rPr lang="en-US" dirty="0"/>
              <a:t>ONBOARDED THROUGH</a:t>
            </a:r>
          </a:p>
          <a:p>
            <a:r>
              <a:rPr lang="en-US" dirty="0"/>
              <a:t>THE LINK.</a:t>
            </a:r>
          </a:p>
          <a:p>
            <a:endParaRPr lang="en-US" dirty="0"/>
          </a:p>
          <a:p>
            <a:r>
              <a:rPr lang="en-US" dirty="0"/>
              <a:t>ONLY SENT TO CM.</a:t>
            </a:r>
          </a:p>
          <a:p>
            <a:endParaRPr lang="en-US" dirty="0"/>
          </a:p>
          <a:p>
            <a:r>
              <a:rPr lang="en-US" dirty="0"/>
              <a:t>THAT’S WHY WE ASK TO</a:t>
            </a:r>
          </a:p>
          <a:p>
            <a:r>
              <a:rPr lang="en-US" dirty="0"/>
              <a:t>BE CC’D WHEN LINK IS </a:t>
            </a:r>
          </a:p>
          <a:p>
            <a:r>
              <a:rPr lang="en-US" dirty="0"/>
              <a:t>SENT.</a:t>
            </a:r>
          </a:p>
        </p:txBody>
      </p:sp>
    </p:spTree>
    <p:extLst>
      <p:ext uri="{BB962C8B-B14F-4D97-AF65-F5344CB8AC3E}">
        <p14:creationId xmlns:p14="http://schemas.microsoft.com/office/powerpoint/2010/main" val="322704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EB935F-C82A-72FD-01E5-38FB38F4D4D2}"/>
              </a:ext>
            </a:extLst>
          </p:cNvPr>
          <p:cNvPicPr>
            <a:picLocks noChangeAspect="1"/>
          </p:cNvPicPr>
          <p:nvPr/>
        </p:nvPicPr>
        <p:blipFill>
          <a:blip r:embed="rId2"/>
          <a:stretch>
            <a:fillRect/>
          </a:stretch>
        </p:blipFill>
        <p:spPr>
          <a:xfrm>
            <a:off x="0" y="-91440"/>
            <a:ext cx="8394456" cy="6858000"/>
          </a:xfrm>
          <a:prstGeom prst="rect">
            <a:avLst/>
          </a:prstGeom>
        </p:spPr>
      </p:pic>
      <p:sp>
        <p:nvSpPr>
          <p:cNvPr id="9" name="TextBox 8">
            <a:extLst>
              <a:ext uri="{FF2B5EF4-FFF2-40B4-BE49-F238E27FC236}">
                <a16:creationId xmlns:a16="http://schemas.microsoft.com/office/drawing/2014/main" id="{89001F73-7D0C-D6E5-EF8E-0D119FB3726E}"/>
              </a:ext>
            </a:extLst>
          </p:cNvPr>
          <p:cNvSpPr txBox="1"/>
          <p:nvPr/>
        </p:nvSpPr>
        <p:spPr>
          <a:xfrm>
            <a:off x="8754036" y="833718"/>
            <a:ext cx="3596072" cy="5940088"/>
          </a:xfrm>
          <a:prstGeom prst="rect">
            <a:avLst/>
          </a:prstGeom>
          <a:noFill/>
        </p:spPr>
        <p:txBody>
          <a:bodyPr wrap="square" rtlCol="0">
            <a:spAutoFit/>
          </a:bodyPr>
          <a:lstStyle/>
          <a:p>
            <a:r>
              <a:rPr lang="en-US" sz="2000" dirty="0"/>
              <a:t>IF YOU ARE HAULING REEFER </a:t>
            </a:r>
          </a:p>
          <a:p>
            <a:r>
              <a:rPr lang="en-US" sz="2000" dirty="0"/>
              <a:t>LOADS THAT REQUIRE REEFER</a:t>
            </a:r>
          </a:p>
          <a:p>
            <a:r>
              <a:rPr lang="en-US" sz="2000" dirty="0"/>
              <a:t>BREAKDOWN INS, YOU CAN SEE</a:t>
            </a:r>
          </a:p>
          <a:p>
            <a:r>
              <a:rPr lang="en-US" sz="2000" dirty="0"/>
              <a:t> IF  HIGHWAY HAS THAT </a:t>
            </a:r>
          </a:p>
          <a:p>
            <a:r>
              <a:rPr lang="en-US" sz="2000" dirty="0"/>
              <a:t>INSURANCE CERT.</a:t>
            </a:r>
          </a:p>
          <a:p>
            <a:endParaRPr lang="en-US" sz="2000" dirty="0"/>
          </a:p>
          <a:p>
            <a:r>
              <a:rPr lang="en-US" sz="2000" dirty="0"/>
              <a:t>PLEASE NOTE:</a:t>
            </a:r>
          </a:p>
          <a:p>
            <a:endParaRPr lang="en-US" sz="2000" dirty="0"/>
          </a:p>
          <a:p>
            <a:r>
              <a:rPr lang="en-US" sz="2000" dirty="0"/>
              <a:t>IF GO HIGHWAY DOES NOT </a:t>
            </a:r>
          </a:p>
          <a:p>
            <a:r>
              <a:rPr lang="en-US" sz="2000" dirty="0"/>
              <a:t>POSESS THE INSURANCE CERT,</a:t>
            </a:r>
          </a:p>
          <a:p>
            <a:r>
              <a:rPr lang="en-US" sz="2000" dirty="0"/>
              <a:t>WE CAN ONLY ACCEPT IT FROM</a:t>
            </a:r>
          </a:p>
          <a:p>
            <a:r>
              <a:rPr lang="en-US" sz="2000" dirty="0"/>
              <a:t> THE INSURANCE COMPANY.</a:t>
            </a:r>
          </a:p>
          <a:p>
            <a:endParaRPr lang="en-US" sz="2000" dirty="0"/>
          </a:p>
          <a:p>
            <a:r>
              <a:rPr lang="en-US" sz="2000" dirty="0"/>
              <a:t>ANY CERTS FROM THE CARRIER</a:t>
            </a:r>
          </a:p>
          <a:p>
            <a:r>
              <a:rPr lang="en-US" sz="2000" dirty="0"/>
              <a:t>WILL NEED TO BE VERIFIED.</a:t>
            </a:r>
          </a:p>
          <a:p>
            <a:endParaRPr lang="en-US" sz="2000" dirty="0"/>
          </a:p>
          <a:p>
            <a:r>
              <a:rPr lang="en-US" sz="2000" dirty="0"/>
              <a:t>THIS WILL NOT BE OVERRIDEN</a:t>
            </a:r>
          </a:p>
          <a:p>
            <a:r>
              <a:rPr lang="en-US" sz="2000" dirty="0"/>
              <a:t>UNTIL VERIFIED.</a:t>
            </a:r>
          </a:p>
          <a:p>
            <a:endParaRPr lang="en-US" sz="2000" dirty="0"/>
          </a:p>
        </p:txBody>
      </p:sp>
      <p:cxnSp>
        <p:nvCxnSpPr>
          <p:cNvPr id="11" name="Straight Arrow Connector 10">
            <a:extLst>
              <a:ext uri="{FF2B5EF4-FFF2-40B4-BE49-F238E27FC236}">
                <a16:creationId xmlns:a16="http://schemas.microsoft.com/office/drawing/2014/main" id="{00598937-5C82-C1AC-FD0E-B9427F3689D4}"/>
              </a:ext>
            </a:extLst>
          </p:cNvPr>
          <p:cNvCxnSpPr/>
          <p:nvPr/>
        </p:nvCxnSpPr>
        <p:spPr>
          <a:xfrm flipH="1">
            <a:off x="5903259" y="1156447"/>
            <a:ext cx="2948133" cy="1546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BC49FED-5044-107D-0459-D74AC7383FE9}"/>
              </a:ext>
            </a:extLst>
          </p:cNvPr>
          <p:cNvSpPr txBox="1"/>
          <p:nvPr/>
        </p:nvSpPr>
        <p:spPr>
          <a:xfrm>
            <a:off x="8394456" y="9720"/>
            <a:ext cx="3901966" cy="400110"/>
          </a:xfrm>
          <a:prstGeom prst="rect">
            <a:avLst/>
          </a:prstGeom>
          <a:noFill/>
        </p:spPr>
        <p:txBody>
          <a:bodyPr wrap="none" rtlCol="0">
            <a:spAutoFit/>
          </a:bodyPr>
          <a:lstStyle/>
          <a:p>
            <a:r>
              <a:rPr lang="en-US" sz="2000" dirty="0"/>
              <a:t>TEMPERATURE CONTROLLED RULES</a:t>
            </a:r>
          </a:p>
        </p:txBody>
      </p:sp>
    </p:spTree>
    <p:extLst>
      <p:ext uri="{BB962C8B-B14F-4D97-AF65-F5344CB8AC3E}">
        <p14:creationId xmlns:p14="http://schemas.microsoft.com/office/powerpoint/2010/main" val="402813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3E94D-CCDC-7B15-6D36-0AF63422D8FC}"/>
              </a:ext>
            </a:extLst>
          </p:cNvPr>
          <p:cNvSpPr txBox="1"/>
          <p:nvPr/>
        </p:nvSpPr>
        <p:spPr>
          <a:xfrm>
            <a:off x="3629252" y="-97785"/>
            <a:ext cx="3891130" cy="646331"/>
          </a:xfrm>
          <a:prstGeom prst="rect">
            <a:avLst/>
          </a:prstGeom>
          <a:noFill/>
        </p:spPr>
        <p:txBody>
          <a:bodyPr wrap="none" rtlCol="0">
            <a:spAutoFit/>
          </a:bodyPr>
          <a:lstStyle/>
          <a:p>
            <a:r>
              <a:rPr lang="en-US" sz="3600" dirty="0"/>
              <a:t>NEW REEFER RULES</a:t>
            </a:r>
          </a:p>
        </p:txBody>
      </p:sp>
      <p:sp>
        <p:nvSpPr>
          <p:cNvPr id="3" name="TextBox 2">
            <a:extLst>
              <a:ext uri="{FF2B5EF4-FFF2-40B4-BE49-F238E27FC236}">
                <a16:creationId xmlns:a16="http://schemas.microsoft.com/office/drawing/2014/main" id="{5B2A26FF-10EA-EEB4-AB3B-F3FE56CF3453}"/>
              </a:ext>
            </a:extLst>
          </p:cNvPr>
          <p:cNvSpPr txBox="1"/>
          <p:nvPr/>
        </p:nvSpPr>
        <p:spPr>
          <a:xfrm>
            <a:off x="219808" y="413239"/>
            <a:ext cx="18499381" cy="6977700"/>
          </a:xfrm>
          <a:prstGeom prst="rect">
            <a:avLst/>
          </a:prstGeom>
          <a:noFill/>
        </p:spPr>
        <p:txBody>
          <a:bodyPr wrap="square" rtlCol="0">
            <a:spAutoFit/>
          </a:bodyPr>
          <a:lstStyle/>
          <a:p>
            <a:r>
              <a:rPr lang="en-US" dirty="0"/>
              <a:t>THERE ARE NEW RULES FOR REEFER LOADS.</a:t>
            </a:r>
          </a:p>
          <a:p>
            <a:pPr marL="342900" indent="-342900">
              <a:buAutoNum type="arabicPeriod"/>
            </a:pPr>
            <a:r>
              <a:rPr lang="en-US" dirty="0"/>
              <a:t>TO BE AUTOMATICALLY APPROVED CARRIERS MUST HAVE 3 POWER UNITS OR MORE.</a:t>
            </a:r>
          </a:p>
          <a:p>
            <a:pPr marL="342900" indent="-342900">
              <a:buAutoNum type="arabicPeriod"/>
            </a:pPr>
            <a:r>
              <a:rPr lang="en-US" dirty="0"/>
              <a:t>MUST CARRY REEFER BREAKDOWN INS.</a:t>
            </a:r>
          </a:p>
          <a:p>
            <a:pPr marL="342900" indent="-342900">
              <a:buAutoNum type="arabicPeriod"/>
            </a:pPr>
            <a:r>
              <a:rPr lang="en-US" dirty="0"/>
              <a:t>MUST PROVIDE TRUCK AND DRIVER INFORMATION IF REQUIRED TO DO SO.</a:t>
            </a:r>
          </a:p>
          <a:p>
            <a:pPr marL="342900" indent="-342900">
              <a:buAutoNum type="arabicPeriod"/>
            </a:pPr>
            <a:r>
              <a:rPr lang="en-US" dirty="0"/>
              <a:t>IF LESS THAN 3 POWER UNITS, CARRIERS MAY BE CONSIDERED. WE WILL NEED THE BELOW INFORMATION:</a:t>
            </a:r>
          </a:p>
          <a:p>
            <a:r>
              <a:rPr lang="en-US" dirty="0"/>
              <a:t>Before any temp controlled override can be approved, we need these questions answered.</a:t>
            </a:r>
          </a:p>
          <a:p>
            <a:pPr lvl="0"/>
            <a:r>
              <a:rPr lang="en-US" dirty="0"/>
              <a:t>Customer name</a:t>
            </a:r>
          </a:p>
          <a:p>
            <a:pPr lvl="0"/>
            <a:r>
              <a:rPr lang="en-US" dirty="0"/>
              <a:t>Type of cargo, commodity</a:t>
            </a:r>
          </a:p>
          <a:p>
            <a:pPr lvl="0"/>
            <a:r>
              <a:rPr lang="en-US" dirty="0"/>
              <a:t>Value of the load</a:t>
            </a:r>
          </a:p>
          <a:p>
            <a:pPr lvl="0"/>
            <a:r>
              <a:rPr lang="en-US" dirty="0"/>
              <a:t>Special instructions for the load</a:t>
            </a:r>
          </a:p>
          <a:p>
            <a:pPr lvl="0"/>
            <a:r>
              <a:rPr lang="en-US" dirty="0"/>
              <a:t>Carrier's MC# </a:t>
            </a:r>
          </a:p>
          <a:p>
            <a:pPr lvl="0"/>
            <a:r>
              <a:rPr lang="en-US" b="1" dirty="0"/>
              <a:t>- Load #</a:t>
            </a:r>
            <a:r>
              <a:rPr lang="en-US" dirty="0"/>
              <a:t> </a:t>
            </a:r>
            <a:br>
              <a:rPr lang="en-US" dirty="0"/>
            </a:br>
            <a:r>
              <a:rPr lang="en-US" b="1" dirty="0"/>
              <a:t>- Description of Goods:</a:t>
            </a:r>
            <a:r>
              <a:rPr lang="en-US" dirty="0"/>
              <a:t> </a:t>
            </a:r>
          </a:p>
          <a:p>
            <a:pPr lvl="0"/>
            <a:r>
              <a:rPr lang="en-US" dirty="0"/>
              <a:t>- Description of Packaging: </a:t>
            </a:r>
            <a:br>
              <a:rPr lang="en-US" dirty="0"/>
            </a:br>
            <a:r>
              <a:rPr lang="en-US" b="1" dirty="0"/>
              <a:t>- Weight:</a:t>
            </a:r>
            <a:r>
              <a:rPr lang="en-US" dirty="0"/>
              <a:t> </a:t>
            </a:r>
            <a:br>
              <a:rPr lang="en-US" dirty="0"/>
            </a:br>
            <a:r>
              <a:rPr lang="en-US" dirty="0"/>
              <a:t>- If special handling, has this been communicated to the carrier?: </a:t>
            </a:r>
          </a:p>
          <a:p>
            <a:pPr lvl="0"/>
            <a:r>
              <a:rPr lang="en-US" b="1" dirty="0"/>
              <a:t>-Temperature the trailer must be kept at:</a:t>
            </a:r>
            <a:r>
              <a:rPr lang="en-US" dirty="0"/>
              <a:t> </a:t>
            </a:r>
          </a:p>
          <a:p>
            <a:pPr lvl="0"/>
            <a:r>
              <a:rPr lang="en-US" dirty="0"/>
              <a:t>Pick up and Delivery dates:</a:t>
            </a:r>
          </a:p>
          <a:p>
            <a:pPr lvl="0"/>
            <a:r>
              <a:rPr lang="en-US" dirty="0"/>
              <a:t>Screen shot of 411</a:t>
            </a:r>
          </a:p>
          <a:p>
            <a:r>
              <a:rPr lang="en-US" dirty="0"/>
              <a:t> </a:t>
            </a:r>
          </a:p>
          <a:p>
            <a:r>
              <a:rPr lang="en-US" dirty="0"/>
              <a:t>Please keep in mind that we still have the 3-truck minimum policy on these loads. Approval will not be immediate. </a:t>
            </a:r>
          </a:p>
          <a:p>
            <a:r>
              <a:rPr lang="en-US" dirty="0"/>
              <a:t>Other factors will have to be determined before an approval can be granted.</a:t>
            </a:r>
          </a:p>
          <a:p>
            <a:r>
              <a:rPr lang="en-US" dirty="0"/>
              <a:t> Carriers that use progressive ins or their subsidiaries, and have less than the required power units, will not be approved.</a:t>
            </a:r>
          </a:p>
          <a:p>
            <a:endParaRPr lang="en-US" dirty="0"/>
          </a:p>
        </p:txBody>
      </p:sp>
    </p:spTree>
    <p:extLst>
      <p:ext uri="{BB962C8B-B14F-4D97-AF65-F5344CB8AC3E}">
        <p14:creationId xmlns:p14="http://schemas.microsoft.com/office/powerpoint/2010/main" val="334794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04046-C26D-5E2A-06B8-49773A23D690}"/>
              </a:ext>
            </a:extLst>
          </p:cNvPr>
          <p:cNvPicPr>
            <a:picLocks noChangeAspect="1"/>
          </p:cNvPicPr>
          <p:nvPr/>
        </p:nvPicPr>
        <p:blipFill>
          <a:blip r:embed="rId2"/>
          <a:stretch>
            <a:fillRect/>
          </a:stretch>
        </p:blipFill>
        <p:spPr>
          <a:xfrm>
            <a:off x="0" y="0"/>
            <a:ext cx="8572500" cy="6858000"/>
          </a:xfrm>
          <a:prstGeom prst="rect">
            <a:avLst/>
          </a:prstGeom>
        </p:spPr>
      </p:pic>
      <p:sp>
        <p:nvSpPr>
          <p:cNvPr id="4" name="TextBox 3">
            <a:extLst>
              <a:ext uri="{FF2B5EF4-FFF2-40B4-BE49-F238E27FC236}">
                <a16:creationId xmlns:a16="http://schemas.microsoft.com/office/drawing/2014/main" id="{AF13995A-9A20-5E12-C7FF-D0147C635BED}"/>
              </a:ext>
            </a:extLst>
          </p:cNvPr>
          <p:cNvSpPr txBox="1"/>
          <p:nvPr/>
        </p:nvSpPr>
        <p:spPr>
          <a:xfrm>
            <a:off x="8821271" y="0"/>
            <a:ext cx="2909451" cy="1815882"/>
          </a:xfrm>
          <a:prstGeom prst="rect">
            <a:avLst/>
          </a:prstGeom>
          <a:noFill/>
        </p:spPr>
        <p:txBody>
          <a:bodyPr wrap="none" rtlCol="0">
            <a:spAutoFit/>
          </a:bodyPr>
          <a:lstStyle/>
          <a:p>
            <a:r>
              <a:rPr lang="en-US" sz="2800" dirty="0"/>
              <a:t>CALIF TEMP RULES</a:t>
            </a:r>
          </a:p>
          <a:p>
            <a:endParaRPr lang="en-US" sz="2800" dirty="0"/>
          </a:p>
          <a:p>
            <a:endParaRPr lang="en-US" sz="2800" dirty="0"/>
          </a:p>
          <a:p>
            <a:endParaRPr lang="en-US" sz="2800" dirty="0"/>
          </a:p>
        </p:txBody>
      </p:sp>
      <p:sp>
        <p:nvSpPr>
          <p:cNvPr id="5" name="TextBox 4">
            <a:extLst>
              <a:ext uri="{FF2B5EF4-FFF2-40B4-BE49-F238E27FC236}">
                <a16:creationId xmlns:a16="http://schemas.microsoft.com/office/drawing/2014/main" id="{9814F536-7A67-57E0-40FD-94153B707A1A}"/>
              </a:ext>
            </a:extLst>
          </p:cNvPr>
          <p:cNvSpPr txBox="1"/>
          <p:nvPr/>
        </p:nvSpPr>
        <p:spPr>
          <a:xfrm>
            <a:off x="8572501" y="1274618"/>
            <a:ext cx="3809554" cy="1754326"/>
          </a:xfrm>
          <a:prstGeom prst="rect">
            <a:avLst/>
          </a:prstGeom>
          <a:noFill/>
        </p:spPr>
        <p:txBody>
          <a:bodyPr wrap="square" rtlCol="0">
            <a:spAutoFit/>
          </a:bodyPr>
          <a:lstStyle/>
          <a:p>
            <a:r>
              <a:rPr lang="en-US" dirty="0"/>
              <a:t>IF YOU ARE SHIPPING CALIFORNIA </a:t>
            </a:r>
          </a:p>
          <a:p>
            <a:r>
              <a:rPr lang="en-US" dirty="0"/>
              <a:t>LOADS, CARRIERS MUST HAVE CARB</a:t>
            </a:r>
          </a:p>
          <a:p>
            <a:r>
              <a:rPr lang="en-US" dirty="0"/>
              <a:t> CERTIFICATIONS.  IF THEY DO NOT,</a:t>
            </a:r>
          </a:p>
          <a:p>
            <a:r>
              <a:rPr lang="en-US" dirty="0"/>
              <a:t>THE BROKER CAN ALSO BE FINED.</a:t>
            </a:r>
          </a:p>
          <a:p>
            <a:endParaRPr lang="en-US" dirty="0"/>
          </a:p>
          <a:p>
            <a:r>
              <a:rPr lang="en-US" dirty="0"/>
              <a:t>WE WILL NOT OVERIDE THESE RULES</a:t>
            </a:r>
          </a:p>
        </p:txBody>
      </p:sp>
      <p:cxnSp>
        <p:nvCxnSpPr>
          <p:cNvPr id="7" name="Straight Arrow Connector 6">
            <a:extLst>
              <a:ext uri="{FF2B5EF4-FFF2-40B4-BE49-F238E27FC236}">
                <a16:creationId xmlns:a16="http://schemas.microsoft.com/office/drawing/2014/main" id="{B2B37BA8-139E-48BF-FAC3-D4D394390CD3}"/>
              </a:ext>
            </a:extLst>
          </p:cNvPr>
          <p:cNvCxnSpPr/>
          <p:nvPr/>
        </p:nvCxnSpPr>
        <p:spPr>
          <a:xfrm flipH="1">
            <a:off x="6192982" y="2826327"/>
            <a:ext cx="2379518" cy="37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62D70AA-231F-1BC7-5594-1F63028A6891}"/>
              </a:ext>
            </a:extLst>
          </p:cNvPr>
          <p:cNvCxnSpPr/>
          <p:nvPr/>
        </p:nvCxnSpPr>
        <p:spPr>
          <a:xfrm flipH="1">
            <a:off x="6096000" y="2826327"/>
            <a:ext cx="2476500" cy="7342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404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80CF1-839D-10C7-940A-655A1443B4BF}"/>
              </a:ext>
            </a:extLst>
          </p:cNvPr>
          <p:cNvSpPr txBox="1"/>
          <p:nvPr/>
        </p:nvSpPr>
        <p:spPr>
          <a:xfrm>
            <a:off x="8119872" y="438912"/>
            <a:ext cx="3931920" cy="4247317"/>
          </a:xfrm>
          <a:prstGeom prst="rect">
            <a:avLst/>
          </a:prstGeom>
          <a:noFill/>
        </p:spPr>
        <p:txBody>
          <a:bodyPr wrap="square" rtlCol="0">
            <a:spAutoFit/>
          </a:bodyPr>
          <a:lstStyle/>
          <a:p>
            <a:pPr marL="342900" indent="-342900">
              <a:buAutoNum type="arabicPeriod"/>
            </a:pPr>
            <a:r>
              <a:rPr lang="en-US" dirty="0"/>
              <a:t>ONCE AN INVITE IS SENT, YOU CAN CHECK THE PROGRESS BY GOING TO</a:t>
            </a:r>
          </a:p>
          <a:p>
            <a:r>
              <a:rPr lang="en-US" dirty="0"/>
              <a:t>       CONNECTIONS</a:t>
            </a:r>
          </a:p>
          <a:p>
            <a:pPr marL="342900" indent="-342900">
              <a:buAutoNum type="arabicPeriod" startAt="2"/>
            </a:pPr>
            <a:r>
              <a:rPr lang="en-US" dirty="0"/>
              <a:t>CLICK ON IN PROGRESS</a:t>
            </a:r>
          </a:p>
          <a:p>
            <a:pPr marL="342900" indent="-342900">
              <a:buAutoNum type="arabicPeriod" startAt="2"/>
            </a:pPr>
            <a:endParaRPr lang="en-US" dirty="0"/>
          </a:p>
          <a:p>
            <a:pPr marL="342900" indent="-342900">
              <a:buAutoNum type="arabicPeriod" startAt="2"/>
            </a:pPr>
            <a:endParaRPr lang="en-US" dirty="0"/>
          </a:p>
          <a:p>
            <a:pPr marL="342900" indent="-342900">
              <a:buAutoNum type="arabicPeriod" startAt="2"/>
            </a:pPr>
            <a:endParaRPr lang="en-US" dirty="0"/>
          </a:p>
          <a:p>
            <a:pPr marL="342900" indent="-342900">
              <a:buAutoNum type="arabicPeriod" startAt="2"/>
            </a:pPr>
            <a:endParaRPr lang="en-US" dirty="0"/>
          </a:p>
          <a:p>
            <a:endParaRPr lang="en-US" dirty="0"/>
          </a:p>
          <a:p>
            <a:r>
              <a:rPr lang="en-US" dirty="0"/>
              <a:t>3.  ON HOLD= CARRIERS MAY HAVE COMPLETED THE SET UP BUT MAY NOT ELIGIBLE UNTIL THEIR AUTHORITY HAS REACHED THE SPECIFIED TIME.</a:t>
            </a:r>
          </a:p>
          <a:p>
            <a:r>
              <a:rPr lang="en-US" dirty="0"/>
              <a:t>4.   DO NOT DISPATCH= DO NOT USE LIST.</a:t>
            </a:r>
          </a:p>
        </p:txBody>
      </p:sp>
      <p:pic>
        <p:nvPicPr>
          <p:cNvPr id="6" name="Picture 5">
            <a:extLst>
              <a:ext uri="{FF2B5EF4-FFF2-40B4-BE49-F238E27FC236}">
                <a16:creationId xmlns:a16="http://schemas.microsoft.com/office/drawing/2014/main" id="{4675220D-ED88-E113-62E0-D07825037E3A}"/>
              </a:ext>
            </a:extLst>
          </p:cNvPr>
          <p:cNvPicPr>
            <a:picLocks noChangeAspect="1"/>
          </p:cNvPicPr>
          <p:nvPr/>
        </p:nvPicPr>
        <p:blipFill>
          <a:blip r:embed="rId2"/>
          <a:stretch>
            <a:fillRect/>
          </a:stretch>
        </p:blipFill>
        <p:spPr>
          <a:xfrm>
            <a:off x="0" y="0"/>
            <a:ext cx="6817300" cy="6858000"/>
          </a:xfrm>
          <a:prstGeom prst="rect">
            <a:avLst/>
          </a:prstGeom>
        </p:spPr>
      </p:pic>
      <p:cxnSp>
        <p:nvCxnSpPr>
          <p:cNvPr id="8" name="Straight Arrow Connector 7">
            <a:extLst>
              <a:ext uri="{FF2B5EF4-FFF2-40B4-BE49-F238E27FC236}">
                <a16:creationId xmlns:a16="http://schemas.microsoft.com/office/drawing/2014/main" id="{621E4288-A2D8-5242-AE85-D58FA36D0AE2}"/>
              </a:ext>
            </a:extLst>
          </p:cNvPr>
          <p:cNvCxnSpPr/>
          <p:nvPr/>
        </p:nvCxnSpPr>
        <p:spPr>
          <a:xfrm flipH="1">
            <a:off x="5053263" y="625642"/>
            <a:ext cx="306660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0AAE111-B644-9EBD-3E6A-753D8D4170FA}"/>
              </a:ext>
            </a:extLst>
          </p:cNvPr>
          <p:cNvCxnSpPr>
            <a:cxnSpLocks/>
          </p:cNvCxnSpPr>
          <p:nvPr/>
        </p:nvCxnSpPr>
        <p:spPr>
          <a:xfrm flipH="1">
            <a:off x="1837189" y="1409350"/>
            <a:ext cx="6282683" cy="293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34D99B2-0C07-0016-3340-59F3EE28A128}"/>
              </a:ext>
            </a:extLst>
          </p:cNvPr>
          <p:cNvCxnSpPr>
            <a:stCxn id="2" idx="1"/>
          </p:cNvCxnSpPr>
          <p:nvPr/>
        </p:nvCxnSpPr>
        <p:spPr>
          <a:xfrm flipH="1" flipV="1">
            <a:off x="3028426" y="1702965"/>
            <a:ext cx="5091446" cy="859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FFA8F6A-54CA-10C5-785C-EA94BC7EC648}"/>
              </a:ext>
            </a:extLst>
          </p:cNvPr>
          <p:cNvCxnSpPr/>
          <p:nvPr/>
        </p:nvCxnSpPr>
        <p:spPr>
          <a:xfrm flipH="1" flipV="1">
            <a:off x="4513277" y="1702965"/>
            <a:ext cx="3606595" cy="1166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961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401CC5-725C-88F6-D731-BF88CBBA2857}"/>
              </a:ext>
            </a:extLst>
          </p:cNvPr>
          <p:cNvSpPr txBox="1"/>
          <p:nvPr/>
        </p:nvSpPr>
        <p:spPr>
          <a:xfrm>
            <a:off x="8160327" y="637308"/>
            <a:ext cx="4247086" cy="5355312"/>
          </a:xfrm>
          <a:prstGeom prst="rect">
            <a:avLst/>
          </a:prstGeom>
          <a:noFill/>
        </p:spPr>
        <p:txBody>
          <a:bodyPr wrap="square" rtlCol="0">
            <a:spAutoFit/>
          </a:bodyPr>
          <a:lstStyle/>
          <a:p>
            <a:r>
              <a:rPr lang="en-US" dirty="0"/>
              <a:t>INSURANCE CERTS CAN BE VIEWED BY </a:t>
            </a:r>
          </a:p>
          <a:p>
            <a:r>
              <a:rPr lang="en-US" dirty="0"/>
              <a:t>CLICKING THE INSURANCE SECTION. IF HIGHWAY HAS THE CERT ON FILE IT</a:t>
            </a:r>
          </a:p>
          <a:p>
            <a:r>
              <a:rPr lang="en-US" dirty="0"/>
              <a:t>CAN BE VIEWED BY CLICKING VIEW CERT</a:t>
            </a:r>
          </a:p>
          <a:p>
            <a:r>
              <a:rPr lang="en-US" dirty="0"/>
              <a:t>YOU WILL BE ABLE TO SEE WHAT </a:t>
            </a:r>
          </a:p>
          <a:p>
            <a:r>
              <a:rPr lang="en-US" dirty="0"/>
              <a:t>COVERAGES THAT CARRIER HAS.</a:t>
            </a:r>
          </a:p>
          <a:p>
            <a:endParaRPr lang="en-US" dirty="0"/>
          </a:p>
          <a:p>
            <a:r>
              <a:rPr lang="en-US" dirty="0"/>
              <a:t>THOSE OF YOU THAT ARE USING </a:t>
            </a:r>
          </a:p>
          <a:p>
            <a:r>
              <a:rPr lang="en-US" dirty="0"/>
              <a:t>SPECIALIZED CARRIERS SUCH AS </a:t>
            </a:r>
          </a:p>
          <a:p>
            <a:r>
              <a:rPr lang="en-US" dirty="0"/>
              <a:t>REEFER BREAKDOWN, AUTO HAULING, </a:t>
            </a:r>
          </a:p>
          <a:p>
            <a:r>
              <a:rPr lang="en-US" dirty="0"/>
              <a:t>PRODUCE, ETC. THOSE COVERAGES CAN</a:t>
            </a:r>
          </a:p>
          <a:p>
            <a:r>
              <a:rPr lang="en-US" dirty="0"/>
              <a:t> BE VIEWED.  IF THE COVERAGE IS NOT </a:t>
            </a:r>
          </a:p>
          <a:p>
            <a:r>
              <a:rPr lang="en-US" dirty="0"/>
              <a:t>LISTED, DON’T BOOK THE LOAD UNTIL </a:t>
            </a:r>
          </a:p>
          <a:p>
            <a:r>
              <a:rPr lang="en-US" dirty="0"/>
              <a:t>WE HAVE A CERT THAT SHOWS THE </a:t>
            </a:r>
          </a:p>
          <a:p>
            <a:r>
              <a:rPr lang="en-US" dirty="0"/>
              <a:t>COVERAGE AND IT IS VERIFIED.</a:t>
            </a:r>
          </a:p>
          <a:p>
            <a:r>
              <a:rPr lang="en-US" dirty="0"/>
              <a:t>( NEXT SLIDE)</a:t>
            </a:r>
          </a:p>
          <a:p>
            <a:endParaRPr lang="en-US" dirty="0"/>
          </a:p>
          <a:p>
            <a:r>
              <a:rPr lang="en-US" dirty="0"/>
              <a:t>IF NO CERT IS ON FILE, IT WILL HAVE TO</a:t>
            </a:r>
          </a:p>
          <a:p>
            <a:r>
              <a:rPr lang="en-US" dirty="0"/>
              <a:t> BE VERIFIED.</a:t>
            </a:r>
          </a:p>
        </p:txBody>
      </p:sp>
      <p:pic>
        <p:nvPicPr>
          <p:cNvPr id="4" name="Picture 3">
            <a:extLst>
              <a:ext uri="{FF2B5EF4-FFF2-40B4-BE49-F238E27FC236}">
                <a16:creationId xmlns:a16="http://schemas.microsoft.com/office/drawing/2014/main" id="{23A61993-22A3-21ED-76B6-9E519E34CA68}"/>
              </a:ext>
            </a:extLst>
          </p:cNvPr>
          <p:cNvPicPr>
            <a:picLocks noChangeAspect="1"/>
          </p:cNvPicPr>
          <p:nvPr/>
        </p:nvPicPr>
        <p:blipFill>
          <a:blip r:embed="rId2"/>
          <a:stretch>
            <a:fillRect/>
          </a:stretch>
        </p:blipFill>
        <p:spPr>
          <a:xfrm>
            <a:off x="0" y="0"/>
            <a:ext cx="6817300" cy="6858000"/>
          </a:xfrm>
          <a:prstGeom prst="rect">
            <a:avLst/>
          </a:prstGeom>
        </p:spPr>
      </p:pic>
      <p:cxnSp>
        <p:nvCxnSpPr>
          <p:cNvPr id="6" name="Straight Arrow Connector 5">
            <a:extLst>
              <a:ext uri="{FF2B5EF4-FFF2-40B4-BE49-F238E27FC236}">
                <a16:creationId xmlns:a16="http://schemas.microsoft.com/office/drawing/2014/main" id="{EEAB46F0-1059-1EBF-54F7-1D0703E02A8D}"/>
              </a:ext>
            </a:extLst>
          </p:cNvPr>
          <p:cNvCxnSpPr>
            <a:cxnSpLocks/>
          </p:cNvCxnSpPr>
          <p:nvPr/>
        </p:nvCxnSpPr>
        <p:spPr>
          <a:xfrm flipH="1">
            <a:off x="818147" y="1510145"/>
            <a:ext cx="7342180" cy="3514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878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7498F-7604-3DEC-63EA-E5C050AE1F09}"/>
              </a:ext>
            </a:extLst>
          </p:cNvPr>
          <p:cNvPicPr>
            <a:picLocks noChangeAspect="1"/>
          </p:cNvPicPr>
          <p:nvPr/>
        </p:nvPicPr>
        <p:blipFill>
          <a:blip r:embed="rId2"/>
          <a:stretch>
            <a:fillRect/>
          </a:stretch>
        </p:blipFill>
        <p:spPr>
          <a:xfrm>
            <a:off x="0" y="0"/>
            <a:ext cx="6817300" cy="6858000"/>
          </a:xfrm>
          <a:prstGeom prst="rect">
            <a:avLst/>
          </a:prstGeom>
        </p:spPr>
      </p:pic>
      <p:cxnSp>
        <p:nvCxnSpPr>
          <p:cNvPr id="5" name="Straight Arrow Connector 4">
            <a:extLst>
              <a:ext uri="{FF2B5EF4-FFF2-40B4-BE49-F238E27FC236}">
                <a16:creationId xmlns:a16="http://schemas.microsoft.com/office/drawing/2014/main" id="{39006228-8257-043B-27FF-517A8E8641A1}"/>
              </a:ext>
            </a:extLst>
          </p:cNvPr>
          <p:cNvCxnSpPr/>
          <p:nvPr/>
        </p:nvCxnSpPr>
        <p:spPr>
          <a:xfrm flipH="1">
            <a:off x="3582099" y="998290"/>
            <a:ext cx="4337108" cy="922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DA7D839-C303-1DAA-FFF6-FF8F17D212BF}"/>
              </a:ext>
            </a:extLst>
          </p:cNvPr>
          <p:cNvCxnSpPr/>
          <p:nvPr/>
        </p:nvCxnSpPr>
        <p:spPr>
          <a:xfrm flipH="1">
            <a:off x="5687736" y="1015068"/>
            <a:ext cx="2256638" cy="922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3DDA229-49FC-5EAB-56F6-6B19F9589B9E}"/>
              </a:ext>
            </a:extLst>
          </p:cNvPr>
          <p:cNvCxnSpPr/>
          <p:nvPr/>
        </p:nvCxnSpPr>
        <p:spPr>
          <a:xfrm flipH="1">
            <a:off x="3582099" y="998290"/>
            <a:ext cx="4404220" cy="323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6DA2F92-05F1-5684-508A-6DB66FD36975}"/>
              </a:ext>
            </a:extLst>
          </p:cNvPr>
          <p:cNvSpPr txBox="1"/>
          <p:nvPr/>
        </p:nvSpPr>
        <p:spPr>
          <a:xfrm>
            <a:off x="7986319" y="813624"/>
            <a:ext cx="2573461" cy="2862322"/>
          </a:xfrm>
          <a:prstGeom prst="rect">
            <a:avLst/>
          </a:prstGeom>
          <a:noFill/>
        </p:spPr>
        <p:txBody>
          <a:bodyPr wrap="none" rtlCol="0">
            <a:spAutoFit/>
          </a:bodyPr>
          <a:lstStyle/>
          <a:p>
            <a:r>
              <a:rPr lang="en-US" dirty="0"/>
              <a:t>CERT IS ON FILE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AMOUNTS OF COVERAGE</a:t>
            </a:r>
          </a:p>
        </p:txBody>
      </p:sp>
      <p:cxnSp>
        <p:nvCxnSpPr>
          <p:cNvPr id="12" name="Straight Arrow Connector 11">
            <a:extLst>
              <a:ext uri="{FF2B5EF4-FFF2-40B4-BE49-F238E27FC236}">
                <a16:creationId xmlns:a16="http://schemas.microsoft.com/office/drawing/2014/main" id="{87D36146-9CBF-0069-D856-339757ABF9A4}"/>
              </a:ext>
            </a:extLst>
          </p:cNvPr>
          <p:cNvCxnSpPr/>
          <p:nvPr/>
        </p:nvCxnSpPr>
        <p:spPr>
          <a:xfrm flipH="1">
            <a:off x="2944536" y="3429000"/>
            <a:ext cx="5108895" cy="480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F78C91F-5135-397B-5643-C762270A347A}"/>
              </a:ext>
            </a:extLst>
          </p:cNvPr>
          <p:cNvCxnSpPr/>
          <p:nvPr/>
        </p:nvCxnSpPr>
        <p:spPr>
          <a:xfrm flipH="1">
            <a:off x="5201174" y="3444200"/>
            <a:ext cx="2869035" cy="490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02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16A18-0A32-F5DD-FBE2-848464F45D78}"/>
              </a:ext>
            </a:extLst>
          </p:cNvPr>
          <p:cNvSpPr txBox="1"/>
          <p:nvPr/>
        </p:nvSpPr>
        <p:spPr>
          <a:xfrm>
            <a:off x="237986" y="258347"/>
            <a:ext cx="11880881" cy="3139321"/>
          </a:xfrm>
          <a:prstGeom prst="rect">
            <a:avLst/>
          </a:prstGeom>
          <a:noFill/>
        </p:spPr>
        <p:txBody>
          <a:bodyPr wrap="none" rtlCol="0">
            <a:spAutoFit/>
          </a:bodyPr>
          <a:lstStyle/>
          <a:p>
            <a:r>
              <a:rPr lang="en-US" dirty="0"/>
              <a:t>PROBLEM CARRIERS:</a:t>
            </a:r>
          </a:p>
          <a:p>
            <a:endParaRPr lang="en-US" dirty="0"/>
          </a:p>
          <a:p>
            <a:r>
              <a:rPr lang="en-US" dirty="0"/>
              <a:t>IF YOU ARE HAVING ISSUES WITH A CARRIER DUE TO DOUBLE BROKERING, THEFT OF A LOAD OR HOLDING A LOAD HOSTAGE,</a:t>
            </a:r>
          </a:p>
          <a:p>
            <a:r>
              <a:rPr lang="en-US" dirty="0"/>
              <a:t>YOU WILL NEED TO DO THE FOLLOWING:</a:t>
            </a:r>
          </a:p>
          <a:p>
            <a:endParaRPr lang="en-US" dirty="0"/>
          </a:p>
          <a:p>
            <a:pPr marL="342900" indent="-342900">
              <a:buAutoNum type="arabicPeriod"/>
            </a:pPr>
            <a:r>
              <a:rPr lang="en-US" dirty="0"/>
              <a:t>ON YOUR HIGHWAY PAGE CLICK REPORT FRAUD AND ENTER THE PROBLEM. GO HIGHWAY WILL THEN INVESTAGATE THE </a:t>
            </a:r>
          </a:p>
          <a:p>
            <a:r>
              <a:rPr lang="en-US" dirty="0"/>
              <a:t>       ISSUE.</a:t>
            </a:r>
          </a:p>
          <a:p>
            <a:pPr marL="342900" indent="-342900">
              <a:buAutoNum type="arabicPeriod" startAt="2"/>
            </a:pPr>
            <a:r>
              <a:rPr lang="en-US" dirty="0"/>
              <a:t>PUT NOTES IN MCLEOD</a:t>
            </a:r>
          </a:p>
          <a:p>
            <a:pPr marL="342900" indent="-342900">
              <a:buAutoNum type="arabicPeriod" startAt="2"/>
            </a:pPr>
            <a:r>
              <a:rPr lang="en-US" dirty="0"/>
              <a:t>FILE A CARRIER 411 REPORT</a:t>
            </a:r>
          </a:p>
          <a:p>
            <a:pPr marL="342900" indent="-342900">
              <a:buAutoNum type="arabicPeriod" startAt="2"/>
            </a:pPr>
            <a:r>
              <a:rPr lang="en-US" dirty="0"/>
              <a:t>NOTIFY CARRIER MANAGEMENT SO WE CAN INACTIVATE IN MCLEOD AND PUT ON THE DNU LIST IN GO HIGHWAY.</a:t>
            </a:r>
          </a:p>
          <a:p>
            <a:pPr marL="342900" indent="-342900">
              <a:buAutoNum type="arabicPeriod" startAt="2"/>
            </a:pPr>
            <a:r>
              <a:rPr lang="en-US" dirty="0"/>
              <a:t>EMAIL HYBRIDCLAIMS@BEEMAC.COM</a:t>
            </a:r>
          </a:p>
        </p:txBody>
      </p:sp>
    </p:spTree>
    <p:extLst>
      <p:ext uri="{BB962C8B-B14F-4D97-AF65-F5344CB8AC3E}">
        <p14:creationId xmlns:p14="http://schemas.microsoft.com/office/powerpoint/2010/main" val="544577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09787-80E2-98CD-D844-8F8AE698BF9C}"/>
              </a:ext>
            </a:extLst>
          </p:cNvPr>
          <p:cNvPicPr>
            <a:picLocks noChangeAspect="1"/>
          </p:cNvPicPr>
          <p:nvPr/>
        </p:nvPicPr>
        <p:blipFill>
          <a:blip r:embed="rId2"/>
          <a:stretch>
            <a:fillRect/>
          </a:stretch>
        </p:blipFill>
        <p:spPr>
          <a:xfrm>
            <a:off x="0" y="30289"/>
            <a:ext cx="8364071" cy="6827711"/>
          </a:xfrm>
          <a:prstGeom prst="rect">
            <a:avLst/>
          </a:prstGeom>
        </p:spPr>
      </p:pic>
      <p:sp>
        <p:nvSpPr>
          <p:cNvPr id="4" name="TextBox 3">
            <a:extLst>
              <a:ext uri="{FF2B5EF4-FFF2-40B4-BE49-F238E27FC236}">
                <a16:creationId xmlns:a16="http://schemas.microsoft.com/office/drawing/2014/main" id="{229FC87D-DE09-AC23-844A-0DBF3718CCA2}"/>
              </a:ext>
            </a:extLst>
          </p:cNvPr>
          <p:cNvSpPr txBox="1"/>
          <p:nvPr/>
        </p:nvSpPr>
        <p:spPr>
          <a:xfrm>
            <a:off x="8767482" y="658906"/>
            <a:ext cx="2206630" cy="369332"/>
          </a:xfrm>
          <a:prstGeom prst="rect">
            <a:avLst/>
          </a:prstGeom>
          <a:noFill/>
        </p:spPr>
        <p:txBody>
          <a:bodyPr wrap="none" rtlCol="0">
            <a:spAutoFit/>
          </a:bodyPr>
          <a:lstStyle/>
          <a:p>
            <a:r>
              <a:rPr lang="en-US" dirty="0"/>
              <a:t>CLICK REPORT FRAUD</a:t>
            </a:r>
          </a:p>
        </p:txBody>
      </p:sp>
      <p:cxnSp>
        <p:nvCxnSpPr>
          <p:cNvPr id="6" name="Straight Arrow Connector 5">
            <a:extLst>
              <a:ext uri="{FF2B5EF4-FFF2-40B4-BE49-F238E27FC236}">
                <a16:creationId xmlns:a16="http://schemas.microsoft.com/office/drawing/2014/main" id="{1872300D-3946-EF4F-5280-E7AC2438739A}"/>
              </a:ext>
            </a:extLst>
          </p:cNvPr>
          <p:cNvCxnSpPr>
            <a:stCxn id="4" idx="1"/>
          </p:cNvCxnSpPr>
          <p:nvPr/>
        </p:nvCxnSpPr>
        <p:spPr>
          <a:xfrm flipH="1">
            <a:off x="5338482" y="843572"/>
            <a:ext cx="3429000" cy="1415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98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8822A-D364-EB17-E98B-AC2BE1691443}"/>
              </a:ext>
            </a:extLst>
          </p:cNvPr>
          <p:cNvPicPr>
            <a:picLocks noChangeAspect="1"/>
          </p:cNvPicPr>
          <p:nvPr/>
        </p:nvPicPr>
        <p:blipFill>
          <a:blip r:embed="rId2"/>
          <a:stretch>
            <a:fillRect/>
          </a:stretch>
        </p:blipFill>
        <p:spPr>
          <a:xfrm>
            <a:off x="0" y="0"/>
            <a:ext cx="9234535" cy="6858000"/>
          </a:xfrm>
          <a:prstGeom prst="rect">
            <a:avLst/>
          </a:prstGeom>
        </p:spPr>
      </p:pic>
      <p:sp>
        <p:nvSpPr>
          <p:cNvPr id="4" name="TextBox 3">
            <a:extLst>
              <a:ext uri="{FF2B5EF4-FFF2-40B4-BE49-F238E27FC236}">
                <a16:creationId xmlns:a16="http://schemas.microsoft.com/office/drawing/2014/main" id="{2948EEEF-1FD8-C205-C272-3B5DED1BACB6}"/>
              </a:ext>
            </a:extLst>
          </p:cNvPr>
          <p:cNvSpPr txBox="1"/>
          <p:nvPr/>
        </p:nvSpPr>
        <p:spPr>
          <a:xfrm>
            <a:off x="9802906" y="443753"/>
            <a:ext cx="2220288" cy="646331"/>
          </a:xfrm>
          <a:prstGeom prst="rect">
            <a:avLst/>
          </a:prstGeom>
          <a:noFill/>
        </p:spPr>
        <p:txBody>
          <a:bodyPr wrap="none" rtlCol="0">
            <a:spAutoFit/>
          </a:bodyPr>
          <a:lstStyle/>
          <a:p>
            <a:r>
              <a:rPr lang="en-US" dirty="0"/>
              <a:t>CLICK  I UNDERSTAND</a:t>
            </a:r>
          </a:p>
          <a:p>
            <a:r>
              <a:rPr lang="en-US" dirty="0"/>
              <a:t>THEN CONTINUE</a:t>
            </a:r>
          </a:p>
        </p:txBody>
      </p:sp>
      <p:cxnSp>
        <p:nvCxnSpPr>
          <p:cNvPr id="6" name="Straight Arrow Connector 5">
            <a:extLst>
              <a:ext uri="{FF2B5EF4-FFF2-40B4-BE49-F238E27FC236}">
                <a16:creationId xmlns:a16="http://schemas.microsoft.com/office/drawing/2014/main" id="{069B96FA-7D2A-7D35-D3B6-0B927B2BEA76}"/>
              </a:ext>
            </a:extLst>
          </p:cNvPr>
          <p:cNvCxnSpPr/>
          <p:nvPr/>
        </p:nvCxnSpPr>
        <p:spPr>
          <a:xfrm flipH="1">
            <a:off x="3254188" y="618565"/>
            <a:ext cx="6548718" cy="38727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B316B4A-18FD-CBDE-D798-CA96617A442D}"/>
              </a:ext>
            </a:extLst>
          </p:cNvPr>
          <p:cNvCxnSpPr/>
          <p:nvPr/>
        </p:nvCxnSpPr>
        <p:spPr>
          <a:xfrm flipH="1">
            <a:off x="5432612" y="900953"/>
            <a:ext cx="4370294" cy="411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692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1FE79-2454-9E51-8526-1EC61D2D0841}"/>
              </a:ext>
            </a:extLst>
          </p:cNvPr>
          <p:cNvSpPr txBox="1"/>
          <p:nvPr/>
        </p:nvSpPr>
        <p:spPr>
          <a:xfrm>
            <a:off x="3049121" y="2828836"/>
            <a:ext cx="7103408" cy="1200329"/>
          </a:xfrm>
          <a:prstGeom prst="rect">
            <a:avLst/>
          </a:prstGeom>
          <a:noFill/>
        </p:spPr>
        <p:txBody>
          <a:bodyPr wrap="square">
            <a:spAutoFit/>
          </a:bodyPr>
          <a:lstStyle/>
          <a:p>
            <a:r>
              <a:rPr lang="en-US" dirty="0"/>
              <a:t>"Broker Support: Assigned implementations </a:t>
            </a:r>
            <a:r>
              <a:rPr lang="en-US" dirty="0" err="1"/>
              <a:t>representative.Carriers</a:t>
            </a:r>
            <a:r>
              <a:rPr lang="en-US" dirty="0"/>
              <a:t>: </a:t>
            </a:r>
          </a:p>
          <a:p>
            <a:pPr marL="342900" indent="-342900">
              <a:buAutoNum type="alphaLcParenBoth"/>
            </a:pPr>
            <a:r>
              <a:rPr lang="en-US" dirty="0"/>
              <a:t>Phone: 906-HIGHWAY</a:t>
            </a:r>
          </a:p>
          <a:p>
            <a:pPr marL="342900" indent="-342900">
              <a:buAutoNum type="alphaLcParenBoth"/>
            </a:pPr>
            <a:r>
              <a:rPr lang="en-US" dirty="0"/>
              <a:t> (b) Email: </a:t>
            </a:r>
            <a:r>
              <a:rPr lang="en-US" dirty="0">
                <a:hlinkClick r:id="rId2"/>
              </a:rPr>
              <a:t>service@highway.com</a:t>
            </a:r>
            <a:endParaRPr lang="en-US" dirty="0"/>
          </a:p>
          <a:p>
            <a:pPr marL="342900" indent="-342900">
              <a:buAutoNum type="alphaLcParenBoth"/>
            </a:pPr>
            <a:r>
              <a:rPr lang="en-US" dirty="0"/>
              <a:t> (c) Web: https://highway.com &gt;&gt; Contact Us "</a:t>
            </a:r>
          </a:p>
        </p:txBody>
      </p:sp>
      <p:sp>
        <p:nvSpPr>
          <p:cNvPr id="4" name="TextBox 3">
            <a:extLst>
              <a:ext uri="{FF2B5EF4-FFF2-40B4-BE49-F238E27FC236}">
                <a16:creationId xmlns:a16="http://schemas.microsoft.com/office/drawing/2014/main" id="{A27838B8-B241-8108-06F4-C02899755FE4}"/>
              </a:ext>
            </a:extLst>
          </p:cNvPr>
          <p:cNvSpPr txBox="1"/>
          <p:nvPr/>
        </p:nvSpPr>
        <p:spPr>
          <a:xfrm>
            <a:off x="3402106" y="484094"/>
            <a:ext cx="4962192" cy="369332"/>
          </a:xfrm>
          <a:prstGeom prst="rect">
            <a:avLst/>
          </a:prstGeom>
          <a:noFill/>
        </p:spPr>
        <p:txBody>
          <a:bodyPr wrap="none" rtlCol="0">
            <a:spAutoFit/>
          </a:bodyPr>
          <a:lstStyle/>
          <a:p>
            <a:r>
              <a:rPr lang="en-US" dirty="0"/>
              <a:t>GO HIGHWAY CUSTOMER SERVICE INFORMATION</a:t>
            </a:r>
          </a:p>
        </p:txBody>
      </p:sp>
      <p:sp>
        <p:nvSpPr>
          <p:cNvPr id="5" name="TextBox 4">
            <a:extLst>
              <a:ext uri="{FF2B5EF4-FFF2-40B4-BE49-F238E27FC236}">
                <a16:creationId xmlns:a16="http://schemas.microsoft.com/office/drawing/2014/main" id="{ADF89E09-80DC-952B-9808-C4CD27B02E0E}"/>
              </a:ext>
            </a:extLst>
          </p:cNvPr>
          <p:cNvSpPr txBox="1"/>
          <p:nvPr/>
        </p:nvSpPr>
        <p:spPr>
          <a:xfrm>
            <a:off x="1063375" y="1124323"/>
            <a:ext cx="9183283" cy="923330"/>
          </a:xfrm>
          <a:prstGeom prst="rect">
            <a:avLst/>
          </a:prstGeom>
          <a:noFill/>
        </p:spPr>
        <p:txBody>
          <a:bodyPr wrap="none" rtlCol="0">
            <a:spAutoFit/>
          </a:bodyPr>
          <a:lstStyle/>
          <a:p>
            <a:r>
              <a:rPr lang="en-US" sz="1800" b="0" i="0" u="none" strike="noStrike" dirty="0">
                <a:solidFill>
                  <a:srgbClr val="000000"/>
                </a:solidFill>
                <a:effectLst/>
                <a:latin typeface="Arial" panose="020B0604020202020204" pitchFamily="34" charset="0"/>
              </a:rPr>
              <a:t>We offer support via email 24/7. We offer support via phone lines during business hours.</a:t>
            </a:r>
          </a:p>
          <a:p>
            <a:r>
              <a:rPr lang="en-US" sz="1800" b="0" i="0" u="none" strike="noStrike" dirty="0">
                <a:solidFill>
                  <a:srgbClr val="000000"/>
                </a:solidFill>
                <a:effectLst/>
                <a:latin typeface="Arial" panose="020B0604020202020204" pitchFamily="34" charset="0"/>
              </a:rPr>
              <a:t>Monday – Friday 7am – 7pm CT; </a:t>
            </a:r>
          </a:p>
          <a:p>
            <a:r>
              <a:rPr lang="en-US" sz="1800" b="0" i="0" u="none" strike="noStrike" dirty="0">
                <a:solidFill>
                  <a:srgbClr val="000000"/>
                </a:solidFill>
                <a:effectLst/>
                <a:latin typeface="Arial" panose="020B0604020202020204" pitchFamily="34" charset="0"/>
              </a:rPr>
              <a:t>Saturday 8-5 PM CST.</a:t>
            </a:r>
            <a:r>
              <a:rPr lang="en-US" dirty="0"/>
              <a:t> </a:t>
            </a:r>
          </a:p>
        </p:txBody>
      </p:sp>
      <p:sp>
        <p:nvSpPr>
          <p:cNvPr id="6" name="TextBox 5">
            <a:extLst>
              <a:ext uri="{FF2B5EF4-FFF2-40B4-BE49-F238E27FC236}">
                <a16:creationId xmlns:a16="http://schemas.microsoft.com/office/drawing/2014/main" id="{D36C144C-2D29-4BEB-E57D-622870FA7553}"/>
              </a:ext>
            </a:extLst>
          </p:cNvPr>
          <p:cNvSpPr txBox="1"/>
          <p:nvPr/>
        </p:nvSpPr>
        <p:spPr>
          <a:xfrm>
            <a:off x="786384" y="4668202"/>
            <a:ext cx="8735958" cy="1477328"/>
          </a:xfrm>
          <a:prstGeom prst="rect">
            <a:avLst/>
          </a:prstGeom>
          <a:noFill/>
        </p:spPr>
        <p:txBody>
          <a:bodyPr wrap="square" rtlCol="0">
            <a:spAutoFit/>
          </a:bodyPr>
          <a:lstStyle/>
          <a:p>
            <a:r>
              <a:rPr lang="en-US" dirty="0"/>
              <a:t> HIGHWAY ALSO HAS A YOU TUBE SITE FOR VIEWING</a:t>
            </a:r>
          </a:p>
          <a:p>
            <a:endParaRPr lang="en-US" dirty="0"/>
          </a:p>
          <a:p>
            <a:r>
              <a:rPr lang="en-US" sz="1800" b="0" i="0" u="sng" strike="noStrike" dirty="0">
                <a:solidFill>
                  <a:srgbClr val="0000FF"/>
                </a:solidFill>
                <a:effectLst/>
                <a:latin typeface="Arial" panose="020B0604020202020204" pitchFamily="34" charset="0"/>
                <a:hlinkClick r:id="rId3"/>
              </a:rPr>
              <a:t>We have a number of video resources available on our Highway </a:t>
            </a:r>
            <a:r>
              <a:rPr lang="en-US" sz="1800" b="0" i="0" u="sng" strike="noStrike" dirty="0">
                <a:solidFill>
                  <a:srgbClr val="1155CC"/>
                </a:solidFill>
                <a:effectLst/>
                <a:latin typeface="Arial" panose="020B0604020202020204" pitchFamily="34" charset="0"/>
                <a:hlinkClick r:id="rId3"/>
              </a:rPr>
              <a:t>YouTube website. </a:t>
            </a:r>
            <a:endParaRPr lang="en-US" sz="1800" b="0" i="0" u="sng" strike="noStrike" dirty="0">
              <a:solidFill>
                <a:srgbClr val="1155CC"/>
              </a:solidFill>
              <a:effectLst/>
              <a:latin typeface="Arial" panose="020B0604020202020204" pitchFamily="34" charset="0"/>
            </a:endParaRPr>
          </a:p>
          <a:p>
            <a:endParaRPr lang="en-US" u="sng" dirty="0">
              <a:solidFill>
                <a:srgbClr val="1155CC"/>
              </a:solidFill>
              <a:latin typeface="Arial" panose="020B0604020202020204" pitchFamily="34" charset="0"/>
            </a:endParaRPr>
          </a:p>
          <a:p>
            <a:r>
              <a:rPr lang="en-US" u="sng" dirty="0">
                <a:solidFill>
                  <a:srgbClr val="1155CC"/>
                </a:solidFill>
                <a:latin typeface="Arial" panose="020B0604020202020204" pitchFamily="34" charset="0"/>
              </a:rPr>
              <a:t>ANY ONBOARDING ISSUES, PLEASE CONTACT GO HIGHWAY.</a:t>
            </a:r>
            <a:endParaRPr lang="en-US" dirty="0"/>
          </a:p>
        </p:txBody>
      </p:sp>
    </p:spTree>
    <p:extLst>
      <p:ext uri="{BB962C8B-B14F-4D97-AF65-F5344CB8AC3E}">
        <p14:creationId xmlns:p14="http://schemas.microsoft.com/office/powerpoint/2010/main" val="113353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BC34F-62A4-142F-21F2-55AE4A58DBE5}"/>
              </a:ext>
            </a:extLst>
          </p:cNvPr>
          <p:cNvSpPr txBox="1"/>
          <p:nvPr/>
        </p:nvSpPr>
        <p:spPr>
          <a:xfrm>
            <a:off x="7991856" y="621792"/>
            <a:ext cx="2414892" cy="1015663"/>
          </a:xfrm>
          <a:prstGeom prst="rect">
            <a:avLst/>
          </a:prstGeom>
          <a:noFill/>
        </p:spPr>
        <p:txBody>
          <a:bodyPr wrap="none" rtlCol="0">
            <a:spAutoFit/>
          </a:bodyPr>
          <a:lstStyle/>
          <a:p>
            <a:r>
              <a:rPr lang="en-US" sz="2000" dirty="0"/>
              <a:t>CHOOSE YOUR ALERT</a:t>
            </a:r>
          </a:p>
          <a:p>
            <a:endParaRPr lang="en-US" sz="2000" dirty="0"/>
          </a:p>
          <a:p>
            <a:r>
              <a:rPr lang="en-US" sz="2000" dirty="0"/>
              <a:t>THEN CONTINUE</a:t>
            </a:r>
          </a:p>
        </p:txBody>
      </p:sp>
      <p:cxnSp>
        <p:nvCxnSpPr>
          <p:cNvPr id="6" name="Straight Arrow Connector 5">
            <a:extLst>
              <a:ext uri="{FF2B5EF4-FFF2-40B4-BE49-F238E27FC236}">
                <a16:creationId xmlns:a16="http://schemas.microsoft.com/office/drawing/2014/main" id="{D7F0EC9C-0926-3CC9-6C81-A1178ABA2F31}"/>
              </a:ext>
            </a:extLst>
          </p:cNvPr>
          <p:cNvCxnSpPr>
            <a:cxnSpLocks/>
          </p:cNvCxnSpPr>
          <p:nvPr/>
        </p:nvCxnSpPr>
        <p:spPr>
          <a:xfrm flipH="1">
            <a:off x="4777099" y="804672"/>
            <a:ext cx="3214757" cy="2981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61AA89F3-1694-7BF2-ABA1-71E29F86C827}"/>
              </a:ext>
            </a:extLst>
          </p:cNvPr>
          <p:cNvPicPr>
            <a:picLocks noChangeAspect="1"/>
          </p:cNvPicPr>
          <p:nvPr/>
        </p:nvPicPr>
        <p:blipFill>
          <a:blip r:embed="rId2"/>
          <a:stretch>
            <a:fillRect/>
          </a:stretch>
        </p:blipFill>
        <p:spPr>
          <a:xfrm>
            <a:off x="-35185" y="0"/>
            <a:ext cx="8027041" cy="5729955"/>
          </a:xfrm>
          <a:prstGeom prst="rect">
            <a:avLst/>
          </a:prstGeom>
        </p:spPr>
      </p:pic>
      <p:cxnSp>
        <p:nvCxnSpPr>
          <p:cNvPr id="17" name="Straight Arrow Connector 16">
            <a:extLst>
              <a:ext uri="{FF2B5EF4-FFF2-40B4-BE49-F238E27FC236}">
                <a16:creationId xmlns:a16="http://schemas.microsoft.com/office/drawing/2014/main" id="{44204ED4-45CA-CD6F-DE2D-7C18CEDE783E}"/>
              </a:ext>
            </a:extLst>
          </p:cNvPr>
          <p:cNvCxnSpPr/>
          <p:nvPr/>
        </p:nvCxnSpPr>
        <p:spPr>
          <a:xfrm flipH="1">
            <a:off x="5230026" y="880217"/>
            <a:ext cx="2761830" cy="1102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FF5546DD-D533-4390-5363-2EBBEA15F2AF}"/>
              </a:ext>
            </a:extLst>
          </p:cNvPr>
          <p:cNvPicPr>
            <a:picLocks noChangeAspect="1"/>
          </p:cNvPicPr>
          <p:nvPr/>
        </p:nvPicPr>
        <p:blipFill>
          <a:blip r:embed="rId3"/>
          <a:stretch>
            <a:fillRect/>
          </a:stretch>
        </p:blipFill>
        <p:spPr>
          <a:xfrm>
            <a:off x="2414973" y="4374633"/>
            <a:ext cx="2815053" cy="2327406"/>
          </a:xfrm>
          <a:prstGeom prst="rect">
            <a:avLst/>
          </a:prstGeom>
        </p:spPr>
      </p:pic>
      <p:cxnSp>
        <p:nvCxnSpPr>
          <p:cNvPr id="21" name="Straight Arrow Connector 20">
            <a:extLst>
              <a:ext uri="{FF2B5EF4-FFF2-40B4-BE49-F238E27FC236}">
                <a16:creationId xmlns:a16="http://schemas.microsoft.com/office/drawing/2014/main" id="{B0FA36B8-6B2D-11E2-2C0F-5CFDE3CF9E81}"/>
              </a:ext>
            </a:extLst>
          </p:cNvPr>
          <p:cNvCxnSpPr/>
          <p:nvPr/>
        </p:nvCxnSpPr>
        <p:spPr>
          <a:xfrm flipH="1">
            <a:off x="4777099" y="1495514"/>
            <a:ext cx="3307222" cy="4828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496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C8DA5A-2409-6CCC-21A4-D4B48082486E}"/>
              </a:ext>
            </a:extLst>
          </p:cNvPr>
          <p:cNvSpPr txBox="1"/>
          <p:nvPr/>
        </p:nvSpPr>
        <p:spPr>
          <a:xfrm>
            <a:off x="7699248" y="694944"/>
            <a:ext cx="4442242" cy="2585323"/>
          </a:xfrm>
          <a:prstGeom prst="rect">
            <a:avLst/>
          </a:prstGeom>
          <a:noFill/>
        </p:spPr>
        <p:txBody>
          <a:bodyPr wrap="none" rtlCol="0">
            <a:spAutoFit/>
          </a:bodyPr>
          <a:lstStyle/>
          <a:p>
            <a:r>
              <a:rPr lang="en-US" dirty="0"/>
              <a:t>ENTER THE DATE AND DETAILS TO THE </a:t>
            </a:r>
          </a:p>
          <a:p>
            <a:r>
              <a:rPr lang="en-US" dirty="0"/>
              <a:t>SUMMARY</a:t>
            </a:r>
          </a:p>
          <a:p>
            <a:endParaRPr lang="en-US" dirty="0"/>
          </a:p>
          <a:p>
            <a:r>
              <a:rPr lang="en-US" dirty="0"/>
              <a:t>THEN SUBMIT</a:t>
            </a:r>
          </a:p>
          <a:p>
            <a:endParaRPr lang="en-US" dirty="0"/>
          </a:p>
          <a:p>
            <a:r>
              <a:rPr lang="en-US" dirty="0"/>
              <a:t>THEN ENTER A CARRIER 411 REPORT</a:t>
            </a:r>
          </a:p>
          <a:p>
            <a:endParaRPr lang="en-US" dirty="0"/>
          </a:p>
          <a:p>
            <a:r>
              <a:rPr lang="en-US" dirty="0"/>
              <a:t>AND ENTER ALL COMMENTS IN THE CARRIER </a:t>
            </a:r>
          </a:p>
          <a:p>
            <a:r>
              <a:rPr lang="en-US" dirty="0"/>
              <a:t>SCREEN IN MCLEOD</a:t>
            </a:r>
          </a:p>
        </p:txBody>
      </p:sp>
      <p:pic>
        <p:nvPicPr>
          <p:cNvPr id="5" name="Picture 4">
            <a:extLst>
              <a:ext uri="{FF2B5EF4-FFF2-40B4-BE49-F238E27FC236}">
                <a16:creationId xmlns:a16="http://schemas.microsoft.com/office/drawing/2014/main" id="{7F43C333-D35A-59C2-B896-B32B1AE1E3D8}"/>
              </a:ext>
            </a:extLst>
          </p:cNvPr>
          <p:cNvPicPr>
            <a:picLocks noChangeAspect="1"/>
          </p:cNvPicPr>
          <p:nvPr/>
        </p:nvPicPr>
        <p:blipFill>
          <a:blip r:embed="rId2"/>
          <a:stretch>
            <a:fillRect/>
          </a:stretch>
        </p:blipFill>
        <p:spPr>
          <a:xfrm>
            <a:off x="86931" y="110531"/>
            <a:ext cx="7305068" cy="5240215"/>
          </a:xfrm>
          <a:prstGeom prst="rect">
            <a:avLst/>
          </a:prstGeom>
        </p:spPr>
      </p:pic>
      <p:cxnSp>
        <p:nvCxnSpPr>
          <p:cNvPr id="9" name="Straight Arrow Connector 8">
            <a:extLst>
              <a:ext uri="{FF2B5EF4-FFF2-40B4-BE49-F238E27FC236}">
                <a16:creationId xmlns:a16="http://schemas.microsoft.com/office/drawing/2014/main" id="{94D8DCC0-68AD-8F4B-0A57-103FB311EF3D}"/>
              </a:ext>
            </a:extLst>
          </p:cNvPr>
          <p:cNvCxnSpPr/>
          <p:nvPr/>
        </p:nvCxnSpPr>
        <p:spPr>
          <a:xfrm flipH="1">
            <a:off x="4210259" y="864158"/>
            <a:ext cx="3488989" cy="3054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140D3E3-A8C2-5B58-3AED-0AB9EE743E6F}"/>
              </a:ext>
            </a:extLst>
          </p:cNvPr>
          <p:cNvCxnSpPr/>
          <p:nvPr/>
        </p:nvCxnSpPr>
        <p:spPr>
          <a:xfrm flipH="1">
            <a:off x="3739465" y="880217"/>
            <a:ext cx="3959783" cy="1850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AA113E51-29C0-5289-2B56-F8F6ECCB760D}"/>
              </a:ext>
            </a:extLst>
          </p:cNvPr>
          <p:cNvPicPr>
            <a:picLocks noChangeAspect="1"/>
          </p:cNvPicPr>
          <p:nvPr/>
        </p:nvPicPr>
        <p:blipFill>
          <a:blip r:embed="rId3"/>
          <a:stretch>
            <a:fillRect/>
          </a:stretch>
        </p:blipFill>
        <p:spPr>
          <a:xfrm>
            <a:off x="7605347" y="3500324"/>
            <a:ext cx="3624798" cy="3213357"/>
          </a:xfrm>
          <a:prstGeom prst="rect">
            <a:avLst/>
          </a:prstGeom>
        </p:spPr>
      </p:pic>
      <p:cxnSp>
        <p:nvCxnSpPr>
          <p:cNvPr id="16" name="Straight Arrow Connector 15">
            <a:extLst>
              <a:ext uri="{FF2B5EF4-FFF2-40B4-BE49-F238E27FC236}">
                <a16:creationId xmlns:a16="http://schemas.microsoft.com/office/drawing/2014/main" id="{4BC28492-E834-A411-C60B-F07A241132F2}"/>
              </a:ext>
            </a:extLst>
          </p:cNvPr>
          <p:cNvCxnSpPr/>
          <p:nvPr/>
        </p:nvCxnSpPr>
        <p:spPr>
          <a:xfrm>
            <a:off x="8493369" y="3280267"/>
            <a:ext cx="1011116" cy="1828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06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D1E8A-4742-594C-86C0-D65417DB62AA}"/>
              </a:ext>
            </a:extLst>
          </p:cNvPr>
          <p:cNvSpPr txBox="1"/>
          <p:nvPr/>
        </p:nvSpPr>
        <p:spPr>
          <a:xfrm>
            <a:off x="4827494" y="255494"/>
            <a:ext cx="1152495" cy="584775"/>
          </a:xfrm>
          <a:prstGeom prst="rect">
            <a:avLst/>
          </a:prstGeom>
          <a:noFill/>
        </p:spPr>
        <p:txBody>
          <a:bodyPr wrap="none" rtlCol="0">
            <a:spAutoFit/>
          </a:bodyPr>
          <a:lstStyle/>
          <a:p>
            <a:r>
              <a:rPr lang="en-US" sz="3200" dirty="0"/>
              <a:t>FAQ’S</a:t>
            </a:r>
          </a:p>
        </p:txBody>
      </p:sp>
      <p:sp>
        <p:nvSpPr>
          <p:cNvPr id="3" name="TextBox 2">
            <a:extLst>
              <a:ext uri="{FF2B5EF4-FFF2-40B4-BE49-F238E27FC236}">
                <a16:creationId xmlns:a16="http://schemas.microsoft.com/office/drawing/2014/main" id="{A5545FE5-3D44-3449-681E-74C4C1BFDD51}"/>
              </a:ext>
            </a:extLst>
          </p:cNvPr>
          <p:cNvSpPr txBox="1"/>
          <p:nvPr/>
        </p:nvSpPr>
        <p:spPr>
          <a:xfrm>
            <a:off x="54726" y="840269"/>
            <a:ext cx="11850526" cy="5909310"/>
          </a:xfrm>
          <a:prstGeom prst="rect">
            <a:avLst/>
          </a:prstGeom>
          <a:noFill/>
        </p:spPr>
        <p:txBody>
          <a:bodyPr wrap="square" rtlCol="0">
            <a:spAutoFit/>
          </a:bodyPr>
          <a:lstStyle/>
          <a:p>
            <a:pPr marL="342900" indent="-342900">
              <a:buAutoNum type="arabicPeriod"/>
            </a:pPr>
            <a:r>
              <a:rPr lang="en-US" dirty="0"/>
              <a:t>HOW LONG IS THE INVITE ACTIVE FOR?</a:t>
            </a:r>
          </a:p>
          <a:p>
            <a:r>
              <a:rPr lang="en-US" dirty="0"/>
              <a:t>       A. THERE ARE NO TIME LIMITS FOR INVITES AT THIS TIME.</a:t>
            </a:r>
          </a:p>
          <a:p>
            <a:pPr marL="342900" indent="-342900">
              <a:buAutoNum type="arabicPeriod" startAt="2"/>
            </a:pPr>
            <a:r>
              <a:rPr lang="en-US" dirty="0"/>
              <a:t>WHAT IF A CARRIER IS HAVING ISSUES ONBOARDING?</a:t>
            </a:r>
          </a:p>
          <a:p>
            <a:r>
              <a:rPr lang="en-US" dirty="0"/>
              <a:t>        A. THEY ARE TO CONTACT HIGHWAY. PHONE: 906-HIGHWAY (906-444-4929) OR </a:t>
            </a:r>
            <a:r>
              <a:rPr lang="en-US" dirty="0">
                <a:hlinkClick r:id="rId2"/>
              </a:rPr>
              <a:t>service@highway.com</a:t>
            </a:r>
            <a:endParaRPr lang="en-US" dirty="0"/>
          </a:p>
          <a:p>
            <a:r>
              <a:rPr lang="en-US" dirty="0"/>
              <a:t>3.    WHAT ARE THEIR HOURS?</a:t>
            </a:r>
          </a:p>
          <a:p>
            <a:r>
              <a:rPr lang="en-US" dirty="0"/>
              <a:t>         A. </a:t>
            </a:r>
            <a:r>
              <a:rPr lang="en-US" sz="1800" b="0" i="0" u="none" strike="noStrike" dirty="0">
                <a:solidFill>
                  <a:srgbClr val="000000"/>
                </a:solidFill>
                <a:effectLst/>
                <a:latin typeface="Arial" panose="020B0604020202020204" pitchFamily="34" charset="0"/>
              </a:rPr>
              <a:t>We offer support via email 24/7. We offer support via phone lines during business hours.</a:t>
            </a:r>
          </a:p>
          <a:p>
            <a:r>
              <a:rPr lang="en-US" sz="1800" b="0" i="0" u="none" strike="noStrike" dirty="0">
                <a:solidFill>
                  <a:srgbClr val="000000"/>
                </a:solidFill>
                <a:effectLst/>
                <a:latin typeface="Arial" panose="020B0604020202020204" pitchFamily="34" charset="0"/>
              </a:rPr>
              <a:t>            Monday – Friday 7am – 7pm CT; </a:t>
            </a:r>
          </a:p>
          <a:p>
            <a:r>
              <a:rPr lang="en-US" sz="1800" b="0" i="0" u="none" strike="noStrike" dirty="0">
                <a:solidFill>
                  <a:srgbClr val="000000"/>
                </a:solidFill>
                <a:effectLst/>
                <a:latin typeface="Arial" panose="020B0604020202020204" pitchFamily="34" charset="0"/>
              </a:rPr>
              <a:t>            Saturday 8-5 PM CST.</a:t>
            </a:r>
            <a:r>
              <a:rPr lang="en-US" dirty="0"/>
              <a:t> </a:t>
            </a:r>
          </a:p>
          <a:p>
            <a:pPr marL="342900" indent="-342900">
              <a:buAutoNum type="arabicPeriod" startAt="4"/>
            </a:pPr>
            <a:r>
              <a:rPr lang="en-US" dirty="0"/>
              <a:t>HOW LONG WILL THE UPLOAD TAKE?</a:t>
            </a:r>
          </a:p>
          <a:p>
            <a:r>
              <a:rPr lang="en-US" dirty="0"/>
              <a:t>       A. ANYWHERE FROM 3-8 MIN DEPENDING ON THE NUMBER OF CARRIERS WAITING IN THE QUEUE.</a:t>
            </a:r>
          </a:p>
          <a:p>
            <a:pPr marL="342900" indent="-342900">
              <a:buAutoNum type="arabicPeriod" startAt="5"/>
            </a:pPr>
            <a:r>
              <a:rPr lang="en-US" dirty="0"/>
              <a:t>DO WE STILL NEED TO CHECK CARRIER 411?</a:t>
            </a:r>
          </a:p>
          <a:p>
            <a:r>
              <a:rPr lang="en-US" dirty="0"/>
              <a:t>       A.  YES. THIS IS ANOTHER TOOL TO USE.  IF CM SEES A NEGATIVE REPORT OF DOUBLE BROKERING, THE CARRIER WILL NOT     BE APPROVED. </a:t>
            </a:r>
          </a:p>
          <a:p>
            <a:pPr marL="342900" indent="-342900">
              <a:buAutoNum type="arabicPeriod" startAt="6"/>
            </a:pPr>
            <a:r>
              <a:rPr lang="en-US" dirty="0"/>
              <a:t>ARE THERE ANY CHANGES IF MCLEOD GOES DOWN?</a:t>
            </a:r>
          </a:p>
          <a:p>
            <a:r>
              <a:rPr lang="en-US" dirty="0"/>
              <a:t>      NO.  ALL PROCEDURES WILL STAY IN PLACE. INVITES WILL STILL BE SENT THROUGH GO-HIGHWAY. ONCE MCLEOD IS BACK ONLINE, INFO WILL BE UPLOADED.</a:t>
            </a:r>
          </a:p>
          <a:p>
            <a:pPr marL="342900" indent="-342900">
              <a:buAutoNum type="arabicPeriod" startAt="7"/>
            </a:pPr>
            <a:r>
              <a:rPr lang="en-US" dirty="0"/>
              <a:t>WHAT IF HIGHWAY GOES DOWN?</a:t>
            </a:r>
          </a:p>
          <a:p>
            <a:r>
              <a:rPr lang="en-US" dirty="0"/>
              <a:t>     A. YOU WILL BE INSTRUCTED TO SEND OUT PDF PACKETS FROM CARRIER MANAGEMENT.</a:t>
            </a:r>
          </a:p>
          <a:p>
            <a:r>
              <a:rPr lang="en-US" sz="1800" b="0" i="0" u="none" strike="noStrike" baseline="0" dirty="0">
                <a:latin typeface="Calibri" panose="020F0502020204030204" pitchFamily="34" charset="0"/>
              </a:rPr>
              <a:t>8.</a:t>
            </a:r>
            <a:r>
              <a:rPr lang="en-US" sz="1800" b="0" i="0" u="none" strike="noStrike" baseline="0" dirty="0">
                <a:solidFill>
                  <a:srgbClr val="FFFFFF"/>
                </a:solidFill>
                <a:latin typeface="Calibri" panose="020F0502020204030204" pitchFamily="34" charset="0"/>
              </a:rPr>
              <a:t>5</a:t>
            </a:r>
            <a:r>
              <a:rPr lang="en-US" sz="1800" b="0" i="0" u="none" strike="noStrike" baseline="0" dirty="0">
                <a:latin typeface="Calibri" panose="020F0502020204030204" pitchFamily="34" charset="0"/>
              </a:rPr>
              <a:t>WHAT ABOUT INACTIVE CARRIERS IN MCLEOD?</a:t>
            </a:r>
          </a:p>
          <a:p>
            <a:r>
              <a:rPr lang="en-US" dirty="0">
                <a:latin typeface="Calibri" panose="020F0502020204030204" pitchFamily="34" charset="0"/>
              </a:rPr>
              <a:t>    A. FIRST CHECK THE HIGHWAY SITE TO DETERMINE IF THEY ARE IN OUR NETWORK. THE GOLD CHECK MARK WILL SHOW YOU THEY ARE REGISTERED. IF THEY ARE NOT, CHECK CARRIER 411.  IF NO ISSUES THEN SEND THEM AN INVITE.</a:t>
            </a:r>
            <a:r>
              <a:rPr lang="en-US" sz="1800" b="0" i="0" u="none" strike="noStrike" baseline="0" dirty="0">
                <a:latin typeface="Calibri" panose="020F0502020204030204" pitchFamily="34" charset="0"/>
              </a:rPr>
              <a:t>.</a:t>
            </a:r>
            <a:endParaRPr lang="en-US" dirty="0"/>
          </a:p>
        </p:txBody>
      </p:sp>
    </p:spTree>
    <p:extLst>
      <p:ext uri="{BB962C8B-B14F-4D97-AF65-F5344CB8AC3E}">
        <p14:creationId xmlns:p14="http://schemas.microsoft.com/office/powerpoint/2010/main" val="94935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0FC4C-375E-56C4-D194-7D028C608C78}"/>
              </a:ext>
            </a:extLst>
          </p:cNvPr>
          <p:cNvSpPr txBox="1"/>
          <p:nvPr/>
        </p:nvSpPr>
        <p:spPr>
          <a:xfrm>
            <a:off x="4819272" y="121023"/>
            <a:ext cx="2553455" cy="646331"/>
          </a:xfrm>
          <a:prstGeom prst="rect">
            <a:avLst/>
          </a:prstGeom>
          <a:noFill/>
        </p:spPr>
        <p:txBody>
          <a:bodyPr wrap="square" rtlCol="0">
            <a:spAutoFit/>
          </a:bodyPr>
          <a:lstStyle/>
          <a:p>
            <a:r>
              <a:rPr lang="en-US" sz="3600" dirty="0"/>
              <a:t>MORE FAQ’S</a:t>
            </a:r>
          </a:p>
        </p:txBody>
      </p:sp>
      <p:sp>
        <p:nvSpPr>
          <p:cNvPr id="3" name="TextBox 2">
            <a:extLst>
              <a:ext uri="{FF2B5EF4-FFF2-40B4-BE49-F238E27FC236}">
                <a16:creationId xmlns:a16="http://schemas.microsoft.com/office/drawing/2014/main" id="{57C57DA3-EE88-39DD-F666-AE2CFCAB821A}"/>
              </a:ext>
            </a:extLst>
          </p:cNvPr>
          <p:cNvSpPr txBox="1"/>
          <p:nvPr/>
        </p:nvSpPr>
        <p:spPr>
          <a:xfrm>
            <a:off x="186528" y="767354"/>
            <a:ext cx="11818941" cy="6186309"/>
          </a:xfrm>
          <a:prstGeom prst="rect">
            <a:avLst/>
          </a:prstGeom>
          <a:noFill/>
        </p:spPr>
        <p:txBody>
          <a:bodyPr wrap="none" rtlCol="0">
            <a:spAutoFit/>
          </a:bodyPr>
          <a:lstStyle/>
          <a:p>
            <a:r>
              <a:rPr lang="en-US" dirty="0"/>
              <a:t>9. HOW ABOUT NEW INVITES AFTER HOURS?</a:t>
            </a:r>
          </a:p>
          <a:p>
            <a:r>
              <a:rPr lang="en-US" dirty="0"/>
              <a:t>A.  HIGHWAY HAS 24/7 EMAIL SUPPORT. </a:t>
            </a:r>
            <a:r>
              <a:rPr lang="en-US" sz="1800" b="0" i="0" u="none" strike="noStrike" dirty="0">
                <a:solidFill>
                  <a:srgbClr val="000000"/>
                </a:solidFill>
                <a:effectLst/>
                <a:latin typeface="Arial" panose="020B0604020202020204" pitchFamily="34" charset="0"/>
              </a:rPr>
              <a:t>We offer support via phone lines during business hours.</a:t>
            </a:r>
          </a:p>
          <a:p>
            <a:r>
              <a:rPr lang="en-US" sz="1800" b="0" i="0" u="none" strike="noStrike" dirty="0">
                <a:solidFill>
                  <a:srgbClr val="000000"/>
                </a:solidFill>
                <a:effectLst/>
                <a:latin typeface="Arial" panose="020B0604020202020204" pitchFamily="34" charset="0"/>
              </a:rPr>
              <a:t>Monday – Friday 7am – 7pm CT; </a:t>
            </a:r>
          </a:p>
          <a:p>
            <a:r>
              <a:rPr lang="en-US" sz="1800" b="0" i="0" u="none" strike="noStrike" dirty="0">
                <a:solidFill>
                  <a:srgbClr val="000000"/>
                </a:solidFill>
                <a:effectLst/>
                <a:latin typeface="Arial" panose="020B0604020202020204" pitchFamily="34" charset="0"/>
              </a:rPr>
              <a:t>Saturday 8-5 PM CST.</a:t>
            </a:r>
            <a:r>
              <a:rPr lang="en-US" dirty="0"/>
              <a:t> </a:t>
            </a:r>
          </a:p>
          <a:p>
            <a:endParaRPr lang="en-US" dirty="0"/>
          </a:p>
          <a:p>
            <a:r>
              <a:rPr lang="en-US" dirty="0"/>
              <a:t>10. DO WE REACTIVATE CARRIERS?</a:t>
            </a:r>
          </a:p>
          <a:p>
            <a:pPr marL="342900" indent="-342900">
              <a:buAutoNum type="alphaUcPeriod"/>
            </a:pPr>
            <a:r>
              <a:rPr lang="en-US" dirty="0"/>
              <a:t>ONLY IF THEY HAVE PASSED THE HIGHWAY RULES AND THEY ARE REGISTERED IN THE HIGHWAY NETWORK.</a:t>
            </a:r>
          </a:p>
          <a:p>
            <a:pPr marL="342900" indent="-342900">
              <a:buAutoNum type="alphaUcPeriod"/>
            </a:pPr>
            <a:r>
              <a:rPr lang="en-US" dirty="0"/>
              <a:t> LOOK FOR THE GOLD CHECKMARK IN THE CARRIER PROFILE IN GO HIGHWAY. OLDER CARRIERS IN MCLEOD MAY HAVE A </a:t>
            </a:r>
          </a:p>
          <a:p>
            <a:r>
              <a:rPr lang="en-US" dirty="0"/>
              <a:t>GREY CHECKMARK.</a:t>
            </a:r>
          </a:p>
          <a:p>
            <a:endParaRPr lang="en-US" dirty="0"/>
          </a:p>
          <a:p>
            <a:r>
              <a:rPr lang="en-US" dirty="0"/>
              <a:t>11. WHERE DOES THE INFO IN GO HIGHWAY COME FROM?</a:t>
            </a:r>
          </a:p>
          <a:p>
            <a:pPr marL="342900" indent="-342900">
              <a:buAutoNum type="alphaUcPeriod"/>
            </a:pPr>
            <a:r>
              <a:rPr lang="en-US" dirty="0"/>
              <a:t>INFO IS POPULATED FROM THE FMCSA WEBSITE, INTERNALLY WITHIN  HIGHWAY</a:t>
            </a:r>
          </a:p>
          <a:p>
            <a:endParaRPr lang="en-US" dirty="0"/>
          </a:p>
          <a:p>
            <a:r>
              <a:rPr lang="en-US" dirty="0"/>
              <a:t>12. DO WE STILL HAVE A 30 DAY AUTHORITY POLICY?</a:t>
            </a:r>
          </a:p>
          <a:p>
            <a:pPr marL="342900" indent="-342900">
              <a:buAutoNum type="alphaUcPeriod"/>
            </a:pPr>
            <a:r>
              <a:rPr lang="en-US" dirty="0"/>
              <a:t>YES, WE DO, HOWEVER, WE HAVE GRANTED A 4 DAY GRACE PERIOD.  WE WILL ONLY APPROVE 26 DAYS.</a:t>
            </a:r>
          </a:p>
          <a:p>
            <a:pPr marL="342900" indent="-342900">
              <a:buAutoNum type="alphaUcPeriod"/>
            </a:pPr>
            <a:endParaRPr lang="en-US" dirty="0"/>
          </a:p>
          <a:p>
            <a:pPr marL="342900" indent="-342900">
              <a:buAutoNum type="arabicPeriod" startAt="13"/>
            </a:pPr>
            <a:r>
              <a:rPr lang="en-US" dirty="0"/>
              <a:t>IF A CARRIER IS IN MCLEOD, WILL WE HAVE TO SET THEM UP AGAIN?</a:t>
            </a:r>
          </a:p>
          <a:p>
            <a:pPr marL="342900" indent="-342900">
              <a:buAutoNum type="alphaUcPeriod"/>
            </a:pPr>
            <a:r>
              <a:rPr lang="en-US" dirty="0"/>
              <a:t>INACTIVE CARRIERS WILL HAVE TO BE ONBOARDED THROUGH THE HIGHWAY SYSTEM SO THEY CAN BE MONITORED.</a:t>
            </a:r>
          </a:p>
          <a:p>
            <a:pPr marL="342900" indent="-342900">
              <a:buAutoNum type="alphaUcPeriod"/>
            </a:pPr>
            <a:r>
              <a:rPr lang="en-US" dirty="0"/>
              <a:t>WE MAY ASK SOME OF THE ACTIVE CARRIERS TO GO THROUGH THE ONBOARDING. THAT WAY WE CAN GET UPDATED</a:t>
            </a:r>
          </a:p>
          <a:p>
            <a:r>
              <a:rPr lang="en-US" dirty="0"/>
              <a:t>      INFORMATION. </a:t>
            </a:r>
          </a:p>
          <a:p>
            <a:r>
              <a:rPr lang="en-US" dirty="0"/>
              <a:t>ALWAYS READ THE COMMENTS IN MCLEOD!!</a:t>
            </a:r>
          </a:p>
          <a:p>
            <a:r>
              <a:rPr lang="en-US" dirty="0"/>
              <a:t>      </a:t>
            </a:r>
          </a:p>
        </p:txBody>
      </p:sp>
    </p:spTree>
    <p:extLst>
      <p:ext uri="{BB962C8B-B14F-4D97-AF65-F5344CB8AC3E}">
        <p14:creationId xmlns:p14="http://schemas.microsoft.com/office/powerpoint/2010/main" val="202125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6E6FC5-63CE-243E-D298-D6CCEBA02EE2}"/>
              </a:ext>
            </a:extLst>
          </p:cNvPr>
          <p:cNvSpPr txBox="1"/>
          <p:nvPr/>
        </p:nvSpPr>
        <p:spPr>
          <a:xfrm>
            <a:off x="368710" y="353961"/>
            <a:ext cx="11636477" cy="2585323"/>
          </a:xfrm>
          <a:prstGeom prst="rect">
            <a:avLst/>
          </a:prstGeom>
          <a:noFill/>
        </p:spPr>
        <p:txBody>
          <a:bodyPr wrap="square" rtlCol="0">
            <a:spAutoFit/>
          </a:bodyPr>
          <a:lstStyle/>
          <a:p>
            <a:r>
              <a:rPr lang="en-US" dirty="0"/>
              <a:t>14. WHAT IF A CARRIER WANTS TO CHANGE THEIR INFORMATION.</a:t>
            </a:r>
          </a:p>
          <a:p>
            <a:pPr marL="342900" indent="-342900">
              <a:buAutoNum type="alphaUcPeriod"/>
            </a:pPr>
            <a:r>
              <a:rPr lang="en-US" dirty="0"/>
              <a:t>WE NEED AN UPDATED W-9 WITH THE CORRECTIONS THEY WANT TO MAKE.</a:t>
            </a:r>
          </a:p>
          <a:p>
            <a:endParaRPr lang="en-US" dirty="0"/>
          </a:p>
          <a:p>
            <a:r>
              <a:rPr lang="en-US" dirty="0"/>
              <a:t>15. WILL WE RECEIVE AN EMAIL FROM CM WHEN A CARRIER HAS COMPLETED THE ONBOARDING?</a:t>
            </a:r>
          </a:p>
          <a:p>
            <a:r>
              <a:rPr lang="en-US" dirty="0"/>
              <a:t>A. ONLY IF WE HAVE BEEN CC’D WHEN SENDING OUT THE LINK. ONCE A CARRIER COMPLETES THE ONBOARDING USING THE CONNECT BOX, YOU ALONG WITH CM RECEIVES THE EMAIL.  IT IS ACTIVE AT THAT TIME IN MCLEOD. KEEP REFRESHING THE CONNECTIONS IN GO HIGHWAY TO SEE UPDATED INFO. REMEMBER IT CAN TAKE UP TO 10 MIN TO UPLOAD INTO MCLEOD.</a:t>
            </a:r>
          </a:p>
          <a:p>
            <a:endParaRPr lang="en-US" dirty="0"/>
          </a:p>
        </p:txBody>
      </p:sp>
    </p:spTree>
    <p:extLst>
      <p:ext uri="{BB962C8B-B14F-4D97-AF65-F5344CB8AC3E}">
        <p14:creationId xmlns:p14="http://schemas.microsoft.com/office/powerpoint/2010/main" val="2258864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9DF27-8AF0-F149-7D57-E5CC42911E4D}"/>
              </a:ext>
            </a:extLst>
          </p:cNvPr>
          <p:cNvSpPr txBox="1"/>
          <p:nvPr/>
        </p:nvSpPr>
        <p:spPr>
          <a:xfrm>
            <a:off x="383458" y="280219"/>
            <a:ext cx="10739030" cy="6524863"/>
          </a:xfrm>
          <a:prstGeom prst="rect">
            <a:avLst/>
          </a:prstGeom>
          <a:noFill/>
        </p:spPr>
        <p:txBody>
          <a:bodyPr wrap="none" rtlCol="0">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ON HOLD= means carrier has signed the contract, but still missing docs.  Check the overview for the failed or incomplete rules.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ELD DOCUMENTS= cab card/owners’ card, insurance card, Title to the truck and driver’s license. Will accept drivers license and</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any of the others.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INCOMPLETE= means go highway does not have a cert on file and has not verified the carrier’s insurance.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INACTIVE IN MCLEOD= an invite needs to be sent through go highway. Unless on the DNU list.  Always check the comments.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Once onboarding is complete, CM will have to activate.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ACTIVE IN MCCLEOD= those carriers are monitored in go highway. We may just need updated documents.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IDENITY ALERT= go highway internal alerts from other go highway customers. Similar to 411.  If these fail, we will not override.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NEW CARRIERS= new carriers once they have completed the onboarding and you have received the completed email,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will become automatically active in McLeod within 10 min. Please keep checking McLeod.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DOT ONLY CARRIERS= give us a heads up when you send out an invite.  These need special overrides once they have completed</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the onboarding if they are eligible.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INSURANCE CERTS= certs that come from an insurance company we can automatically update.  If a cert comes from the carrier</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then it will need to be verified.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SPRINTER VANS/BOX TRUCKS= when these fail the ELD rule we still need docs.  Driver's license, and vehicle owners' card, or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insurance card. They still must carry the same insurance coverage. $1,000,000 auto liability and $100,000 cargo.</a:t>
            </a:r>
          </a:p>
          <a:p>
            <a:endParaRPr lang="en-US" dirty="0"/>
          </a:p>
        </p:txBody>
      </p:sp>
    </p:spTree>
    <p:extLst>
      <p:ext uri="{BB962C8B-B14F-4D97-AF65-F5344CB8AC3E}">
        <p14:creationId xmlns:p14="http://schemas.microsoft.com/office/powerpoint/2010/main" val="875529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47E3A-CC27-F134-355B-F026414BEA6C}"/>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17D403B-2F0D-0228-1DDC-00E126CFD7BD}"/>
              </a:ext>
            </a:extLst>
          </p:cNvPr>
          <p:cNvSpPr txBox="1"/>
          <p:nvPr/>
        </p:nvSpPr>
        <p:spPr>
          <a:xfrm>
            <a:off x="9349098" y="1743342"/>
            <a:ext cx="1781129" cy="646331"/>
          </a:xfrm>
          <a:prstGeom prst="rect">
            <a:avLst/>
          </a:prstGeom>
          <a:noFill/>
        </p:spPr>
        <p:txBody>
          <a:bodyPr wrap="none" rtlCol="0">
            <a:spAutoFit/>
          </a:bodyPr>
          <a:lstStyle/>
          <a:p>
            <a:r>
              <a:rPr lang="en-US" sz="3600" dirty="0">
                <a:solidFill>
                  <a:schemeClr val="tx1">
                    <a:lumMod val="95000"/>
                    <a:lumOff val="5000"/>
                  </a:schemeClr>
                </a:solidFill>
              </a:rPr>
              <a:t>OR TWO</a:t>
            </a:r>
          </a:p>
        </p:txBody>
      </p:sp>
      <p:sp>
        <p:nvSpPr>
          <p:cNvPr id="4" name="TextBox 3">
            <a:extLst>
              <a:ext uri="{FF2B5EF4-FFF2-40B4-BE49-F238E27FC236}">
                <a16:creationId xmlns:a16="http://schemas.microsoft.com/office/drawing/2014/main" id="{AB59CE59-AAE7-7186-6F84-8A5A2B5CE84E}"/>
              </a:ext>
            </a:extLst>
          </p:cNvPr>
          <p:cNvSpPr txBox="1"/>
          <p:nvPr/>
        </p:nvSpPr>
        <p:spPr>
          <a:xfrm>
            <a:off x="9161092" y="4973652"/>
            <a:ext cx="655949" cy="1323439"/>
          </a:xfrm>
          <a:prstGeom prst="rect">
            <a:avLst/>
          </a:prstGeom>
          <a:noFill/>
        </p:spPr>
        <p:txBody>
          <a:bodyPr wrap="none" rtlCol="0">
            <a:spAutoFit/>
          </a:bodyPr>
          <a:lstStyle/>
          <a:p>
            <a:r>
              <a:rPr lang="en-US" sz="8000" dirty="0"/>
              <a:t>S</a:t>
            </a:r>
          </a:p>
        </p:txBody>
      </p:sp>
    </p:spTree>
    <p:extLst>
      <p:ext uri="{BB962C8B-B14F-4D97-AF65-F5344CB8AC3E}">
        <p14:creationId xmlns:p14="http://schemas.microsoft.com/office/powerpoint/2010/main" val="308302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06A30-09CF-FBFB-F10A-1F8BF291CFE5}"/>
              </a:ext>
            </a:extLst>
          </p:cNvPr>
          <p:cNvSpPr txBox="1"/>
          <p:nvPr/>
        </p:nvSpPr>
        <p:spPr>
          <a:xfrm>
            <a:off x="4059253" y="273465"/>
            <a:ext cx="3879790" cy="369332"/>
          </a:xfrm>
          <a:prstGeom prst="rect">
            <a:avLst/>
          </a:prstGeom>
          <a:noFill/>
        </p:spPr>
        <p:txBody>
          <a:bodyPr wrap="square" rtlCol="0">
            <a:spAutoFit/>
          </a:bodyPr>
          <a:lstStyle/>
          <a:p>
            <a:r>
              <a:rPr lang="en-US" dirty="0"/>
              <a:t>SO, WHAT HAS HAPPENED SINCE 2023?</a:t>
            </a:r>
          </a:p>
        </p:txBody>
      </p:sp>
      <p:sp>
        <p:nvSpPr>
          <p:cNvPr id="3" name="TextBox 2">
            <a:extLst>
              <a:ext uri="{FF2B5EF4-FFF2-40B4-BE49-F238E27FC236}">
                <a16:creationId xmlns:a16="http://schemas.microsoft.com/office/drawing/2014/main" id="{ABBD3AF3-7539-2592-FDFC-7365096EE8EA}"/>
              </a:ext>
            </a:extLst>
          </p:cNvPr>
          <p:cNvSpPr txBox="1"/>
          <p:nvPr/>
        </p:nvSpPr>
        <p:spPr>
          <a:xfrm>
            <a:off x="166643" y="726392"/>
            <a:ext cx="11665010" cy="5909310"/>
          </a:xfrm>
          <a:prstGeom prst="rect">
            <a:avLst/>
          </a:prstGeom>
          <a:noFill/>
        </p:spPr>
        <p:txBody>
          <a:bodyPr wrap="square" rtlCol="0">
            <a:spAutoFit/>
          </a:bodyPr>
          <a:lstStyle/>
          <a:p>
            <a:r>
              <a:rPr lang="en-US" dirty="0"/>
              <a:t>THE INDUSTRY HAS SEEN A LOT OF CHANGES SINCE WE HAVE PARTNERED WITH HIGHWAY. GOOD AND BAD.</a:t>
            </a:r>
          </a:p>
          <a:p>
            <a:r>
              <a:rPr lang="en-US" dirty="0"/>
              <a:t>BEEMAC LOGISTICS HAS GROWN INTO A LEADING AND TRUSTED COMPANY IN THE BROKERAGE FIELD.</a:t>
            </a:r>
          </a:p>
          <a:p>
            <a:endParaRPr lang="en-US" dirty="0"/>
          </a:p>
          <a:p>
            <a:r>
              <a:rPr lang="en-US" dirty="0"/>
              <a:t>MORE CARRIERS ARE AVAILABLE TO HAUL OUR FREIGHT. THERE ARE AN ESTIMATED 2 MILLION CARRIERS IN THE UNITED STATES.</a:t>
            </a:r>
          </a:p>
          <a:p>
            <a:endParaRPr lang="en-US" dirty="0"/>
          </a:p>
          <a:p>
            <a:r>
              <a:rPr lang="en-US" dirty="0"/>
              <a:t>THE BAD?</a:t>
            </a:r>
          </a:p>
          <a:p>
            <a:r>
              <a:rPr lang="en-US" dirty="0"/>
              <a:t>SCAMMERS. BAD ACTORS ARE ATTEMPTING TO STEAL LOADS BY HACKING INTO CORPORATE EMAILS, POSING AS LEGITIMATE DISPATCHERS AND JUST PLAIN LYING.</a:t>
            </a:r>
          </a:p>
          <a:p>
            <a:endParaRPr lang="en-US" dirty="0"/>
          </a:p>
          <a:p>
            <a:r>
              <a:rPr lang="en-US" dirty="0"/>
              <a:t>					WHAT ARE WE DOING?</a:t>
            </a:r>
          </a:p>
          <a:p>
            <a:endParaRPr lang="en-US" dirty="0"/>
          </a:p>
          <a:p>
            <a:r>
              <a:rPr lang="en-US" dirty="0"/>
              <a:t>WELL, IT ALL STARTS WITH YOU. TRUST YOUR GUT. IF THE DISPATCHER JUST TAKES THE LOAD FOR THE POSTED RATE AND DOESN’T NEGOTIATE, SOMETHING MAY BE UP.</a:t>
            </a:r>
          </a:p>
          <a:p>
            <a:r>
              <a:rPr lang="en-US" dirty="0"/>
              <a:t>ALWAYS LOOK AT YOUR CALLER ID. IS IT A DIFFERENT NUMBER THAN WHAT IS LISTED IN HIGHWAY?</a:t>
            </a:r>
          </a:p>
          <a:p>
            <a:r>
              <a:rPr lang="en-US" dirty="0"/>
              <a:t>IF THE PERSON CLAIMS THEY WORK FOR THE CARRIER BUT SAYS “YOU CAN SEND IT TO THE CORPORATE EMAIL”, LETS VERIFY IT FIRST.</a:t>
            </a:r>
          </a:p>
          <a:p>
            <a:r>
              <a:rPr lang="en-US" dirty="0"/>
              <a:t>ASK FOR THE TRUCK REGISTRATION/CAB CARD. SCAMMERS SHOULDN’T HAVE THOSE DOCUMENTS.</a:t>
            </a:r>
          </a:p>
          <a:p>
            <a:r>
              <a:rPr lang="en-US" dirty="0"/>
              <a:t>ALL NEW CONTACTS AND CHANGES MUST BE VERIFIED BY CARRIER SERVICES (NEW NAME FOR CARRIER MANAGEMENT) VIA VERBAL CONFIRMATION FROM A VERIFIED CONTACT FOUND IN HIGHWAY, OR THE FMCSA SITE. IF WE DO NOT GET A VERBAL CONFIRMATION THEN WE WILL NOT ADD IT.</a:t>
            </a:r>
          </a:p>
        </p:txBody>
      </p:sp>
    </p:spTree>
    <p:extLst>
      <p:ext uri="{BB962C8B-B14F-4D97-AF65-F5344CB8AC3E}">
        <p14:creationId xmlns:p14="http://schemas.microsoft.com/office/powerpoint/2010/main" val="2408777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3C03F-B9C5-EADE-2575-218595EE2949}"/>
              </a:ext>
            </a:extLst>
          </p:cNvPr>
          <p:cNvSpPr txBox="1"/>
          <p:nvPr/>
        </p:nvSpPr>
        <p:spPr>
          <a:xfrm>
            <a:off x="497541" y="416859"/>
            <a:ext cx="11711989" cy="6186309"/>
          </a:xfrm>
          <a:prstGeom prst="rect">
            <a:avLst/>
          </a:prstGeom>
          <a:noFill/>
        </p:spPr>
        <p:txBody>
          <a:bodyPr wrap="none" rtlCol="0">
            <a:spAutoFit/>
          </a:bodyPr>
          <a:lstStyle/>
          <a:p>
            <a:r>
              <a:rPr lang="en-US" dirty="0"/>
              <a:t>AT THIS TIME, CARRIER MANAGEMENT WILL NOT RECEIVE ANY EMAILS WHEN AN INVITE IS SENT. SO, WE WILL NOT KNOW </a:t>
            </a:r>
          </a:p>
          <a:p>
            <a:r>
              <a:rPr lang="en-US" dirty="0"/>
              <a:t>WHO SENT OUT THE INVITE. GO HIGHWAY IS IN THE PROCESS OF MAKING THIS FEATURE AVAILABLE TO US.</a:t>
            </a:r>
          </a:p>
          <a:p>
            <a:endParaRPr lang="en-US" dirty="0"/>
          </a:p>
          <a:p>
            <a:r>
              <a:rPr lang="en-US" dirty="0"/>
              <a:t>IF THE YELLOW CONNECT BUTTON IS USED, WE WILL BE ABLE TO SEE THE WHO SENT THE INVITE ONCE THE ONBOARDING</a:t>
            </a:r>
          </a:p>
          <a:p>
            <a:r>
              <a:rPr lang="en-US" dirty="0"/>
              <a:t>HAS BEEN COMPLETED OR ON HOLD.</a:t>
            </a:r>
          </a:p>
          <a:p>
            <a:endParaRPr lang="en-US" dirty="0"/>
          </a:p>
          <a:p>
            <a:r>
              <a:rPr lang="en-US" dirty="0"/>
              <a:t>IF THE LINK IS USED DUE TO A CHANGE IN EMAILS, CM WILL NOT KNOW WHO SENT THE INVITE. IF YOU USE THE LINK, LET </a:t>
            </a:r>
          </a:p>
          <a:p>
            <a:r>
              <a:rPr lang="en-US" dirty="0"/>
              <a:t>CM KNOW ALONG WITH THE MC/DOT IN THE SUBJECT LINE.</a:t>
            </a:r>
          </a:p>
          <a:p>
            <a:endParaRPr lang="en-US" dirty="0"/>
          </a:p>
          <a:p>
            <a:r>
              <a:rPr lang="en-US" dirty="0"/>
              <a:t>PLEASE CHECK MCCLEOD TO SEE IF YOUR CARRIER HAS BEEN ACTIVATED OR IF THERE ARE ANY COMMENTS</a:t>
            </a:r>
          </a:p>
          <a:p>
            <a:r>
              <a:rPr lang="en-US" dirty="0"/>
              <a:t>BEFORE EMAILING CARRIER MANAGEMENT.</a:t>
            </a:r>
          </a:p>
          <a:p>
            <a:endParaRPr lang="en-US" dirty="0"/>
          </a:p>
          <a:p>
            <a:r>
              <a:rPr lang="en-US" dirty="0"/>
              <a:t>INSURANCE CERTS SUBMITTED FROM CARRIERS MUST BE VERIFIED FROM THE INSURANCE COMPANY!!</a:t>
            </a:r>
          </a:p>
          <a:p>
            <a:endParaRPr lang="en-US" dirty="0"/>
          </a:p>
          <a:p>
            <a:r>
              <a:rPr lang="en-US" dirty="0"/>
              <a:t>NOA’S GO TO			 </a:t>
            </a:r>
            <a:r>
              <a:rPr lang="en-US" dirty="0">
                <a:hlinkClick r:id="rId2"/>
              </a:rPr>
              <a:t>beemac@noa.triumphpay.com</a:t>
            </a:r>
            <a:endParaRPr lang="en-US" dirty="0"/>
          </a:p>
          <a:p>
            <a:r>
              <a:rPr lang="en-US" dirty="0"/>
              <a:t>PAYMENT INQUIRES GO TO 		</a:t>
            </a:r>
            <a:r>
              <a:rPr lang="en-US" dirty="0">
                <a:hlinkClick r:id="rId3"/>
              </a:rPr>
              <a:t>INFO@TRIUMPHPAY.COM</a:t>
            </a:r>
            <a:endParaRPr lang="en-US" dirty="0"/>
          </a:p>
          <a:p>
            <a:r>
              <a:rPr lang="en-US" dirty="0"/>
              <a:t>INSURANCE CERTS GO TO CM AND 	</a:t>
            </a:r>
            <a:r>
              <a:rPr lang="en-US" dirty="0">
                <a:hlinkClick r:id="rId4"/>
              </a:rPr>
              <a:t>insurance@certs.gohighway.com</a:t>
            </a:r>
            <a:endParaRPr lang="en-US" dirty="0"/>
          </a:p>
          <a:p>
            <a:r>
              <a:rPr lang="en-US" dirty="0"/>
              <a:t>CARRIER ISSUES			</a:t>
            </a:r>
            <a:r>
              <a:rPr lang="en-US" dirty="0">
                <a:hlinkClick r:id="rId5"/>
              </a:rPr>
              <a:t>SERVICE@HIGHWAY.COM</a:t>
            </a:r>
            <a:endParaRPr lang="en-US" dirty="0"/>
          </a:p>
          <a:p>
            <a:r>
              <a:rPr lang="en-US" dirty="0"/>
              <a:t>GO HIGHAY CARRIER LINK		</a:t>
            </a:r>
            <a:r>
              <a:rPr lang="en-US" sz="1800" i="0" u="sng" dirty="0">
                <a:effectLst/>
                <a:latin typeface="Arial" panose="020B0604020202020204" pitchFamily="34" charset="0"/>
                <a:hlinkClick r:id="rId6"/>
              </a:rPr>
              <a:t>https://highway.com/go/beemac-trucking</a:t>
            </a:r>
            <a:endParaRPr lang="en-US" dirty="0"/>
          </a:p>
          <a:p>
            <a:r>
              <a:rPr lang="en-US" dirty="0"/>
              <a:t>CARRIER ISSUES WITH SET UP		SUPPORT@HIGHWAY.COM</a:t>
            </a:r>
          </a:p>
          <a:p>
            <a:endParaRPr lang="en-US" dirty="0"/>
          </a:p>
          <a:p>
            <a:r>
              <a:rPr lang="en-US" dirty="0"/>
              <a:t>* NOTE; some of these will change after the integration has been completed.</a:t>
            </a:r>
          </a:p>
        </p:txBody>
      </p:sp>
    </p:spTree>
    <p:extLst>
      <p:ext uri="{BB962C8B-B14F-4D97-AF65-F5344CB8AC3E}">
        <p14:creationId xmlns:p14="http://schemas.microsoft.com/office/powerpoint/2010/main" val="4231363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1ED096-AAC5-F1B4-993C-200BB632027F}"/>
              </a:ext>
            </a:extLst>
          </p:cNvPr>
          <p:cNvSpPr txBox="1"/>
          <p:nvPr/>
        </p:nvSpPr>
        <p:spPr>
          <a:xfrm>
            <a:off x="4589092" y="435836"/>
            <a:ext cx="2222660" cy="1015663"/>
          </a:xfrm>
          <a:prstGeom prst="rect">
            <a:avLst/>
          </a:prstGeom>
          <a:noFill/>
        </p:spPr>
        <p:txBody>
          <a:bodyPr wrap="none" rtlCol="0">
            <a:spAutoFit/>
          </a:bodyPr>
          <a:lstStyle/>
          <a:p>
            <a:r>
              <a:rPr lang="en-US" sz="6000" dirty="0"/>
              <a:t>RECAP</a:t>
            </a:r>
          </a:p>
        </p:txBody>
      </p:sp>
      <p:sp>
        <p:nvSpPr>
          <p:cNvPr id="3" name="TextBox 2">
            <a:extLst>
              <a:ext uri="{FF2B5EF4-FFF2-40B4-BE49-F238E27FC236}">
                <a16:creationId xmlns:a16="http://schemas.microsoft.com/office/drawing/2014/main" id="{D53AB988-5C4A-9303-DD8B-FAFA5BC007CE}"/>
              </a:ext>
            </a:extLst>
          </p:cNvPr>
          <p:cNvSpPr txBox="1"/>
          <p:nvPr/>
        </p:nvSpPr>
        <p:spPr>
          <a:xfrm>
            <a:off x="307649" y="1871529"/>
            <a:ext cx="11741921" cy="4247317"/>
          </a:xfrm>
          <a:prstGeom prst="rect">
            <a:avLst/>
          </a:prstGeom>
          <a:noFill/>
        </p:spPr>
        <p:txBody>
          <a:bodyPr wrap="square" rtlCol="0">
            <a:spAutoFit/>
          </a:bodyPr>
          <a:lstStyle/>
          <a:p>
            <a:pPr marL="342900" indent="-342900">
              <a:buAutoNum type="arabicPeriod"/>
            </a:pPr>
            <a:r>
              <a:rPr lang="en-US" dirty="0"/>
              <a:t>CHECK 411 AND HIGHWAY FOR ANY REPORTS</a:t>
            </a:r>
          </a:p>
          <a:p>
            <a:pPr marL="342900" indent="-342900">
              <a:buAutoNum type="arabicPeriod"/>
            </a:pPr>
            <a:r>
              <a:rPr lang="en-US" dirty="0"/>
              <a:t>CHECK MCLEOD COMMENTS FOR ANY REPORTS</a:t>
            </a:r>
          </a:p>
          <a:p>
            <a:pPr marL="342900" indent="-342900">
              <a:buAutoNum type="arabicPeriod"/>
            </a:pPr>
            <a:r>
              <a:rPr lang="en-US" dirty="0"/>
              <a:t>LOOK AT THE FAILED RULES IN HIGHWAY BEFORE SENDING OUT THE INVITE. KNOW WHAT DOCUMENTS YOU NEED.</a:t>
            </a:r>
          </a:p>
          <a:p>
            <a:pPr marL="342900" indent="-342900">
              <a:buAutoNum type="arabicPeriod"/>
            </a:pPr>
            <a:r>
              <a:rPr lang="en-US" dirty="0"/>
              <a:t>TRUST YOUR GUT.  IF A CARRIER IS NOT NEGOTIATING RATES OR SEEMS IMPATIENT AND WANTS THE LOAD, BE SKEPTICAL.</a:t>
            </a:r>
          </a:p>
          <a:p>
            <a:r>
              <a:rPr lang="en-US" dirty="0"/>
              <a:t>       ASK FOR A TRUCK REGISTRATION OR A CAB CARD TO VERIFY THE VIN WITH THE INSURANCE IN HIGHWAY.</a:t>
            </a:r>
          </a:p>
          <a:p>
            <a:pPr marL="342900" indent="-342900">
              <a:buAutoNum type="arabicPeriod" startAt="5"/>
            </a:pPr>
            <a:r>
              <a:rPr lang="en-US" dirty="0"/>
              <a:t>INACTIVE CARRIERS IN MCLEOD, UNLESS SHUT OFF FOR OTHER REASONS, NEED TO BE ONBOARDED AGAIN IN HIGHWAY. ONCE THE ONBOARDING HAS BEEN COMPLETED, CARRIER SERVICES WILL CALL FOR A VERBAL VERIFICATION THAT THEY ARE ACTUALLY BOOKING A LOAD WITH BEEMAC.</a:t>
            </a:r>
          </a:p>
          <a:p>
            <a:pPr marL="342900" indent="-342900">
              <a:buAutoNum type="arabicPeriod" startAt="5"/>
            </a:pPr>
            <a:r>
              <a:rPr lang="en-US" dirty="0"/>
              <a:t>READ THE COMMENTS IN MCLEOD!!!!</a:t>
            </a:r>
          </a:p>
          <a:p>
            <a:pPr marL="342900" indent="-342900">
              <a:buAutoNum type="arabicPeriod" startAt="5"/>
            </a:pPr>
            <a:r>
              <a:rPr lang="en-US" dirty="0"/>
              <a:t>ALL NEW CONTACTS MUST BE VERBALLY VERIFIED BY CARRIER SERVICES. </a:t>
            </a:r>
          </a:p>
          <a:p>
            <a:pPr marL="342900" indent="-342900">
              <a:buAutoNum type="arabicPeriod" startAt="5"/>
            </a:pPr>
            <a:r>
              <a:rPr lang="en-US" dirty="0"/>
              <a:t>REEFER RULES.  3 OR MORE POWER UNITS. OVERRIDES CAN BE GRANTED BUT THE FORM MUST BE FILL OUT WITH THE </a:t>
            </a:r>
          </a:p>
          <a:p>
            <a:r>
              <a:rPr lang="en-US" dirty="0"/>
              <a:t>       REQUIRED INFO.</a:t>
            </a:r>
          </a:p>
          <a:p>
            <a:r>
              <a:rPr lang="en-US" dirty="0"/>
              <a:t>9.    CARRIER SERVICES MAY MAKE A CARRIER INACTIVE AFTER YOU HAVE ALREADY ASSIGNED THEM.  CHECK THE                COMMENTS IN MCLEOD. </a:t>
            </a:r>
          </a:p>
        </p:txBody>
      </p:sp>
    </p:spTree>
    <p:extLst>
      <p:ext uri="{BB962C8B-B14F-4D97-AF65-F5344CB8AC3E}">
        <p14:creationId xmlns:p14="http://schemas.microsoft.com/office/powerpoint/2010/main" val="309368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B2AD46-6F3B-5A58-F676-75B39DAB22F8}"/>
              </a:ext>
            </a:extLst>
          </p:cNvPr>
          <p:cNvSpPr txBox="1"/>
          <p:nvPr/>
        </p:nvSpPr>
        <p:spPr>
          <a:xfrm>
            <a:off x="1295749" y="2997409"/>
            <a:ext cx="9135123" cy="369332"/>
          </a:xfrm>
          <a:prstGeom prst="rect">
            <a:avLst/>
          </a:prstGeom>
          <a:noFill/>
        </p:spPr>
        <p:txBody>
          <a:bodyPr wrap="square" rtlCol="0">
            <a:spAutoFit/>
          </a:bodyPr>
          <a:lstStyle/>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2"/>
              </a:rPr>
              <a:t>https://www.loom.com/share/e6b26fee0aef474197a407999a52c33d</a:t>
            </a:r>
            <a:endParaRPr lang="en-US" sz="18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194F63E6-C939-8421-48D3-3C10DC7B6201}"/>
              </a:ext>
            </a:extLst>
          </p:cNvPr>
          <p:cNvSpPr txBox="1"/>
          <p:nvPr/>
        </p:nvSpPr>
        <p:spPr>
          <a:xfrm>
            <a:off x="1902041" y="2513033"/>
            <a:ext cx="6365289" cy="369332"/>
          </a:xfrm>
          <a:prstGeom prst="rect">
            <a:avLst/>
          </a:prstGeom>
          <a:noFill/>
        </p:spPr>
        <p:txBody>
          <a:bodyPr wrap="square" rtlCol="0">
            <a:spAutoFit/>
          </a:bodyPr>
          <a:lstStyle/>
          <a:p>
            <a:r>
              <a:rPr lang="en-US" dirty="0"/>
              <a:t>HERE IS A LINK TO VIEW THE ONBOARDING PROCESS.</a:t>
            </a:r>
          </a:p>
        </p:txBody>
      </p:sp>
      <p:sp>
        <p:nvSpPr>
          <p:cNvPr id="4" name="TextBox 3">
            <a:extLst>
              <a:ext uri="{FF2B5EF4-FFF2-40B4-BE49-F238E27FC236}">
                <a16:creationId xmlns:a16="http://schemas.microsoft.com/office/drawing/2014/main" id="{C65ECD75-DC24-79AD-D51D-B0419E9C1F9E}"/>
              </a:ext>
            </a:extLst>
          </p:cNvPr>
          <p:cNvSpPr txBox="1"/>
          <p:nvPr/>
        </p:nvSpPr>
        <p:spPr>
          <a:xfrm>
            <a:off x="1507196" y="585476"/>
            <a:ext cx="8237704" cy="1477328"/>
          </a:xfrm>
          <a:prstGeom prst="rect">
            <a:avLst/>
          </a:prstGeom>
          <a:noFill/>
        </p:spPr>
        <p:txBody>
          <a:bodyPr wrap="none" rtlCol="0">
            <a:spAutoFit/>
          </a:bodyPr>
          <a:lstStyle/>
          <a:p>
            <a:r>
              <a:rPr lang="en-US" dirty="0"/>
              <a:t>EACH OF YOU WILL RECEIVE AN EMAIL VERIFYING YOUR HIGHWAY ACCOUNT.</a:t>
            </a:r>
          </a:p>
          <a:p>
            <a:endParaRPr lang="en-US" dirty="0"/>
          </a:p>
          <a:p>
            <a:r>
              <a:rPr lang="en-US" dirty="0"/>
              <a:t>ONCE YOU LOG IN, IT MAY SEND YOU A VERIFICATION CODE TO YOUR BEEMAC EMAIL.</a:t>
            </a:r>
          </a:p>
          <a:p>
            <a:endParaRPr lang="en-US" dirty="0"/>
          </a:p>
          <a:p>
            <a:r>
              <a:rPr lang="en-US" dirty="0"/>
              <a:t>ENTER THE CODE AND YOU ARE READY TO BEGIN.</a:t>
            </a:r>
          </a:p>
        </p:txBody>
      </p:sp>
      <p:sp>
        <p:nvSpPr>
          <p:cNvPr id="5" name="TextBox 4">
            <a:extLst>
              <a:ext uri="{FF2B5EF4-FFF2-40B4-BE49-F238E27FC236}">
                <a16:creationId xmlns:a16="http://schemas.microsoft.com/office/drawing/2014/main" id="{B6BFA516-BCCA-9377-5A5A-DD845806537F}"/>
              </a:ext>
            </a:extLst>
          </p:cNvPr>
          <p:cNvSpPr txBox="1"/>
          <p:nvPr/>
        </p:nvSpPr>
        <p:spPr>
          <a:xfrm>
            <a:off x="1704109" y="4267200"/>
            <a:ext cx="8040791" cy="369332"/>
          </a:xfrm>
          <a:prstGeom prst="rect">
            <a:avLst/>
          </a:prstGeom>
          <a:noFill/>
        </p:spPr>
        <p:txBody>
          <a:bodyPr wrap="none" rtlCol="0">
            <a:spAutoFit/>
          </a:bodyPr>
          <a:lstStyle/>
          <a:p>
            <a:r>
              <a:rPr lang="en-US" dirty="0"/>
              <a:t>AS ALWAYS, ANY INQUIRES PLEASE INCLUDE THE MC/DOT NUMBER IN YOUR EMAIL.</a:t>
            </a:r>
          </a:p>
        </p:txBody>
      </p:sp>
    </p:spTree>
    <p:extLst>
      <p:ext uri="{BB962C8B-B14F-4D97-AF65-F5344CB8AC3E}">
        <p14:creationId xmlns:p14="http://schemas.microsoft.com/office/powerpoint/2010/main" val="2135221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6203F-E277-AAF4-41ED-80FD0880CC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7B174-E292-43F1-3694-25EAC4423EF7}"/>
              </a:ext>
            </a:extLst>
          </p:cNvPr>
          <p:cNvSpPr txBox="1"/>
          <p:nvPr/>
        </p:nvSpPr>
        <p:spPr>
          <a:xfrm>
            <a:off x="888763" y="803305"/>
            <a:ext cx="10903113" cy="1200329"/>
          </a:xfrm>
          <a:prstGeom prst="rect">
            <a:avLst/>
          </a:prstGeom>
          <a:noFill/>
        </p:spPr>
        <p:txBody>
          <a:bodyPr wrap="none" rtlCol="0">
            <a:spAutoFit/>
          </a:bodyPr>
          <a:lstStyle/>
          <a:p>
            <a:r>
              <a:rPr lang="en-US" sz="7200" dirty="0">
                <a:latin typeface="Dreaming Outloud Pro" panose="03050502040302030504" pitchFamily="66" charset="0"/>
                <a:cs typeface="Dreaming Outloud Pro" panose="03050502040302030504" pitchFamily="66" charset="0"/>
              </a:rPr>
              <a:t>WELCOME AND GOOD LUCK</a:t>
            </a:r>
          </a:p>
        </p:txBody>
      </p:sp>
      <p:pic>
        <p:nvPicPr>
          <p:cNvPr id="1026" name="x_x_Picture 4">
            <a:extLst>
              <a:ext uri="{FF2B5EF4-FFF2-40B4-BE49-F238E27FC236}">
                <a16:creationId xmlns:a16="http://schemas.microsoft.com/office/drawing/2014/main" id="{D8ADE9F1-BEEA-665B-BC05-DC01C4DFA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4763"/>
            <a:ext cx="15930921"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F260265-594A-AB48-C4E7-012D0696DD58}"/>
              </a:ext>
            </a:extLst>
          </p:cNvPr>
          <p:cNvPicPr>
            <a:picLocks noChangeAspect="1"/>
          </p:cNvPicPr>
          <p:nvPr/>
        </p:nvPicPr>
        <p:blipFill>
          <a:blip r:embed="rId4"/>
          <a:stretch>
            <a:fillRect/>
          </a:stretch>
        </p:blipFill>
        <p:spPr>
          <a:xfrm>
            <a:off x="10207126" y="4958861"/>
            <a:ext cx="1872535" cy="1823259"/>
          </a:xfrm>
          <a:prstGeom prst="rect">
            <a:avLst/>
          </a:prstGeom>
          <a:solidFill>
            <a:srgbClr val="FFFF00"/>
          </a:solidFill>
        </p:spPr>
      </p:pic>
    </p:spTree>
    <p:extLst>
      <p:ext uri="{BB962C8B-B14F-4D97-AF65-F5344CB8AC3E}">
        <p14:creationId xmlns:p14="http://schemas.microsoft.com/office/powerpoint/2010/main" val="270621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8332A5-A44F-392D-A0D2-B54CDC1018C5}"/>
              </a:ext>
            </a:extLst>
          </p:cNvPr>
          <p:cNvSpPr txBox="1"/>
          <p:nvPr/>
        </p:nvSpPr>
        <p:spPr>
          <a:xfrm>
            <a:off x="4464423" y="295835"/>
            <a:ext cx="2991140" cy="707886"/>
          </a:xfrm>
          <a:prstGeom prst="rect">
            <a:avLst/>
          </a:prstGeom>
          <a:noFill/>
        </p:spPr>
        <p:txBody>
          <a:bodyPr wrap="none" rtlCol="0">
            <a:spAutoFit/>
          </a:bodyPr>
          <a:lstStyle/>
          <a:p>
            <a:r>
              <a:rPr lang="en-US" sz="4000" dirty="0"/>
              <a:t>PROCEDURES</a:t>
            </a:r>
          </a:p>
        </p:txBody>
      </p:sp>
      <p:sp>
        <p:nvSpPr>
          <p:cNvPr id="3" name="TextBox 2">
            <a:extLst>
              <a:ext uri="{FF2B5EF4-FFF2-40B4-BE49-F238E27FC236}">
                <a16:creationId xmlns:a16="http://schemas.microsoft.com/office/drawing/2014/main" id="{DA6285CB-D62D-A00D-9019-1A98D935844C}"/>
              </a:ext>
            </a:extLst>
          </p:cNvPr>
          <p:cNvSpPr txBox="1"/>
          <p:nvPr/>
        </p:nvSpPr>
        <p:spPr>
          <a:xfrm>
            <a:off x="149344" y="998239"/>
            <a:ext cx="11893312" cy="6186309"/>
          </a:xfrm>
          <a:prstGeom prst="rect">
            <a:avLst/>
          </a:prstGeom>
          <a:noFill/>
        </p:spPr>
        <p:txBody>
          <a:bodyPr wrap="square" rtlCol="0">
            <a:spAutoFit/>
          </a:bodyPr>
          <a:lstStyle/>
          <a:p>
            <a:pPr marL="342900" indent="-342900">
              <a:buFontTx/>
              <a:buAutoNum type="arabicPeriod"/>
            </a:pPr>
            <a:r>
              <a:rPr lang="en-US" dirty="0"/>
              <a:t>CHECK CARRIER 411 AND HIGHWAY FOR ANY NEGATIVE REPORTS.</a:t>
            </a:r>
          </a:p>
          <a:p>
            <a:pPr marL="342900" indent="-342900">
              <a:buFontTx/>
              <a:buAutoNum type="arabicPeriod"/>
            </a:pPr>
            <a:r>
              <a:rPr lang="en-US" dirty="0"/>
              <a:t>CHECK MCLEOD TO SEE IF ACTIVE OR INACTIVE. CHECK COMMENTS FOR ANY NEG REPORTS, IF ACTIVE AND CARRIER CODE IS IN RED, CHECK INSURANCE. ACTIVE CARRIERS ARE EXEMPT FROM SENDING AN INVITE THROUGH GO HIGHWAY.*</a:t>
            </a:r>
          </a:p>
          <a:p>
            <a:pPr marL="342900" indent="-342900">
              <a:buAutoNum type="arabicPeriod"/>
            </a:pPr>
            <a:r>
              <a:rPr lang="en-US" dirty="0"/>
              <a:t>CHECK HIGHWAY TO SEE IF THE CARRIER HAS UPDATED INSURANCE. IF SO, THEN CM JUST NEEDS TO UPDATE. </a:t>
            </a:r>
          </a:p>
          <a:p>
            <a:pPr marL="342900" indent="-342900">
              <a:buAutoNum type="arabicPeriod"/>
            </a:pPr>
            <a:r>
              <a:rPr lang="en-US" dirty="0"/>
              <a:t>IF INACTIVE OR NOT IN MCLEOD, LOOK TO SEE IF THEY PASS OUR GENEAL FREIGHT RULE SETS. IF THEY PASS, SEND AN INVITE. MAKE SURE THE EMAIL IS ON THE APPROVED LIST. IF NOT, YOU CAN SEND THIS LINK TO THE CARRIER . </a:t>
            </a:r>
            <a:r>
              <a:rPr lang="en-US" sz="1800" i="0" u="sng" dirty="0">
                <a:effectLst/>
                <a:latin typeface="Arial" panose="020B0604020202020204" pitchFamily="34" charset="0"/>
                <a:hlinkClick r:id="rId2"/>
              </a:rPr>
              <a:t>https://highway.com/go/beemac-trucking</a:t>
            </a:r>
            <a:r>
              <a:rPr lang="en-US" sz="1800" i="0" u="sng" dirty="0">
                <a:effectLst/>
                <a:latin typeface="Arial" panose="020B0604020202020204" pitchFamily="34" charset="0"/>
              </a:rPr>
              <a:t> </a:t>
            </a:r>
            <a:r>
              <a:rPr lang="en-US" sz="1600" i="0" u="sng" dirty="0">
                <a:effectLst/>
                <a:latin typeface="Arial" panose="020B0604020202020204" pitchFamily="34" charset="0"/>
              </a:rPr>
              <a:t>OR ADD THE EMAIL IN THE INVITE </a:t>
            </a:r>
            <a:endParaRPr lang="en-US" sz="1600" dirty="0"/>
          </a:p>
          <a:p>
            <a:pPr marL="342900" indent="-342900">
              <a:buAutoNum type="arabicPeriod"/>
            </a:pPr>
            <a:r>
              <a:rPr lang="en-US" dirty="0"/>
              <a:t>IF THEY FAIL ANY OF THE GEN FREIGHT RULES, SEND THE INVITE AND ALERT THE CARRIER WHAT WILL BE NEEDED DURING ONBOARDING. ONCE THE INVITE HAS BEEN SENT, THEN IT IS UP TO THE CARRIER TO COMPLETE. IF THE CARRIER HAS PROBLEMS OR ISSUES, THEY ARE TO CONTACT HIGHWAY SUPPORT.</a:t>
            </a:r>
          </a:p>
          <a:p>
            <a:pPr marL="342900" indent="-342900">
              <a:buAutoNum type="arabicPeriod"/>
            </a:pPr>
            <a:r>
              <a:rPr lang="en-US" dirty="0"/>
              <a:t>IF INVITE IS SENT BY LINK, CC CARRIER MANAGEMENT ON THE EMAIL </a:t>
            </a:r>
          </a:p>
          <a:p>
            <a:pPr marL="342900" indent="-342900">
              <a:buAutoNum type="arabicPeriod"/>
            </a:pPr>
            <a:r>
              <a:rPr lang="en-US" dirty="0"/>
              <a:t>YOU CAN VIEW THE CARRIERS PROGRESS BY ENTERING THE MC/DOT IN GO HIGHWAY OR BY CLICKING CONNECTIONS&gt;IN PROGRESS,OR&gt; ON HOLD TO FIND YOUR CARRIER.</a:t>
            </a:r>
          </a:p>
          <a:p>
            <a:pPr marL="342900" indent="-342900">
              <a:buAutoNum type="arabicPeriod"/>
            </a:pPr>
            <a:r>
              <a:rPr lang="en-US" dirty="0"/>
              <a:t>IF YOU RECEIVE AN ONHOLD EMAIL, LOOK AT THE CARRIER IN GO HIGHWAY TO SEE WHAT HAS FAILED AND/OR INCOMPLETE. AT THAT TIME GO DIRECT TO THE CARRIER AND REQUEST THE REQUIRED DOCUMENTS.</a:t>
            </a:r>
          </a:p>
          <a:p>
            <a:pPr marL="342900" indent="-342900">
              <a:buAutoNum type="arabicPeriod"/>
            </a:pPr>
            <a:r>
              <a:rPr lang="en-US" dirty="0"/>
              <a:t>ONCE CARRIER SUCCESSFULLY COMPLETES THE ONBOARDING, YOU WILL RECEIVE A COMPLETED EMAIL. ( IF THE CARRIER HAS USED THE LINK, YOU WILL NOT RECEIVE THE COMPLETED EMAIL. ( THAT’S WHY CM IS CC’D) AT THAT TIME IT WILL BE ACTIVE IN MCLEOD WITHIN 10 MIN. ONCE UPLOAD HAS BEEN COMPLETED.</a:t>
            </a:r>
          </a:p>
          <a:p>
            <a:pPr marL="342900" indent="-342900">
              <a:buAutoNum type="arabicPeriod"/>
            </a:pPr>
            <a:r>
              <a:rPr lang="en-US" dirty="0"/>
              <a:t>INACTIVE CARRIERS IN MCLEOD ONCE THE ONBOARDING HAS BEEN COMPLETED, WILL NEED CM TO MANUALLY ACTIVATE THE CARRIER.</a:t>
            </a:r>
          </a:p>
          <a:p>
            <a:pPr marL="342900" indent="-342900">
              <a:buAutoNum type="arabicPeriod"/>
            </a:pPr>
            <a:r>
              <a:rPr lang="en-US" dirty="0"/>
              <a:t>ALL EMAILS TO CARRIER MANAGEMENT SHOULD INCLUDE THE MC/DOT NUMBER.</a:t>
            </a:r>
          </a:p>
          <a:p>
            <a:pPr marL="342900" indent="-342900">
              <a:buAutoNum type="arabicPeriod"/>
            </a:pPr>
            <a:endParaRPr lang="en-US" dirty="0"/>
          </a:p>
        </p:txBody>
      </p:sp>
    </p:spTree>
    <p:extLst>
      <p:ext uri="{BB962C8B-B14F-4D97-AF65-F5344CB8AC3E}">
        <p14:creationId xmlns:p14="http://schemas.microsoft.com/office/powerpoint/2010/main" val="75022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0E11D2-784E-648B-B1B6-948E2B471CA2}"/>
              </a:ext>
            </a:extLst>
          </p:cNvPr>
          <p:cNvSpPr txBox="1"/>
          <p:nvPr/>
        </p:nvSpPr>
        <p:spPr>
          <a:xfrm>
            <a:off x="4316505" y="121024"/>
            <a:ext cx="2270365" cy="400110"/>
          </a:xfrm>
          <a:prstGeom prst="rect">
            <a:avLst/>
          </a:prstGeom>
          <a:noFill/>
        </p:spPr>
        <p:txBody>
          <a:bodyPr wrap="none" rtlCol="0">
            <a:spAutoFit/>
          </a:bodyPr>
          <a:lstStyle/>
          <a:p>
            <a:r>
              <a:rPr lang="en-US" sz="2000" dirty="0"/>
              <a:t>CHECK CARRIER 411</a:t>
            </a:r>
          </a:p>
        </p:txBody>
      </p:sp>
      <p:pic>
        <p:nvPicPr>
          <p:cNvPr id="4" name="Picture 3">
            <a:extLst>
              <a:ext uri="{FF2B5EF4-FFF2-40B4-BE49-F238E27FC236}">
                <a16:creationId xmlns:a16="http://schemas.microsoft.com/office/drawing/2014/main" id="{D2FEF798-268F-F3B1-DD7B-712C5B203AB0}"/>
              </a:ext>
            </a:extLst>
          </p:cNvPr>
          <p:cNvPicPr>
            <a:picLocks noChangeAspect="1"/>
          </p:cNvPicPr>
          <p:nvPr/>
        </p:nvPicPr>
        <p:blipFill>
          <a:blip r:embed="rId2"/>
          <a:stretch>
            <a:fillRect/>
          </a:stretch>
        </p:blipFill>
        <p:spPr>
          <a:xfrm>
            <a:off x="0" y="521134"/>
            <a:ext cx="8755812" cy="6336866"/>
          </a:xfrm>
          <a:prstGeom prst="rect">
            <a:avLst/>
          </a:prstGeom>
        </p:spPr>
      </p:pic>
      <p:sp>
        <p:nvSpPr>
          <p:cNvPr id="5" name="Oval 4">
            <a:extLst>
              <a:ext uri="{FF2B5EF4-FFF2-40B4-BE49-F238E27FC236}">
                <a16:creationId xmlns:a16="http://schemas.microsoft.com/office/drawing/2014/main" id="{E75BA979-6E87-2FFC-B630-4236666C0CAF}"/>
              </a:ext>
            </a:extLst>
          </p:cNvPr>
          <p:cNvSpPr/>
          <p:nvPr/>
        </p:nvSpPr>
        <p:spPr>
          <a:xfrm>
            <a:off x="-61400" y="2393576"/>
            <a:ext cx="3584530" cy="2964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9EB2C0B7-4FAB-A10E-96AE-F841BE62357A}"/>
              </a:ext>
            </a:extLst>
          </p:cNvPr>
          <p:cNvSpPr/>
          <p:nvPr/>
        </p:nvSpPr>
        <p:spPr>
          <a:xfrm>
            <a:off x="5378824" y="2971800"/>
            <a:ext cx="3052482" cy="193637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AEC4DC3-08F0-BA85-DBE9-C0118CC36F7E}"/>
              </a:ext>
            </a:extLst>
          </p:cNvPr>
          <p:cNvCxnSpPr/>
          <p:nvPr/>
        </p:nvCxnSpPr>
        <p:spPr>
          <a:xfrm flipH="1">
            <a:off x="1694329" y="685800"/>
            <a:ext cx="7449671" cy="2877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EECC04F-E579-11F2-41D0-B4209D98BB54}"/>
              </a:ext>
            </a:extLst>
          </p:cNvPr>
          <p:cNvCxnSpPr>
            <a:cxnSpLocks/>
          </p:cNvCxnSpPr>
          <p:nvPr/>
        </p:nvCxnSpPr>
        <p:spPr>
          <a:xfrm flipH="1">
            <a:off x="7718612" y="3230595"/>
            <a:ext cx="1519517" cy="198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33C6AF2-A644-25BC-007D-2A2D7B2F6E3E}"/>
              </a:ext>
            </a:extLst>
          </p:cNvPr>
          <p:cNvSpPr txBox="1"/>
          <p:nvPr/>
        </p:nvSpPr>
        <p:spPr>
          <a:xfrm>
            <a:off x="9238129" y="403412"/>
            <a:ext cx="2965812" cy="1477328"/>
          </a:xfrm>
          <a:prstGeom prst="rect">
            <a:avLst/>
          </a:prstGeom>
          <a:noFill/>
        </p:spPr>
        <p:txBody>
          <a:bodyPr wrap="none" rtlCol="0">
            <a:spAutoFit/>
          </a:bodyPr>
          <a:lstStyle/>
          <a:p>
            <a:r>
              <a:rPr lang="en-US" dirty="0"/>
              <a:t>LOOK AT EVERYTHING.</a:t>
            </a:r>
          </a:p>
          <a:p>
            <a:endParaRPr lang="en-US" dirty="0"/>
          </a:p>
          <a:p>
            <a:r>
              <a:rPr lang="en-US" dirty="0"/>
              <a:t>4 TRUCKS NO INSPECTIONS</a:t>
            </a:r>
          </a:p>
          <a:p>
            <a:endParaRPr lang="en-US" dirty="0"/>
          </a:p>
          <a:p>
            <a:r>
              <a:rPr lang="en-US" dirty="0"/>
              <a:t>THIS SHOULD BE A RED FLAG!</a:t>
            </a:r>
          </a:p>
        </p:txBody>
      </p:sp>
      <p:sp>
        <p:nvSpPr>
          <p:cNvPr id="12" name="TextBox 11">
            <a:extLst>
              <a:ext uri="{FF2B5EF4-FFF2-40B4-BE49-F238E27FC236}">
                <a16:creationId xmlns:a16="http://schemas.microsoft.com/office/drawing/2014/main" id="{5DA06F14-A884-E842-2028-E128BD627E6E}"/>
              </a:ext>
            </a:extLst>
          </p:cNvPr>
          <p:cNvSpPr txBox="1"/>
          <p:nvPr/>
        </p:nvSpPr>
        <p:spPr>
          <a:xfrm>
            <a:off x="9392452" y="2696597"/>
            <a:ext cx="2838854" cy="646331"/>
          </a:xfrm>
          <a:prstGeom prst="rect">
            <a:avLst/>
          </a:prstGeom>
          <a:noFill/>
        </p:spPr>
        <p:txBody>
          <a:bodyPr wrap="none" rtlCol="0">
            <a:spAutoFit/>
          </a:bodyPr>
          <a:lstStyle/>
          <a:p>
            <a:r>
              <a:rPr lang="en-US" dirty="0"/>
              <a:t>5 MONTHS AUTHORITY AND</a:t>
            </a:r>
          </a:p>
          <a:p>
            <a:r>
              <a:rPr lang="en-US" dirty="0"/>
              <a:t>MANY REPORTS. </a:t>
            </a:r>
          </a:p>
        </p:txBody>
      </p:sp>
      <p:sp>
        <p:nvSpPr>
          <p:cNvPr id="14" name="TextBox 13">
            <a:extLst>
              <a:ext uri="{FF2B5EF4-FFF2-40B4-BE49-F238E27FC236}">
                <a16:creationId xmlns:a16="http://schemas.microsoft.com/office/drawing/2014/main" id="{9E2828F0-5F99-F059-4EF0-43471B3CCB75}"/>
              </a:ext>
            </a:extLst>
          </p:cNvPr>
          <p:cNvSpPr txBox="1"/>
          <p:nvPr/>
        </p:nvSpPr>
        <p:spPr>
          <a:xfrm>
            <a:off x="8755812" y="4502727"/>
            <a:ext cx="2720809" cy="646331"/>
          </a:xfrm>
          <a:prstGeom prst="rect">
            <a:avLst/>
          </a:prstGeom>
          <a:noFill/>
        </p:spPr>
        <p:txBody>
          <a:bodyPr wrap="none" rtlCol="0">
            <a:spAutoFit/>
          </a:bodyPr>
          <a:lstStyle/>
          <a:p>
            <a:r>
              <a:rPr lang="en-US" dirty="0"/>
              <a:t>THIS CARRIER WILL NOT BE</a:t>
            </a:r>
          </a:p>
          <a:p>
            <a:r>
              <a:rPr lang="en-US" dirty="0"/>
              <a:t> APPROVED!!</a:t>
            </a:r>
          </a:p>
        </p:txBody>
      </p:sp>
      <p:sp>
        <p:nvSpPr>
          <p:cNvPr id="15" name="TextBox 14">
            <a:extLst>
              <a:ext uri="{FF2B5EF4-FFF2-40B4-BE49-F238E27FC236}">
                <a16:creationId xmlns:a16="http://schemas.microsoft.com/office/drawing/2014/main" id="{4AF031D9-3EB0-82ED-1FA9-EE59CFAFB825}"/>
              </a:ext>
            </a:extLst>
          </p:cNvPr>
          <p:cNvSpPr txBox="1"/>
          <p:nvPr/>
        </p:nvSpPr>
        <p:spPr>
          <a:xfrm>
            <a:off x="8755812" y="5358384"/>
            <a:ext cx="3640521" cy="923330"/>
          </a:xfrm>
          <a:prstGeom prst="rect">
            <a:avLst/>
          </a:prstGeom>
          <a:noFill/>
        </p:spPr>
        <p:txBody>
          <a:bodyPr wrap="square" rtlCol="0">
            <a:spAutoFit/>
          </a:bodyPr>
          <a:lstStyle/>
          <a:p>
            <a:r>
              <a:rPr lang="en-US" dirty="0"/>
              <a:t>TAKE THE EXTRA 10 SECONDS.</a:t>
            </a:r>
          </a:p>
          <a:p>
            <a:r>
              <a:rPr lang="en-US" dirty="0"/>
              <a:t>WILL SAVE YOU AND THE COMPANY</a:t>
            </a:r>
          </a:p>
          <a:p>
            <a:r>
              <a:rPr lang="en-US" dirty="0"/>
              <a:t>IN THE LONG RUN.</a:t>
            </a:r>
          </a:p>
        </p:txBody>
      </p:sp>
    </p:spTree>
    <p:extLst>
      <p:ext uri="{BB962C8B-B14F-4D97-AF65-F5344CB8AC3E}">
        <p14:creationId xmlns:p14="http://schemas.microsoft.com/office/powerpoint/2010/main" val="97973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93FB9-FAAC-817D-4259-C643520AAC93}"/>
              </a:ext>
            </a:extLst>
          </p:cNvPr>
          <p:cNvPicPr>
            <a:picLocks noChangeAspect="1"/>
          </p:cNvPicPr>
          <p:nvPr/>
        </p:nvPicPr>
        <p:blipFill>
          <a:blip r:embed="rId2"/>
          <a:stretch>
            <a:fillRect/>
          </a:stretch>
        </p:blipFill>
        <p:spPr>
          <a:xfrm>
            <a:off x="103239" y="0"/>
            <a:ext cx="8368507" cy="6801045"/>
          </a:xfrm>
          <a:prstGeom prst="rect">
            <a:avLst/>
          </a:prstGeom>
        </p:spPr>
      </p:pic>
      <p:cxnSp>
        <p:nvCxnSpPr>
          <p:cNvPr id="5" name="Straight Arrow Connector 4">
            <a:extLst>
              <a:ext uri="{FF2B5EF4-FFF2-40B4-BE49-F238E27FC236}">
                <a16:creationId xmlns:a16="http://schemas.microsoft.com/office/drawing/2014/main" id="{0A7C895A-44F0-33D0-8DB4-0BCA11607096}"/>
              </a:ext>
            </a:extLst>
          </p:cNvPr>
          <p:cNvCxnSpPr/>
          <p:nvPr/>
        </p:nvCxnSpPr>
        <p:spPr>
          <a:xfrm flipH="1">
            <a:off x="6327058" y="604684"/>
            <a:ext cx="3923071" cy="884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C124A7E-9CFC-8E68-B2AE-489A5E9A194C}"/>
              </a:ext>
            </a:extLst>
          </p:cNvPr>
          <p:cNvCxnSpPr/>
          <p:nvPr/>
        </p:nvCxnSpPr>
        <p:spPr>
          <a:xfrm flipH="1" flipV="1">
            <a:off x="6096000" y="1312606"/>
            <a:ext cx="3519948"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CD0E643-81EC-52AA-6B29-D4B20B6DD7E1}"/>
              </a:ext>
            </a:extLst>
          </p:cNvPr>
          <p:cNvCxnSpPr/>
          <p:nvPr/>
        </p:nvCxnSpPr>
        <p:spPr>
          <a:xfrm flipH="1" flipV="1">
            <a:off x="4852219" y="3400522"/>
            <a:ext cx="5073446" cy="287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EAFDFFC-FDCB-E685-E073-745576FCE75F}"/>
              </a:ext>
            </a:extLst>
          </p:cNvPr>
          <p:cNvSpPr txBox="1"/>
          <p:nvPr/>
        </p:nvSpPr>
        <p:spPr>
          <a:xfrm>
            <a:off x="10250129" y="398206"/>
            <a:ext cx="2087238" cy="646331"/>
          </a:xfrm>
          <a:prstGeom prst="rect">
            <a:avLst/>
          </a:prstGeom>
          <a:noFill/>
        </p:spPr>
        <p:txBody>
          <a:bodyPr wrap="none" rtlCol="0">
            <a:spAutoFit/>
          </a:bodyPr>
          <a:lstStyle/>
          <a:p>
            <a:r>
              <a:rPr lang="en-US" dirty="0"/>
              <a:t>ENTER MC/DOT</a:t>
            </a:r>
          </a:p>
          <a:p>
            <a:r>
              <a:rPr lang="en-US" dirty="0"/>
              <a:t>NO LEADING ZERO’S</a:t>
            </a:r>
          </a:p>
        </p:txBody>
      </p:sp>
      <p:sp>
        <p:nvSpPr>
          <p:cNvPr id="11" name="TextBox 10">
            <a:extLst>
              <a:ext uri="{FF2B5EF4-FFF2-40B4-BE49-F238E27FC236}">
                <a16:creationId xmlns:a16="http://schemas.microsoft.com/office/drawing/2014/main" id="{8F1F75DB-0578-F4D7-3F38-0E225FDBBD51}"/>
              </a:ext>
            </a:extLst>
          </p:cNvPr>
          <p:cNvSpPr txBox="1"/>
          <p:nvPr/>
        </p:nvSpPr>
        <p:spPr>
          <a:xfrm flipH="1">
            <a:off x="9661665" y="1930565"/>
            <a:ext cx="2269779" cy="646331"/>
          </a:xfrm>
          <a:prstGeom prst="rect">
            <a:avLst/>
          </a:prstGeom>
          <a:noFill/>
        </p:spPr>
        <p:txBody>
          <a:bodyPr wrap="square" rtlCol="0">
            <a:spAutoFit/>
          </a:bodyPr>
          <a:lstStyle/>
          <a:p>
            <a:r>
              <a:rPr lang="en-US" dirty="0"/>
              <a:t>CHECK STATUS</a:t>
            </a:r>
          </a:p>
          <a:p>
            <a:endParaRPr lang="en-US" dirty="0"/>
          </a:p>
        </p:txBody>
      </p:sp>
      <p:sp>
        <p:nvSpPr>
          <p:cNvPr id="12" name="TextBox 11">
            <a:extLst>
              <a:ext uri="{FF2B5EF4-FFF2-40B4-BE49-F238E27FC236}">
                <a16:creationId xmlns:a16="http://schemas.microsoft.com/office/drawing/2014/main" id="{25B85C66-C6EE-5E6B-8062-D0DB5BF2D182}"/>
              </a:ext>
            </a:extLst>
          </p:cNvPr>
          <p:cNvSpPr txBox="1"/>
          <p:nvPr/>
        </p:nvSpPr>
        <p:spPr>
          <a:xfrm>
            <a:off x="10043651" y="3462924"/>
            <a:ext cx="1886601" cy="646331"/>
          </a:xfrm>
          <a:prstGeom prst="rect">
            <a:avLst/>
          </a:prstGeom>
          <a:noFill/>
        </p:spPr>
        <p:txBody>
          <a:bodyPr wrap="square" rtlCol="0">
            <a:spAutoFit/>
          </a:bodyPr>
          <a:lstStyle/>
          <a:p>
            <a:r>
              <a:rPr lang="en-US" dirty="0"/>
              <a:t>CHECK COMMENTS</a:t>
            </a:r>
          </a:p>
        </p:txBody>
      </p:sp>
      <p:cxnSp>
        <p:nvCxnSpPr>
          <p:cNvPr id="4" name="Straight Arrow Connector 3">
            <a:extLst>
              <a:ext uri="{FF2B5EF4-FFF2-40B4-BE49-F238E27FC236}">
                <a16:creationId xmlns:a16="http://schemas.microsoft.com/office/drawing/2014/main" id="{D709C3A8-A9DE-B163-998C-C4E58C9D8A9B}"/>
              </a:ext>
            </a:extLst>
          </p:cNvPr>
          <p:cNvCxnSpPr/>
          <p:nvPr/>
        </p:nvCxnSpPr>
        <p:spPr>
          <a:xfrm flipH="1">
            <a:off x="7776673" y="604684"/>
            <a:ext cx="2473456" cy="884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208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1D8B94-9934-2032-B467-42D71C641F9A}"/>
              </a:ext>
            </a:extLst>
          </p:cNvPr>
          <p:cNvPicPr>
            <a:picLocks noChangeAspect="1"/>
          </p:cNvPicPr>
          <p:nvPr/>
        </p:nvPicPr>
        <p:blipFill>
          <a:blip r:embed="rId2"/>
          <a:stretch>
            <a:fillRect/>
          </a:stretch>
        </p:blipFill>
        <p:spPr>
          <a:xfrm>
            <a:off x="0" y="0"/>
            <a:ext cx="8438589" cy="6858000"/>
          </a:xfrm>
          <a:prstGeom prst="rect">
            <a:avLst/>
          </a:prstGeom>
        </p:spPr>
      </p:pic>
      <p:cxnSp>
        <p:nvCxnSpPr>
          <p:cNvPr id="15" name="Straight Arrow Connector 14">
            <a:extLst>
              <a:ext uri="{FF2B5EF4-FFF2-40B4-BE49-F238E27FC236}">
                <a16:creationId xmlns:a16="http://schemas.microsoft.com/office/drawing/2014/main" id="{E275233F-C50D-9FEA-AF47-A98B8ED45C62}"/>
              </a:ext>
            </a:extLst>
          </p:cNvPr>
          <p:cNvCxnSpPr/>
          <p:nvPr/>
        </p:nvCxnSpPr>
        <p:spPr>
          <a:xfrm flipH="1">
            <a:off x="1017639" y="545690"/>
            <a:ext cx="8524567" cy="737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C452ABF-BE01-E67F-3A97-A6C613A31EF6}"/>
              </a:ext>
            </a:extLst>
          </p:cNvPr>
          <p:cNvCxnSpPr/>
          <p:nvPr/>
        </p:nvCxnSpPr>
        <p:spPr>
          <a:xfrm flipH="1" flipV="1">
            <a:off x="6096000" y="1297858"/>
            <a:ext cx="3460955" cy="191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6DA854E-357E-C3BF-91DF-07AC08F554F6}"/>
              </a:ext>
            </a:extLst>
          </p:cNvPr>
          <p:cNvCxnSpPr>
            <a:cxnSpLocks/>
          </p:cNvCxnSpPr>
          <p:nvPr/>
        </p:nvCxnSpPr>
        <p:spPr>
          <a:xfrm flipH="1">
            <a:off x="4542503" y="2958606"/>
            <a:ext cx="5014452" cy="470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C855D8A-5BAF-DECF-A84C-4CAFE9687A8B}"/>
              </a:ext>
            </a:extLst>
          </p:cNvPr>
          <p:cNvCxnSpPr/>
          <p:nvPr/>
        </p:nvCxnSpPr>
        <p:spPr>
          <a:xfrm flipH="1" flipV="1">
            <a:off x="1489587" y="3429000"/>
            <a:ext cx="8052619" cy="7152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EDB3267-FDCD-5106-3D3B-6D2A346D6E34}"/>
              </a:ext>
            </a:extLst>
          </p:cNvPr>
          <p:cNvCxnSpPr/>
          <p:nvPr/>
        </p:nvCxnSpPr>
        <p:spPr>
          <a:xfrm flipH="1" flipV="1">
            <a:off x="1873045" y="4785851"/>
            <a:ext cx="7669161" cy="65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22A0399-620A-8699-E8E3-0AB6239D67B7}"/>
              </a:ext>
            </a:extLst>
          </p:cNvPr>
          <p:cNvSpPr txBox="1"/>
          <p:nvPr/>
        </p:nvSpPr>
        <p:spPr>
          <a:xfrm>
            <a:off x="9556955" y="353961"/>
            <a:ext cx="824265" cy="369332"/>
          </a:xfrm>
          <a:prstGeom prst="rect">
            <a:avLst/>
          </a:prstGeom>
          <a:noFill/>
        </p:spPr>
        <p:txBody>
          <a:bodyPr wrap="none" rtlCol="0">
            <a:spAutoFit/>
          </a:bodyPr>
          <a:lstStyle/>
          <a:p>
            <a:r>
              <a:rPr lang="en-US" dirty="0"/>
              <a:t>IN RED</a:t>
            </a:r>
          </a:p>
        </p:txBody>
      </p:sp>
      <p:sp>
        <p:nvSpPr>
          <p:cNvPr id="25" name="TextBox 24">
            <a:extLst>
              <a:ext uri="{FF2B5EF4-FFF2-40B4-BE49-F238E27FC236}">
                <a16:creationId xmlns:a16="http://schemas.microsoft.com/office/drawing/2014/main" id="{280E2299-A1F9-D701-E753-1A849DB95353}"/>
              </a:ext>
            </a:extLst>
          </p:cNvPr>
          <p:cNvSpPr txBox="1"/>
          <p:nvPr/>
        </p:nvSpPr>
        <p:spPr>
          <a:xfrm>
            <a:off x="9542206" y="1393722"/>
            <a:ext cx="2524281" cy="923330"/>
          </a:xfrm>
          <a:prstGeom prst="rect">
            <a:avLst/>
          </a:prstGeom>
          <a:noFill/>
        </p:spPr>
        <p:txBody>
          <a:bodyPr wrap="none" rtlCol="0">
            <a:spAutoFit/>
          </a:bodyPr>
          <a:lstStyle/>
          <a:p>
            <a:r>
              <a:rPr lang="en-US" dirty="0"/>
              <a:t>CHECK STATUS. INACTIVE</a:t>
            </a:r>
          </a:p>
          <a:p>
            <a:r>
              <a:rPr lang="en-US" dirty="0"/>
              <a:t>CARRIERS NEED TO</a:t>
            </a:r>
          </a:p>
          <a:p>
            <a:r>
              <a:rPr lang="en-US" dirty="0"/>
              <a:t>BE SENT AN INVITE</a:t>
            </a:r>
          </a:p>
        </p:txBody>
      </p:sp>
      <p:sp>
        <p:nvSpPr>
          <p:cNvPr id="27" name="TextBox 26">
            <a:extLst>
              <a:ext uri="{FF2B5EF4-FFF2-40B4-BE49-F238E27FC236}">
                <a16:creationId xmlns:a16="http://schemas.microsoft.com/office/drawing/2014/main" id="{5B7548C9-9E25-B1B5-8654-A73DBDB81495}"/>
              </a:ext>
            </a:extLst>
          </p:cNvPr>
          <p:cNvSpPr txBox="1"/>
          <p:nvPr/>
        </p:nvSpPr>
        <p:spPr>
          <a:xfrm>
            <a:off x="9733935" y="2789777"/>
            <a:ext cx="2438553" cy="646331"/>
          </a:xfrm>
          <a:prstGeom prst="rect">
            <a:avLst/>
          </a:prstGeom>
          <a:noFill/>
        </p:spPr>
        <p:txBody>
          <a:bodyPr wrap="none" rtlCol="0">
            <a:spAutoFit/>
          </a:bodyPr>
          <a:lstStyle/>
          <a:p>
            <a:r>
              <a:rPr lang="en-US" dirty="0"/>
              <a:t>CHECK COMMENTS FOR</a:t>
            </a:r>
          </a:p>
          <a:p>
            <a:r>
              <a:rPr lang="en-US" dirty="0"/>
              <a:t>NEG REPORTS</a:t>
            </a:r>
          </a:p>
        </p:txBody>
      </p:sp>
      <p:sp>
        <p:nvSpPr>
          <p:cNvPr id="28" name="TextBox 27">
            <a:extLst>
              <a:ext uri="{FF2B5EF4-FFF2-40B4-BE49-F238E27FC236}">
                <a16:creationId xmlns:a16="http://schemas.microsoft.com/office/drawing/2014/main" id="{470DFCE8-3997-FC2B-75E9-B4C6F69A5DBA}"/>
              </a:ext>
            </a:extLst>
          </p:cNvPr>
          <p:cNvSpPr txBox="1"/>
          <p:nvPr/>
        </p:nvSpPr>
        <p:spPr>
          <a:xfrm>
            <a:off x="9556955" y="4011561"/>
            <a:ext cx="2581541" cy="646331"/>
          </a:xfrm>
          <a:prstGeom prst="rect">
            <a:avLst/>
          </a:prstGeom>
          <a:noFill/>
        </p:spPr>
        <p:txBody>
          <a:bodyPr wrap="none" rtlCol="0">
            <a:spAutoFit/>
          </a:bodyPr>
          <a:lstStyle/>
          <a:p>
            <a:r>
              <a:rPr lang="en-US" dirty="0"/>
              <a:t>CHECK INS TO SEE WHEN </a:t>
            </a:r>
          </a:p>
          <a:p>
            <a:r>
              <a:rPr lang="en-US" dirty="0"/>
              <a:t>INS EXPIRES</a:t>
            </a:r>
          </a:p>
        </p:txBody>
      </p:sp>
      <p:sp>
        <p:nvSpPr>
          <p:cNvPr id="29" name="TextBox 28">
            <a:extLst>
              <a:ext uri="{FF2B5EF4-FFF2-40B4-BE49-F238E27FC236}">
                <a16:creationId xmlns:a16="http://schemas.microsoft.com/office/drawing/2014/main" id="{5628150D-8BDC-2630-17AC-FCB6F4BA5667}"/>
              </a:ext>
            </a:extLst>
          </p:cNvPr>
          <p:cNvSpPr txBox="1"/>
          <p:nvPr/>
        </p:nvSpPr>
        <p:spPr>
          <a:xfrm>
            <a:off x="9556955" y="5250426"/>
            <a:ext cx="2399055" cy="646331"/>
          </a:xfrm>
          <a:prstGeom prst="rect">
            <a:avLst/>
          </a:prstGeom>
          <a:noFill/>
        </p:spPr>
        <p:txBody>
          <a:bodyPr wrap="none" rtlCol="0">
            <a:spAutoFit/>
          </a:bodyPr>
          <a:lstStyle/>
          <a:p>
            <a:r>
              <a:rPr lang="en-US" dirty="0"/>
              <a:t>YELLOW = 30 DAYS OUT</a:t>
            </a:r>
          </a:p>
          <a:p>
            <a:r>
              <a:rPr lang="en-US" dirty="0"/>
              <a:t>RED=EXPIRED</a:t>
            </a:r>
          </a:p>
        </p:txBody>
      </p:sp>
    </p:spTree>
    <p:extLst>
      <p:ext uri="{BB962C8B-B14F-4D97-AF65-F5344CB8AC3E}">
        <p14:creationId xmlns:p14="http://schemas.microsoft.com/office/powerpoint/2010/main" val="187508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7C9F80-9D91-1149-1E23-4B43F0CB8B5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6862E26-D037-A5DA-098C-45A0CC119B82}"/>
              </a:ext>
            </a:extLst>
          </p:cNvPr>
          <p:cNvSpPr txBox="1"/>
          <p:nvPr/>
        </p:nvSpPr>
        <p:spPr>
          <a:xfrm>
            <a:off x="420622" y="4279392"/>
            <a:ext cx="9382283" cy="830997"/>
          </a:xfrm>
          <a:prstGeom prst="rect">
            <a:avLst/>
          </a:prstGeom>
          <a:noFill/>
        </p:spPr>
        <p:txBody>
          <a:bodyPr wrap="square" rtlCol="0">
            <a:spAutoFit/>
          </a:bodyPr>
          <a:lstStyle/>
          <a:p>
            <a:r>
              <a:rPr lang="en-US" sz="4800" dirty="0"/>
              <a:t>GO TO     HIGHWAY.COM</a:t>
            </a:r>
            <a:endParaRPr lang="en-US" sz="4000" dirty="0"/>
          </a:p>
        </p:txBody>
      </p:sp>
    </p:spTree>
    <p:extLst>
      <p:ext uri="{BB962C8B-B14F-4D97-AF65-F5344CB8AC3E}">
        <p14:creationId xmlns:p14="http://schemas.microsoft.com/office/powerpoint/2010/main" val="1475297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25985</TotalTime>
  <Words>3712</Words>
  <Application>Microsoft Office PowerPoint</Application>
  <PresentationFormat>Widescreen</PresentationFormat>
  <Paragraphs>440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Roy</dc:creator>
  <cp:lastModifiedBy>Richard Roy</cp:lastModifiedBy>
  <cp:revision>208</cp:revision>
  <dcterms:created xsi:type="dcterms:W3CDTF">2023-03-21T17:33:52Z</dcterms:created>
  <dcterms:modified xsi:type="dcterms:W3CDTF">2025-07-15T11:52:25Z</dcterms:modified>
</cp:coreProperties>
</file>