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3" r:id="rId32"/>
    <p:sldId id="289" r:id="rId33"/>
    <p:sldId id="290" r:id="rId34"/>
    <p:sldId id="291" r:id="rId35"/>
    <p:sldId id="292" r:id="rId36"/>
    <p:sldId id="294" r:id="rId37"/>
    <p:sldId id="295" r:id="rId38"/>
    <p:sldId id="29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419C01-BC9E-4887-B257-27DA58D29655}">
          <p14:sldIdLst>
            <p14:sldId id="256"/>
            <p14:sldId id="257"/>
            <p14:sldId id="258"/>
            <p14:sldId id="259"/>
            <p14:sldId id="260"/>
            <p14:sldId id="261"/>
            <p14:sldId id="274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Planning Comments" id="{698EC4D8-861A-4C80-9F38-A18EA48A22F8}">
          <p14:sldIdLst>
            <p14:sldId id="270"/>
            <p14:sldId id="271"/>
          </p14:sldIdLst>
        </p14:section>
        <p14:section name="TONU Guide" id="{4D4648DC-B09B-42CD-A602-93CD426F872E}">
          <p14:sldIdLst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Driver Assist Guide" id="{51092C81-C145-4368-9A87-839B1F39B5E9}">
          <p14:sldIdLst>
            <p14:sldId id="284"/>
            <p14:sldId id="285"/>
          </p14:sldIdLst>
        </p14:section>
        <p14:section name="EDI" id="{7807FC4F-2A08-40B0-A243-E9D59DA318B7}">
          <p14:sldIdLst>
            <p14:sldId id="286"/>
            <p14:sldId id="287"/>
            <p14:sldId id="288"/>
            <p14:sldId id="293"/>
            <p14:sldId id="289"/>
            <p14:sldId id="290"/>
            <p14:sldId id="291"/>
            <p14:sldId id="292"/>
            <p14:sldId id="294"/>
            <p14:sldId id="295"/>
          </p14:sldIdLst>
        </p14:section>
        <p14:section name="Recovery trucks" id="{BEC04D60-F3BF-404B-B854-3C6D7B296E09}">
          <p14:sldIdLst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C2073-BB4A-44CE-B40E-894073E3EF6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27217-131B-49C0-AC12-E87A5E2DE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27217-131B-49C0-AC12-E87A5E2DE1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55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27217-131B-49C0-AC12-E87A5E2DE10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4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logo on a black background&#10;&#10;Description automatically generated">
            <a:extLst>
              <a:ext uri="{FF2B5EF4-FFF2-40B4-BE49-F238E27FC236}">
                <a16:creationId xmlns:a16="http://schemas.microsoft.com/office/drawing/2014/main" id="{C1E6BF52-7667-2FF0-540C-E54CAFBAB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723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E1BABC-14E6-C6A3-A510-DDFEC4C0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A04E8-1E5B-D08F-B2D2-FDB757416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CB77D-E50E-2436-9520-A8E9D8CF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08-2E2E-4073-8CF9-B26E1B07BB2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35B14-E271-739F-7643-F6B27577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1D36B-9898-2CEF-A82B-7082CE51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5324-DF1A-4E02-B55F-9F7BDC012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51ED0-3CE1-F5CA-F821-60E09AD80F8F}"/>
              </a:ext>
            </a:extLst>
          </p:cNvPr>
          <p:cNvSpPr/>
          <p:nvPr/>
        </p:nvSpPr>
        <p:spPr>
          <a:xfrm>
            <a:off x="146649" y="118098"/>
            <a:ext cx="11904453" cy="662180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A4927-5542-C970-11E7-DB55ED89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7E99D-AA84-3BAD-B102-0C5A02EFE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AA629-8DEC-3386-8813-1D3EE7CF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08-2E2E-4073-8CF9-B26E1B07BB2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9B40D-0D31-67E6-3DBA-7D578920F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FF53D-19BE-BF2C-E49F-48BAB459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5324-DF1A-4E02-B55F-9F7BDC012D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yellow logo on a black background&#10;&#10;Description automatically generated">
            <a:extLst>
              <a:ext uri="{FF2B5EF4-FFF2-40B4-BE49-F238E27FC236}">
                <a16:creationId xmlns:a16="http://schemas.microsoft.com/office/drawing/2014/main" id="{7231C81D-D8C9-6E72-A915-7833B2BE6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260" y="6158535"/>
            <a:ext cx="528091" cy="5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5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A0BE5F-800B-A5AB-53A6-42559EE4F64E}"/>
              </a:ext>
            </a:extLst>
          </p:cNvPr>
          <p:cNvSpPr/>
          <p:nvPr/>
        </p:nvSpPr>
        <p:spPr>
          <a:xfrm>
            <a:off x="146649" y="118098"/>
            <a:ext cx="11904453" cy="662180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097675-60A1-B616-F40F-33E56E279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5E6E9-C498-FF76-51D8-D1614D02A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DFC75-78C9-F907-843A-22D5705C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08-2E2E-4073-8CF9-B26E1B07BB2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0D870-0A89-2B21-D490-2DABF2A5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96282-0928-237A-CC15-DF60DC63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5324-DF1A-4E02-B55F-9F7BDC012D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yellow logo on a black background&#10;&#10;Description automatically generated">
            <a:extLst>
              <a:ext uri="{FF2B5EF4-FFF2-40B4-BE49-F238E27FC236}">
                <a16:creationId xmlns:a16="http://schemas.microsoft.com/office/drawing/2014/main" id="{6066878D-6FBD-5940-C962-7C71AAFBB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260" y="6158535"/>
            <a:ext cx="528091" cy="5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0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28EDB0-866B-A064-853C-D93110C5B083}"/>
              </a:ext>
            </a:extLst>
          </p:cNvPr>
          <p:cNvSpPr/>
          <p:nvPr/>
        </p:nvSpPr>
        <p:spPr>
          <a:xfrm>
            <a:off x="146649" y="118098"/>
            <a:ext cx="11904453" cy="662180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B7D34-C969-9115-24B5-3FEE92EB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8B47B-A6C4-B4CC-C42C-1841CC8C8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A203-D32B-9B5B-6324-E9C6A872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08-2E2E-4073-8CF9-B26E1B07BB2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A2F77-9156-D3AF-CAA3-7F89099F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73E3C-C524-49EC-5A11-47C97C98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5324-DF1A-4E02-B55F-9F7BDC012D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yellow logo on a black background&#10;&#10;Description automatically generated">
            <a:extLst>
              <a:ext uri="{FF2B5EF4-FFF2-40B4-BE49-F238E27FC236}">
                <a16:creationId xmlns:a16="http://schemas.microsoft.com/office/drawing/2014/main" id="{87428BC6-AE49-9EDA-6D19-F8B990817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260" y="6158535"/>
            <a:ext cx="528091" cy="5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6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4B8A70-AABF-9A43-8ED2-11431D3C8125}"/>
              </a:ext>
            </a:extLst>
          </p:cNvPr>
          <p:cNvSpPr/>
          <p:nvPr/>
        </p:nvSpPr>
        <p:spPr>
          <a:xfrm>
            <a:off x="146649" y="118098"/>
            <a:ext cx="11904453" cy="662180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FA9B4-392C-E76C-3935-31CBC9B0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16128-DCF0-2FD4-9600-EC79EA406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CD87D-E0D9-F519-964D-AF36D111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08-2E2E-4073-8CF9-B26E1B07BB2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D068-9C73-ACB1-6700-8AFEBF4B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D63EC-7940-CDEB-E477-C7D84AD5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5324-DF1A-4E02-B55F-9F7BDC012D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yellow logo on a black background&#10;&#10;Description automatically generated">
            <a:extLst>
              <a:ext uri="{FF2B5EF4-FFF2-40B4-BE49-F238E27FC236}">
                <a16:creationId xmlns:a16="http://schemas.microsoft.com/office/drawing/2014/main" id="{FA56D3DC-5F7A-53AB-D308-B439C9718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260" y="6158535"/>
            <a:ext cx="528091" cy="5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5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EDF7E0-55BE-9656-40BC-058D0F35DBDD}"/>
              </a:ext>
            </a:extLst>
          </p:cNvPr>
          <p:cNvSpPr/>
          <p:nvPr/>
        </p:nvSpPr>
        <p:spPr>
          <a:xfrm>
            <a:off x="146649" y="118098"/>
            <a:ext cx="11904453" cy="662180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4A424-7E8C-BABD-AD6C-2D36E378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DD308-FE14-E63B-3600-A819091D1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41AD0-0B11-B121-45A5-9F88DE2F5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59E59-0C1E-3268-953D-86764366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08-2E2E-4073-8CF9-B26E1B07BB2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4D940-29F1-D791-7112-269C69AB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72CE7-D568-ADF4-4AE1-99307AF4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5324-DF1A-4E02-B55F-9F7BDC012D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yellow logo on a black background&#10;&#10;Description automatically generated">
            <a:extLst>
              <a:ext uri="{FF2B5EF4-FFF2-40B4-BE49-F238E27FC236}">
                <a16:creationId xmlns:a16="http://schemas.microsoft.com/office/drawing/2014/main" id="{37CBC0B8-3AD5-2734-A949-EB00CBD2B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260" y="6158535"/>
            <a:ext cx="528091" cy="5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6546E8-AAB0-9FDF-8E4E-C77A19831BAC}"/>
              </a:ext>
            </a:extLst>
          </p:cNvPr>
          <p:cNvSpPr/>
          <p:nvPr/>
        </p:nvSpPr>
        <p:spPr>
          <a:xfrm>
            <a:off x="146649" y="118098"/>
            <a:ext cx="11904453" cy="662180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D2AAC-3199-CA7D-BCB3-089B6446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D8261-3238-90F7-0AB4-6D7893BCB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F20B7-93E4-2DDE-9D3F-512544B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DAD26-EC9A-748C-9B3C-3415817EA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BB23D1-1731-41D0-9A6C-E84A24E73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882BD4-3F0E-2A31-08BA-4B34E2B6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08-2E2E-4073-8CF9-B26E1B07BB2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BE1699-DD9C-9CAD-0DE7-7E964AB6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A64BDA-0A5F-71ED-0E3A-CC9B700E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5324-DF1A-4E02-B55F-9F7BDC012D7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yellow logo on a black background&#10;&#10;Description automatically generated">
            <a:extLst>
              <a:ext uri="{FF2B5EF4-FFF2-40B4-BE49-F238E27FC236}">
                <a16:creationId xmlns:a16="http://schemas.microsoft.com/office/drawing/2014/main" id="{2A5D9909-C254-A92C-B934-AA393CF3E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260" y="6158535"/>
            <a:ext cx="528091" cy="5629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B7FDCB-F9F3-9A3D-6D05-BCC11DE8AFCC}"/>
              </a:ext>
            </a:extLst>
          </p:cNvPr>
          <p:cNvCxnSpPr/>
          <p:nvPr/>
        </p:nvCxnSpPr>
        <p:spPr>
          <a:xfrm flipV="1">
            <a:off x="410694" y="1671638"/>
            <a:ext cx="11370611" cy="95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26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CB2081-DDC8-8815-5209-F8F0D2B2D5C9}"/>
              </a:ext>
            </a:extLst>
          </p:cNvPr>
          <p:cNvSpPr/>
          <p:nvPr/>
        </p:nvSpPr>
        <p:spPr>
          <a:xfrm>
            <a:off x="146649" y="118098"/>
            <a:ext cx="11904453" cy="662180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C656F-92F3-6EE3-AC15-6548862A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E2745-2591-4D66-17AD-A8D486A0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08-2E2E-4073-8CF9-B26E1B07BB2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67E59-1A60-4240-CE1E-3C9C4EBE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A9FDB-411A-7E76-B581-0A3DCC6A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5324-DF1A-4E02-B55F-9F7BDC012D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yellow logo on a black background&#10;&#10;Description automatically generated">
            <a:extLst>
              <a:ext uri="{FF2B5EF4-FFF2-40B4-BE49-F238E27FC236}">
                <a16:creationId xmlns:a16="http://schemas.microsoft.com/office/drawing/2014/main" id="{3AA6B501-AFE9-5C5D-64C8-E2D0007EE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260" y="6158535"/>
            <a:ext cx="528091" cy="5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6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71B04A-39C5-8C14-92C8-0EA8ECB9ED68}"/>
              </a:ext>
            </a:extLst>
          </p:cNvPr>
          <p:cNvSpPr/>
          <p:nvPr/>
        </p:nvSpPr>
        <p:spPr>
          <a:xfrm>
            <a:off x="146649" y="118098"/>
            <a:ext cx="11904453" cy="662180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69923-6B5C-068C-82C9-EBED6AE54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08-2E2E-4073-8CF9-B26E1B07BB2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DDA6D-C697-AC27-E758-05549C32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E05F7-F773-2B11-B757-F5940D07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5324-DF1A-4E02-B55F-9F7BDC012D7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yellow logo on a black background&#10;&#10;Description automatically generated">
            <a:extLst>
              <a:ext uri="{FF2B5EF4-FFF2-40B4-BE49-F238E27FC236}">
                <a16:creationId xmlns:a16="http://schemas.microsoft.com/office/drawing/2014/main" id="{C2E8957D-7D06-FC9A-4B38-F33DD666A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260" y="6158535"/>
            <a:ext cx="528091" cy="5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1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4F6BC-74D0-492F-C08D-3C10DAFEC456}"/>
              </a:ext>
            </a:extLst>
          </p:cNvPr>
          <p:cNvSpPr/>
          <p:nvPr/>
        </p:nvSpPr>
        <p:spPr>
          <a:xfrm>
            <a:off x="146649" y="118098"/>
            <a:ext cx="11904453" cy="662180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18B93-9721-13EC-79B7-5C55CDB7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78D23-C936-1ADA-095E-7C528BF4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29B4B-6B31-FB9E-CBB3-22A0B4E35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9D9D5-21B5-F47E-97E4-9B50648E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08-2E2E-4073-8CF9-B26E1B07BB2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BB58B-A55D-2DAD-AF80-55939612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3250A-B074-82D7-874E-160CA594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5324-DF1A-4E02-B55F-9F7BDC012D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yellow logo on a black background&#10;&#10;Description automatically generated">
            <a:extLst>
              <a:ext uri="{FF2B5EF4-FFF2-40B4-BE49-F238E27FC236}">
                <a16:creationId xmlns:a16="http://schemas.microsoft.com/office/drawing/2014/main" id="{24A2D08F-8411-BB80-BD00-B19002A33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260" y="6158535"/>
            <a:ext cx="528091" cy="5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9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D955A0-6D65-6ECA-29C7-045B33F645AB}"/>
              </a:ext>
            </a:extLst>
          </p:cNvPr>
          <p:cNvSpPr/>
          <p:nvPr/>
        </p:nvSpPr>
        <p:spPr>
          <a:xfrm>
            <a:off x="146649" y="118098"/>
            <a:ext cx="11904453" cy="662180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8187F-7978-0939-AF2C-70B73B60F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832E3-68C3-3BD0-356F-9C156A63D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E028A-51E0-F49D-A5D9-A339286FA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336B4-9640-F825-9B0F-4510205E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08-2E2E-4073-8CF9-B26E1B07BB2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51BBD-D0F6-6F6A-6244-43BB0EFD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1CD8D-9799-F743-7E59-202DF8F1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5324-DF1A-4E02-B55F-9F7BDC012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7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187D7-DDF2-708E-9127-AD3BC013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7155C-54A4-DA0C-682E-69D269CF2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E4DA1-FEC2-0FAC-C8D6-0A5C8FB7E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5D808-2E2E-4073-8CF9-B26E1B07BB2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3F001-D46E-214C-A584-5B85A7527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489F4-4669-7C29-532A-B9AC4E765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5324-DF1A-4E02-B55F-9F7BDC012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1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" Target="slide2.xml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" Target="slide2.xml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" Target="slide2.xml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" Target="slide2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" Target="slide2.xml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" Target="slide2.xml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" Target="slide2.xml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7.xml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0462-2ED3-1089-810B-D1C7443E9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Team DRO/USPS SOP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5943F-4243-2C24-F762-811E468BED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D718-4484-5A55-35BA-AA83D35A5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935A9-9A2B-54CF-C75C-4787878BD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Layover is a fee charged when a truck is kept waiting for loading or unloading for over 24 hours.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Layover is valid when:</a:t>
            </a:r>
          </a:p>
          <a:p>
            <a:r>
              <a:rPr lang="en-US" dirty="0"/>
              <a:t>Drivers are on tracking throughout the whole trip.</a:t>
            </a:r>
          </a:p>
          <a:p>
            <a:r>
              <a:rPr lang="en-US" dirty="0"/>
              <a:t>Drivers spend over 24H at a customer’s facility.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Follow the same </a:t>
            </a:r>
            <a:r>
              <a:rPr lang="en-US" u="sng" dirty="0">
                <a:hlinkClick r:id="rId2" action="ppaction://hlinksldjump"/>
              </a:rPr>
              <a:t>DTN procedure</a:t>
            </a:r>
            <a:r>
              <a:rPr lang="en-US" dirty="0"/>
              <a:t> for Layovers.</a:t>
            </a: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7CD5259A-A882-E0F8-598A-473192BF4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3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3EE98-904D-9B18-3791-8C138BA9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Assist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3A4C6-1590-8984-67DD-274BF8A36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874"/>
            <a:ext cx="10515600" cy="4679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Driver assist</a:t>
            </a:r>
            <a:r>
              <a:rPr lang="en-US" dirty="0"/>
              <a:t> refers to when a driver helps load or unload cargo.</a:t>
            </a:r>
          </a:p>
          <a:p>
            <a:pPr marL="0" indent="0">
              <a:buNone/>
            </a:pPr>
            <a:r>
              <a:rPr lang="en-US" dirty="0"/>
              <a:t>Usually, the dispatcher or driver will request a driver assist fee. No document needs to be gathered, and tracking is not necessary to approve or deny this accessorial.</a:t>
            </a:r>
          </a:p>
          <a:p>
            <a:pPr marL="0" indent="0">
              <a:buNone/>
            </a:pPr>
            <a:r>
              <a:rPr lang="en-US" dirty="0"/>
              <a:t>This fee must </a:t>
            </a:r>
            <a:r>
              <a:rPr lang="en-US" b="1" dirty="0"/>
              <a:t>not</a:t>
            </a:r>
            <a:r>
              <a:rPr lang="en-US" dirty="0"/>
              <a:t> be charged to USPS and will </a:t>
            </a:r>
            <a:r>
              <a:rPr lang="en-US" b="1" dirty="0"/>
              <a:t>always</a:t>
            </a:r>
            <a:r>
              <a:rPr lang="en-US" dirty="0"/>
              <a:t> be paid out of our pocket.</a:t>
            </a:r>
          </a:p>
          <a:p>
            <a:pPr marL="0" indent="0">
              <a:buNone/>
            </a:pPr>
            <a:r>
              <a:rPr lang="en-US" dirty="0"/>
              <a:t>Rate: $75 USD (Per truck)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How to add a driver assist fee</a:t>
            </a:r>
            <a:endParaRPr lang="en-US" dirty="0"/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3044F2A8-C3BA-452F-DCB4-65E178956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19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0F684-6F86-4946-597A-7403B53A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57AED-1890-45E9-58F1-459E2DD29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Must look for a recovery truck when</a:t>
            </a:r>
          </a:p>
          <a:p>
            <a:r>
              <a:rPr lang="en-US" dirty="0"/>
              <a:t>ETA is over 30 minutes late</a:t>
            </a:r>
          </a:p>
          <a:p>
            <a:r>
              <a:rPr lang="en-US" dirty="0"/>
              <a:t>A carrier gives back a load</a:t>
            </a:r>
          </a:p>
          <a:p>
            <a:r>
              <a:rPr lang="en-US" dirty="0"/>
              <a:t>An enroute truck faces a breakdown and causes ETA to be either too late or unclear</a:t>
            </a:r>
          </a:p>
          <a:p>
            <a:r>
              <a:rPr lang="en-US" dirty="0"/>
              <a:t>A truck is stuck at the previous receiver and the pick-up time is too close</a:t>
            </a:r>
          </a:p>
          <a:p>
            <a:r>
              <a:rPr lang="en-US" dirty="0"/>
              <a:t>A solo shows up for a team load</a:t>
            </a:r>
          </a:p>
          <a:p>
            <a:r>
              <a:rPr lang="en-US" dirty="0"/>
              <a:t>A truck doesn’t have enough straps and/or e-tracks</a:t>
            </a:r>
          </a:p>
          <a:p>
            <a:r>
              <a:rPr lang="en-US" dirty="0"/>
              <a:t>There is no communication with the carrier and therefore cannot confirm if the truck is on site or not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2" action="ppaction://hlinksldjump"/>
              </a:rPr>
              <a:t>How to look for a recovery truck</a:t>
            </a:r>
            <a:endParaRPr lang="en-US" u="sng" dirty="0"/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DE900132-2FB9-9DEF-EB69-22C847BF5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90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77942-A89A-E6D8-35D4-8802FD14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81378-15D2-700C-2CF5-F95A5F758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Tools:</a:t>
            </a:r>
          </a:p>
          <a:p>
            <a:r>
              <a:rPr lang="en-US" dirty="0"/>
              <a:t>Greenscreens (main) ▼</a:t>
            </a:r>
          </a:p>
          <a:p>
            <a:r>
              <a:rPr lang="en-US" dirty="0"/>
              <a:t>DAT Rateview ▼</a:t>
            </a:r>
          </a:p>
          <a:p>
            <a:r>
              <a:rPr lang="en-US" dirty="0"/>
              <a:t>Carrier Search (On Mcleod) ▼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6AEBF54D-775C-2FFA-D82C-F4E5E2CB4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6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E59B-36FC-9442-2A45-CB2EB6C8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Extraordinary Situations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55463-5E82-A0C1-C17D-D1C2B92EA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Drivers arrive at the shipper, and they are told that there is no load</a:t>
            </a:r>
          </a:p>
          <a:p>
            <a:r>
              <a:rPr lang="en-US" dirty="0"/>
              <a:t>Load is cancelled  and shipper is nor providing paperwork</a:t>
            </a:r>
          </a:p>
          <a:p>
            <a:r>
              <a:rPr lang="en-US" dirty="0"/>
              <a:t>For multistop loads only: Drivers arrive at the 1</a:t>
            </a:r>
            <a:r>
              <a:rPr lang="en-US" baseline="30000" dirty="0"/>
              <a:t>st</a:t>
            </a:r>
            <a:r>
              <a:rPr lang="en-US" dirty="0"/>
              <a:t> shipper, and they are told to go empty to the next stop</a:t>
            </a:r>
          </a:p>
          <a:p>
            <a:r>
              <a:rPr lang="en-US" dirty="0"/>
              <a:t>For 1 pick and 1 drop loads: Drivers are told to go empty to the receiver.</a:t>
            </a:r>
          </a:p>
          <a:p>
            <a:r>
              <a:rPr lang="en-US" dirty="0"/>
              <a:t>Trailer gets fully unloaded in the middle of a multistop trip</a:t>
            </a:r>
          </a:p>
          <a:p>
            <a:r>
              <a:rPr lang="en-US" dirty="0"/>
              <a:t>Transloading a load</a:t>
            </a:r>
          </a:p>
          <a:p>
            <a:r>
              <a:rPr lang="en-US" dirty="0"/>
              <a:t>Repowering a load</a:t>
            </a:r>
          </a:p>
          <a:p>
            <a:r>
              <a:rPr lang="en-US" dirty="0"/>
              <a:t>Sending a recovery truck due to lack of communication with the original carrier</a:t>
            </a:r>
          </a:p>
          <a:p>
            <a:r>
              <a:rPr lang="en-US" dirty="0"/>
              <a:t>Accidents</a:t>
            </a:r>
          </a:p>
          <a:p>
            <a:r>
              <a:rPr lang="en-US" dirty="0"/>
              <a:t>Other events</a:t>
            </a:r>
          </a:p>
          <a:p>
            <a:endParaRPr lang="en-US" dirty="0"/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35D85E67-6537-E171-3F4A-663A325BE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6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CA76-2ABC-0D9E-B0E7-EBFCC7C2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Brokerage Status for delivered 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7E315-B8BE-211E-275A-0549D7A92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Disclaimer: Do not close any loads unless you have the correct paperwork and there aren’t any additional fees to be paid.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/>
              <a:t>NEED_POD: Use this when you have been informed about the completion of a load but have not received or requested paperwork.</a:t>
            </a:r>
          </a:p>
          <a:p>
            <a:r>
              <a:rPr lang="en-US" sz="2400" dirty="0"/>
              <a:t>PODREQ: Use this status when you have confirmed that a load is delivered and requested the POD to the carrier either via phone, email or SMS.</a:t>
            </a:r>
          </a:p>
          <a:p>
            <a:r>
              <a:rPr lang="en-US" sz="2400" dirty="0"/>
              <a:t>PODCHECK: Use this when a load is delivered, and you receive the paperwork but don’t feel comfortable closing it.</a:t>
            </a:r>
          </a:p>
          <a:p>
            <a:r>
              <a:rPr lang="en-US" sz="2400" dirty="0"/>
              <a:t>DTN: Use this status when after a load has been delivered, the carrier requests a DTN fee. Make sure to follow the </a:t>
            </a:r>
            <a:r>
              <a:rPr lang="en-US" sz="2400" dirty="0">
                <a:hlinkClick r:id="rId2" action="ppaction://hlinksldjump"/>
              </a:rPr>
              <a:t>DTN procedure</a:t>
            </a:r>
            <a:endParaRPr lang="en-US" sz="2400" dirty="0"/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2D5D8C88-B3EF-FF4D-79F0-E6C18437FF6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6CABA514-0750-5095-7E5B-C5D71FF27445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</a:blip>
          <a:srcRect l="8292" t="18357" r="15603" b="12863"/>
          <a:stretch/>
        </p:blipFill>
        <p:spPr>
          <a:xfrm>
            <a:off x="10768760" y="6254241"/>
            <a:ext cx="485503" cy="3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63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70959-08A4-F29F-D500-4C347447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1D00D-6E34-6894-307B-B691EC8C2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Brief explanation with the most detailed and recent updates on a load.</a:t>
            </a:r>
          </a:p>
          <a:p>
            <a:pPr marL="0" indent="0">
              <a:buNone/>
            </a:pPr>
            <a:r>
              <a:rPr lang="en-US" dirty="0"/>
              <a:t>Planning comments must include:</a:t>
            </a:r>
          </a:p>
          <a:p>
            <a:r>
              <a:rPr lang="en-US" sz="2400" dirty="0"/>
              <a:t>Date of the comment</a:t>
            </a:r>
          </a:p>
          <a:p>
            <a:r>
              <a:rPr lang="en-US" sz="2400" dirty="0"/>
              <a:t>Description of the update</a:t>
            </a:r>
          </a:p>
          <a:p>
            <a:r>
              <a:rPr lang="en-US" sz="2400" dirty="0"/>
              <a:t>DR/DP depending on who the update was given by (driver/dispatcher)</a:t>
            </a:r>
          </a:p>
          <a:p>
            <a:r>
              <a:rPr lang="en-US" sz="2400" dirty="0"/>
              <a:t>Your initials</a:t>
            </a:r>
          </a:p>
          <a:p>
            <a:r>
              <a:rPr lang="en-US" sz="2400" dirty="0"/>
              <a:t>Time in military format (24:00) and Eastern time.</a:t>
            </a:r>
          </a:p>
          <a:p>
            <a:pPr marL="0" indent="0">
              <a:buNone/>
            </a:pPr>
            <a:r>
              <a:rPr lang="en-US" sz="2400" dirty="0"/>
              <a:t>Example:</a:t>
            </a:r>
          </a:p>
          <a:p>
            <a:pPr marL="0" indent="0">
              <a:buNone/>
            </a:pPr>
            <a:r>
              <a:rPr lang="en-US" sz="2400" dirty="0"/>
              <a:t>10/14 Loaded and Rolling per DR - JL 14:19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more efficient comments, please review the </a:t>
            </a:r>
            <a:r>
              <a:rPr lang="en-US" sz="2400" dirty="0">
                <a:hlinkClick r:id="rId2" action="ppaction://hlinksldjump"/>
              </a:rPr>
              <a:t>abbreviations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C3041E39-85CE-24A5-0002-60850CC70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2C58BF1F-33B3-19A9-53A4-71A0BA5B9DF2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</a:blip>
          <a:srcRect l="8292" t="18357" r="15603" b="12863"/>
          <a:stretch/>
        </p:blipFill>
        <p:spPr>
          <a:xfrm>
            <a:off x="10768760" y="6254241"/>
            <a:ext cx="485503" cy="3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11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FE66-3DAE-0035-2A74-0C470BE6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Abbreviations for planning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7030-DAE1-A2A7-1FC7-5E233B338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7503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Feel free to use these to keep  your comments short and concise</a:t>
            </a:r>
          </a:p>
          <a:p>
            <a:pPr rtl="0"/>
            <a:r>
              <a:rPr lang="en-US" dirty="0"/>
              <a:t>L&amp;R : Loaded and Rolling</a:t>
            </a:r>
          </a:p>
          <a:p>
            <a:pPr rtl="0"/>
            <a:r>
              <a:rPr lang="en-US" dirty="0"/>
              <a:t>ETA: Estimated time of arrival</a:t>
            </a:r>
          </a:p>
          <a:p>
            <a:pPr rtl="0"/>
            <a:r>
              <a:rPr lang="en-US" dirty="0"/>
              <a:t>GFOTP: Good for on time pick-up</a:t>
            </a:r>
          </a:p>
          <a:p>
            <a:pPr rtl="0"/>
            <a:r>
              <a:rPr lang="en-US" dirty="0"/>
              <a:t>GFOTD : Good for on time delivery</a:t>
            </a:r>
          </a:p>
          <a:p>
            <a:pPr rtl="0"/>
            <a:r>
              <a:rPr lang="en-US" dirty="0"/>
              <a:t>TRK: Truck</a:t>
            </a:r>
          </a:p>
          <a:p>
            <a:pPr rtl="0"/>
            <a:r>
              <a:rPr lang="en-US" dirty="0"/>
              <a:t>TRL : Trailer</a:t>
            </a:r>
          </a:p>
          <a:p>
            <a:pPr rtl="0"/>
            <a:r>
              <a:rPr lang="en-US" dirty="0"/>
              <a:t>BRKDWN: Breakdown</a:t>
            </a:r>
          </a:p>
          <a:p>
            <a:pPr rtl="0"/>
            <a:r>
              <a:rPr lang="en-US" dirty="0"/>
              <a:t>DNC: Do not close</a:t>
            </a:r>
          </a:p>
          <a:p>
            <a:pPr rtl="0"/>
            <a:r>
              <a:rPr lang="en-US" dirty="0"/>
              <a:t>DTN: Detention</a:t>
            </a:r>
          </a:p>
          <a:p>
            <a:pPr rtl="0"/>
            <a:r>
              <a:rPr lang="en-US" dirty="0"/>
              <a:t>@: To replace "at" </a:t>
            </a:r>
          </a:p>
          <a:p>
            <a:pPr rtl="0"/>
            <a:r>
              <a:rPr lang="en-US" dirty="0"/>
              <a:t>PREV: Previous</a:t>
            </a:r>
          </a:p>
          <a:p>
            <a:pPr rtl="0"/>
            <a:r>
              <a:rPr lang="en-US" dirty="0"/>
              <a:t>DEL: Delivery</a:t>
            </a:r>
          </a:p>
          <a:p>
            <a:pPr rtl="0"/>
            <a:r>
              <a:rPr lang="en-US" dirty="0"/>
              <a:t>PU: Pick-up</a:t>
            </a:r>
          </a:p>
          <a:p>
            <a:pPr rtl="0"/>
            <a:r>
              <a:rPr lang="en-US" dirty="0"/>
              <a:t>GTG: Good to go</a:t>
            </a:r>
          </a:p>
          <a:p>
            <a:pPr marL="0" indent="0" rtl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94BEB452-B03B-EDFB-AEF7-E064F80BB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48287B2E-8BC9-C6A1-92C1-2A4BF31AB900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</a:blip>
          <a:srcRect l="8292" t="18357" r="15603" b="12863"/>
          <a:stretch/>
        </p:blipFill>
        <p:spPr>
          <a:xfrm>
            <a:off x="10768760" y="6254241"/>
            <a:ext cx="485503" cy="3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93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4FEA8-D7D6-54B0-DB5A-D8362A897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417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272E1C-59EB-BC05-52EE-0BD6EA8B4623}"/>
              </a:ext>
            </a:extLst>
          </p:cNvPr>
          <p:cNvSpPr/>
          <p:nvPr/>
        </p:nvSpPr>
        <p:spPr>
          <a:xfrm>
            <a:off x="2770094" y="1613647"/>
            <a:ext cx="564777" cy="313765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Pixilated Hand Cursor 1 PNG &amp; SVG Design For T-Shirts">
            <a:extLst>
              <a:ext uri="{FF2B5EF4-FFF2-40B4-BE49-F238E27FC236}">
                <a16:creationId xmlns:a16="http://schemas.microsoft.com/office/drawing/2014/main" id="{C222AC44-4A79-E3F0-BEC0-90D2E2576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10" y="1849010"/>
            <a:ext cx="527901" cy="5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B3135B-2266-A8D6-72EF-FA99C473359D}"/>
              </a:ext>
            </a:extLst>
          </p:cNvPr>
          <p:cNvSpPr txBox="1"/>
          <p:nvPr/>
        </p:nvSpPr>
        <p:spPr>
          <a:xfrm>
            <a:off x="4581366" y="-50369"/>
            <a:ext cx="219390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How to set up a TONU</a:t>
            </a: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588AE8BA-888D-ABB0-ADFE-E0EF08A5431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  <a:extLst>
              <a:ext uri="{FF2B5EF4-FFF2-40B4-BE49-F238E27FC236}">
                <a16:creationId xmlns:a16="http://schemas.microsoft.com/office/drawing/2014/main" id="{384C9361-4500-414F-2B36-AA78104DFD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95" b="81757" l="13187" r="82418">
                        <a14:foregroundMark x1="79121" y1="25000" x2="79121" y2="25000"/>
                        <a14:foregroundMark x1="64835" y1="22973" x2="64835" y2="22973"/>
                        <a14:foregroundMark x1="70879" y1="20270" x2="75275" y2="20270"/>
                        <a14:foregroundMark x1="82773" y1="58108" x2="82847" y2="59661"/>
                        <a14:foregroundMark x1="81868" y1="39189" x2="82773" y2="58108"/>
                        <a14:foregroundMark x1="64286" y1="82432" x2="73077" y2="82432"/>
                        <a14:foregroundMark x1="13187" y1="52027" x2="13187" y2="52027"/>
                        <a14:backgroundMark x1="82418" y1="58108" x2="82418" y2="58108"/>
                        <a14:backgroundMark x1="83516" y1="59459" x2="84066" y2="62162"/>
                      </a14:backgroundRemoval>
                    </a14:imgEffect>
                  </a14:imgLayer>
                </a14:imgProps>
              </a:ext>
            </a:extLst>
          </a:blip>
          <a:srcRect l="8292" t="18357" r="15603" b="12863"/>
          <a:stretch/>
        </p:blipFill>
        <p:spPr>
          <a:xfrm>
            <a:off x="10768760" y="6254241"/>
            <a:ext cx="485503" cy="3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0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378EB-B236-CDA3-37C7-EC6919AF0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975"/>
            <a:ext cx="12192000" cy="6895707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3DE380-FC6C-9732-4E15-CD87C17E064E}"/>
              </a:ext>
            </a:extLst>
          </p:cNvPr>
          <p:cNvSpPr/>
          <p:nvPr/>
        </p:nvSpPr>
        <p:spPr>
          <a:xfrm>
            <a:off x="3005764" y="3215557"/>
            <a:ext cx="1038335" cy="313765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Pixilated Hand Cursor 1 PNG &amp; SVG Design For T-Shirts">
            <a:extLst>
              <a:ext uri="{FF2B5EF4-FFF2-40B4-BE49-F238E27FC236}">
                <a16:creationId xmlns:a16="http://schemas.microsoft.com/office/drawing/2014/main" id="{41EB695D-3C7F-F9A4-CDD3-1178BDF3F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55" y="3372439"/>
            <a:ext cx="527901" cy="5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2A23CD-B369-A6DA-E502-1965737FCE39}"/>
              </a:ext>
            </a:extLst>
          </p:cNvPr>
          <p:cNvSpPr txBox="1"/>
          <p:nvPr/>
        </p:nvSpPr>
        <p:spPr>
          <a:xfrm>
            <a:off x="4122475" y="3105834"/>
            <a:ext cx="19735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Delete customer rate</a:t>
            </a: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C9128035-4352-08BF-D2CF-47BEA055F91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  <a:extLst>
              <a:ext uri="{FF2B5EF4-FFF2-40B4-BE49-F238E27FC236}">
                <a16:creationId xmlns:a16="http://schemas.microsoft.com/office/drawing/2014/main" id="{7E428530-5A85-09BB-FC9D-EC4D82001E6B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95" b="81757" l="13187" r="82418">
                        <a14:foregroundMark x1="79121" y1="25000" x2="79121" y2="25000"/>
                        <a14:foregroundMark x1="64835" y1="22973" x2="64835" y2="22973"/>
                        <a14:foregroundMark x1="70879" y1="20270" x2="75275" y2="20270"/>
                        <a14:foregroundMark x1="82773" y1="58108" x2="82847" y2="59661"/>
                        <a14:foregroundMark x1="81868" y1="39189" x2="82773" y2="58108"/>
                        <a14:foregroundMark x1="64286" y1="82432" x2="73077" y2="82432"/>
                        <a14:foregroundMark x1="13187" y1="52027" x2="13187" y2="52027"/>
                        <a14:backgroundMark x1="82418" y1="58108" x2="82418" y2="58108"/>
                        <a14:backgroundMark x1="83516" y1="59459" x2="84066" y2="62162"/>
                      </a14:backgroundRemoval>
                    </a14:imgEffect>
                  </a14:imgLayer>
                </a14:imgProps>
              </a:ext>
            </a:extLst>
          </a:blip>
          <a:srcRect l="8292" t="18357" r="15603" b="12863"/>
          <a:stretch/>
        </p:blipFill>
        <p:spPr>
          <a:xfrm>
            <a:off x="10768760" y="6254241"/>
            <a:ext cx="485503" cy="3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E05B-87C7-1EDE-0371-AC981207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16D89-FD56-6117-8ED0-DAE63B60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77846" cy="4148455"/>
          </a:xfrm>
        </p:spPr>
        <p:txBody>
          <a:bodyPr/>
          <a:lstStyle/>
          <a:p>
            <a:r>
              <a:rPr lang="en-US" dirty="0">
                <a:hlinkClick r:id="rId2" action="ppaction://hlinksldjump"/>
              </a:rPr>
              <a:t>General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Tracking and customer updates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EDI and building loads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Accessorial payments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Recoveries</a:t>
            </a:r>
            <a:endParaRPr lang="en-US" dirty="0"/>
          </a:p>
          <a:p>
            <a:r>
              <a:rPr lang="en-US" dirty="0">
                <a:hlinkClick r:id="rId7" action="ppaction://hlinksldjump"/>
              </a:rPr>
              <a:t>Rating</a:t>
            </a:r>
            <a:endParaRPr lang="en-US" dirty="0"/>
          </a:p>
          <a:p>
            <a:r>
              <a:rPr lang="en-US" dirty="0">
                <a:hlinkClick r:id="rId8" action="ppaction://hlinksldjump"/>
              </a:rPr>
              <a:t>Extraordinary situations</a:t>
            </a:r>
            <a:endParaRPr lang="en-US" dirty="0"/>
          </a:p>
          <a:p>
            <a:r>
              <a:rPr lang="en-US" dirty="0"/>
              <a:t>USPS </a:t>
            </a:r>
            <a:r>
              <a:rPr lang="en-US" dirty="0" err="1"/>
              <a:t>paperworks</a:t>
            </a:r>
            <a:r>
              <a:rPr lang="en-US" dirty="0"/>
              <a:t>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33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F8D3BF-1F7E-9495-6173-D9F8D1B28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D69E65-A940-C2E8-B0F8-FE1A6483DBAB}"/>
              </a:ext>
            </a:extLst>
          </p:cNvPr>
          <p:cNvSpPr/>
          <p:nvPr/>
        </p:nvSpPr>
        <p:spPr>
          <a:xfrm>
            <a:off x="0" y="6241561"/>
            <a:ext cx="3129699" cy="394909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Pixilated Hand Cursor 1 PNG &amp; SVG Design For T-Shirts">
            <a:extLst>
              <a:ext uri="{FF2B5EF4-FFF2-40B4-BE49-F238E27FC236}">
                <a16:creationId xmlns:a16="http://schemas.microsoft.com/office/drawing/2014/main" id="{8865874D-104C-26C4-F0E7-E5B61CF0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41" y="6439015"/>
            <a:ext cx="527901" cy="5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B40B65A3-C62D-9789-CEA3-D57D5715A6DA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409BFA89-FAE9-A8EF-7FE3-7851E032EA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95" b="81757" l="13187" r="82418">
                        <a14:foregroundMark x1="79121" y1="25000" x2="79121" y2="25000"/>
                        <a14:foregroundMark x1="64835" y1="22973" x2="64835" y2="22973"/>
                        <a14:foregroundMark x1="70879" y1="20270" x2="75275" y2="20270"/>
                        <a14:foregroundMark x1="82773" y1="58108" x2="82847" y2="59661"/>
                        <a14:foregroundMark x1="81868" y1="39189" x2="82773" y2="58108"/>
                        <a14:foregroundMark x1="64286" y1="82432" x2="73077" y2="82432"/>
                        <a14:foregroundMark x1="13187" y1="52027" x2="13187" y2="52027"/>
                        <a14:backgroundMark x1="82418" y1="58108" x2="82418" y2="58108"/>
                        <a14:backgroundMark x1="83516" y1="59459" x2="84066" y2="62162"/>
                      </a14:backgroundRemoval>
                    </a14:imgEffect>
                  </a14:imgLayer>
                </a14:imgProps>
              </a:ext>
            </a:extLst>
          </a:blip>
          <a:srcRect l="8292" t="18357" r="15603" b="12863"/>
          <a:stretch/>
        </p:blipFill>
        <p:spPr>
          <a:xfrm>
            <a:off x="10768760" y="6254241"/>
            <a:ext cx="485503" cy="3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85C0AD-D8FF-30CF-366C-601C7454A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6D3D9A-A195-83ED-52E4-174DF56B1AFB}"/>
              </a:ext>
            </a:extLst>
          </p:cNvPr>
          <p:cNvSpPr/>
          <p:nvPr/>
        </p:nvSpPr>
        <p:spPr>
          <a:xfrm>
            <a:off x="4470398" y="2140613"/>
            <a:ext cx="849747" cy="343969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Pixilated Hand Cursor 1 PNG &amp; SVG Design For T-Shirts">
            <a:extLst>
              <a:ext uri="{FF2B5EF4-FFF2-40B4-BE49-F238E27FC236}">
                <a16:creationId xmlns:a16="http://schemas.microsoft.com/office/drawing/2014/main" id="{6577530C-B0D9-DD1D-B533-8EFBD75BC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71" y="2312597"/>
            <a:ext cx="527901" cy="5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E5FFA5-AC21-71B4-735C-47CF16744411}"/>
              </a:ext>
            </a:extLst>
          </p:cNvPr>
          <p:cNvSpPr txBox="1"/>
          <p:nvPr/>
        </p:nvSpPr>
        <p:spPr>
          <a:xfrm>
            <a:off x="5423172" y="1989431"/>
            <a:ext cx="163947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Use code TNU</a:t>
            </a: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4B9707D0-9DC5-7E27-7999-3A5046C722C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  <a:extLst>
              <a:ext uri="{FF2B5EF4-FFF2-40B4-BE49-F238E27FC236}">
                <a16:creationId xmlns:a16="http://schemas.microsoft.com/office/drawing/2014/main" id="{EBB670FB-576B-258D-2910-B8FECF475934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95" b="81757" l="13187" r="82418">
                        <a14:foregroundMark x1="79121" y1="25000" x2="79121" y2="25000"/>
                        <a14:foregroundMark x1="64835" y1="22973" x2="64835" y2="22973"/>
                        <a14:foregroundMark x1="70879" y1="20270" x2="75275" y2="20270"/>
                        <a14:foregroundMark x1="82773" y1="58108" x2="82847" y2="59661"/>
                        <a14:foregroundMark x1="81868" y1="39189" x2="82773" y2="58108"/>
                        <a14:foregroundMark x1="64286" y1="82432" x2="73077" y2="82432"/>
                        <a14:foregroundMark x1="13187" y1="52027" x2="13187" y2="52027"/>
                        <a14:backgroundMark x1="82418" y1="58108" x2="82418" y2="58108"/>
                        <a14:backgroundMark x1="83516" y1="59459" x2="84066" y2="62162"/>
                      </a14:backgroundRemoval>
                    </a14:imgEffect>
                  </a14:imgLayer>
                </a14:imgProps>
              </a:ext>
            </a:extLst>
          </a:blip>
          <a:srcRect l="8292" t="18357" r="15603" b="12863"/>
          <a:stretch/>
        </p:blipFill>
        <p:spPr>
          <a:xfrm>
            <a:off x="10768760" y="6254241"/>
            <a:ext cx="485503" cy="3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02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2526D-D7B4-5BD7-2859-2C4B6181C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3A0A84-ABB9-79D8-D9AD-A4B3130A94DB}"/>
              </a:ext>
            </a:extLst>
          </p:cNvPr>
          <p:cNvSpPr/>
          <p:nvPr/>
        </p:nvSpPr>
        <p:spPr>
          <a:xfrm>
            <a:off x="5652654" y="2619849"/>
            <a:ext cx="849747" cy="343969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1BC571-C268-92BE-2761-4446C7EA29BB}"/>
              </a:ext>
            </a:extLst>
          </p:cNvPr>
          <p:cNvSpPr/>
          <p:nvPr/>
        </p:nvSpPr>
        <p:spPr>
          <a:xfrm>
            <a:off x="5652653" y="4414982"/>
            <a:ext cx="2272147" cy="461817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ixilated Hand Cursor 1 PNG &amp; SVG Design For T-Shirts">
            <a:extLst>
              <a:ext uri="{FF2B5EF4-FFF2-40B4-BE49-F238E27FC236}">
                <a16:creationId xmlns:a16="http://schemas.microsoft.com/office/drawing/2014/main" id="{98E8E975-C821-7D63-0F35-42BF1E48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62" y="4645890"/>
            <a:ext cx="527901" cy="5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C3C372-4762-3B22-93E8-9F974B21DE6C}"/>
              </a:ext>
            </a:extLst>
          </p:cNvPr>
          <p:cNvSpPr txBox="1"/>
          <p:nvPr/>
        </p:nvSpPr>
        <p:spPr>
          <a:xfrm>
            <a:off x="5633812" y="2961681"/>
            <a:ext cx="17423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Charge $400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6C53A-11AD-D219-7683-91A6B443F469}"/>
              </a:ext>
            </a:extLst>
          </p:cNvPr>
          <p:cNvSpPr txBox="1"/>
          <p:nvPr/>
        </p:nvSpPr>
        <p:spPr>
          <a:xfrm>
            <a:off x="7105060" y="5176227"/>
            <a:ext cx="163947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Save changes</a:t>
            </a: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3BA5931B-B71D-9DC2-3E57-4E17E3DCA277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5E8E1994-AC66-F95B-A116-65B5FCF28BB7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95" b="81757" l="13187" r="82418">
                        <a14:foregroundMark x1="79121" y1="25000" x2="79121" y2="25000"/>
                        <a14:foregroundMark x1="64835" y1="22973" x2="64835" y2="22973"/>
                        <a14:foregroundMark x1="70879" y1="20270" x2="75275" y2="20270"/>
                        <a14:foregroundMark x1="82773" y1="58108" x2="82847" y2="59661"/>
                        <a14:foregroundMark x1="81868" y1="39189" x2="82773" y2="58108"/>
                        <a14:foregroundMark x1="64286" y1="82432" x2="73077" y2="82432"/>
                        <a14:foregroundMark x1="13187" y1="52027" x2="13187" y2="52027"/>
                        <a14:backgroundMark x1="82418" y1="58108" x2="82418" y2="58108"/>
                        <a14:backgroundMark x1="83516" y1="59459" x2="84066" y2="62162"/>
                      </a14:backgroundRemoval>
                    </a14:imgEffect>
                  </a14:imgLayer>
                </a14:imgProps>
              </a:ext>
            </a:extLst>
          </a:blip>
          <a:srcRect l="8292" t="18357" r="15603" b="12863"/>
          <a:stretch/>
        </p:blipFill>
        <p:spPr>
          <a:xfrm>
            <a:off x="10768760" y="6254241"/>
            <a:ext cx="485503" cy="3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68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9DF0E6-5EED-E4F7-2E08-D17CA70BE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6514F9-8322-F4D7-6EE2-E158409A4391}"/>
              </a:ext>
            </a:extLst>
          </p:cNvPr>
          <p:cNvSpPr/>
          <p:nvPr/>
        </p:nvSpPr>
        <p:spPr>
          <a:xfrm>
            <a:off x="9310255" y="221672"/>
            <a:ext cx="868218" cy="59112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Pixilated Hand Cursor 1 PNG &amp; SVG Design For T-Shirts">
            <a:extLst>
              <a:ext uri="{FF2B5EF4-FFF2-40B4-BE49-F238E27FC236}">
                <a16:creationId xmlns:a16="http://schemas.microsoft.com/office/drawing/2014/main" id="{FF06B8C1-5A8C-5E57-8F12-29FC2D0B9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364" y="618836"/>
            <a:ext cx="527901" cy="5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B38231-5E68-0368-6ED4-4C3F50387F6F}"/>
              </a:ext>
            </a:extLst>
          </p:cNvPr>
          <p:cNvSpPr txBox="1"/>
          <p:nvPr/>
        </p:nvSpPr>
        <p:spPr>
          <a:xfrm>
            <a:off x="8705248" y="1146737"/>
            <a:ext cx="260613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Go to Carrier  Dispatch</a:t>
            </a: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D891758B-4DF6-EA37-58A9-43B452C3111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  <a:extLst>
              <a:ext uri="{FF2B5EF4-FFF2-40B4-BE49-F238E27FC236}">
                <a16:creationId xmlns:a16="http://schemas.microsoft.com/office/drawing/2014/main" id="{3D316949-7144-D3B7-4B79-0C6CA8B2C930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95" b="81757" l="13187" r="82418">
                        <a14:foregroundMark x1="79121" y1="25000" x2="79121" y2="25000"/>
                        <a14:foregroundMark x1="64835" y1="22973" x2="64835" y2="22973"/>
                        <a14:foregroundMark x1="70879" y1="20270" x2="75275" y2="20270"/>
                        <a14:foregroundMark x1="82773" y1="58108" x2="82847" y2="59661"/>
                        <a14:foregroundMark x1="81868" y1="39189" x2="82773" y2="58108"/>
                        <a14:foregroundMark x1="64286" y1="82432" x2="73077" y2="82432"/>
                        <a14:foregroundMark x1="13187" y1="52027" x2="13187" y2="52027"/>
                        <a14:backgroundMark x1="82418" y1="58108" x2="82418" y2="58108"/>
                        <a14:backgroundMark x1="83516" y1="59459" x2="84066" y2="62162"/>
                      </a14:backgroundRemoval>
                    </a14:imgEffect>
                  </a14:imgLayer>
                </a14:imgProps>
              </a:ext>
            </a:extLst>
          </a:blip>
          <a:srcRect l="8292" t="18357" r="15603" b="12863"/>
          <a:stretch/>
        </p:blipFill>
        <p:spPr>
          <a:xfrm>
            <a:off x="10768760" y="6254241"/>
            <a:ext cx="485503" cy="3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87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F37B1-46A7-10B2-1450-A05679461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A2186D-858D-2932-1596-5651B67E32AD}"/>
              </a:ext>
            </a:extLst>
          </p:cNvPr>
          <p:cNvSpPr/>
          <p:nvPr/>
        </p:nvSpPr>
        <p:spPr>
          <a:xfrm>
            <a:off x="1295808" y="2725271"/>
            <a:ext cx="1142592" cy="3048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AFEB09-DB46-E456-97B1-6D9D53BD0E3E}"/>
              </a:ext>
            </a:extLst>
          </p:cNvPr>
          <p:cNvSpPr/>
          <p:nvPr/>
        </p:nvSpPr>
        <p:spPr>
          <a:xfrm>
            <a:off x="748960" y="4105835"/>
            <a:ext cx="2648664" cy="418354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ixilated Hand Cursor 1 PNG &amp; SVG Design For T-Shirts">
            <a:extLst>
              <a:ext uri="{FF2B5EF4-FFF2-40B4-BE49-F238E27FC236}">
                <a16:creationId xmlns:a16="http://schemas.microsoft.com/office/drawing/2014/main" id="{961D08A2-8027-0AC5-4583-B802FA002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88" y="4260238"/>
            <a:ext cx="527901" cy="5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F0B2E8-735B-353C-1BEB-0CFE520868AB}"/>
              </a:ext>
            </a:extLst>
          </p:cNvPr>
          <p:cNvSpPr txBox="1"/>
          <p:nvPr/>
        </p:nvSpPr>
        <p:spPr>
          <a:xfrm>
            <a:off x="2709018" y="2554505"/>
            <a:ext cx="171785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Delete carrier  rate</a:t>
            </a: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BDE069C8-6EC3-1350-322C-64CF066AD91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B15D8F49-CB61-0DDA-C7C0-71F34DABA04F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95" b="81757" l="13187" r="82418">
                        <a14:foregroundMark x1="79121" y1="25000" x2="79121" y2="25000"/>
                        <a14:foregroundMark x1="64835" y1="22973" x2="64835" y2="22973"/>
                        <a14:foregroundMark x1="70879" y1="20270" x2="75275" y2="20270"/>
                        <a14:foregroundMark x1="82773" y1="58108" x2="82847" y2="59661"/>
                        <a14:foregroundMark x1="81868" y1="39189" x2="82773" y2="58108"/>
                        <a14:foregroundMark x1="64286" y1="82432" x2="73077" y2="82432"/>
                        <a14:foregroundMark x1="13187" y1="52027" x2="13187" y2="52027"/>
                        <a14:backgroundMark x1="82418" y1="58108" x2="82418" y2="58108"/>
                        <a14:backgroundMark x1="83516" y1="59459" x2="84066" y2="62162"/>
                      </a14:backgroundRemoval>
                    </a14:imgEffect>
                  </a14:imgLayer>
                </a14:imgProps>
              </a:ext>
            </a:extLst>
          </a:blip>
          <a:srcRect l="8292" t="18357" r="15603" b="12863"/>
          <a:stretch/>
        </p:blipFill>
        <p:spPr>
          <a:xfrm>
            <a:off x="10768760" y="6254241"/>
            <a:ext cx="485503" cy="3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8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E13E02F-DC6D-0729-33BB-3CE02C8CAD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F63D3B-9E61-5B27-F863-E4A9A0ED3EEF}"/>
              </a:ext>
            </a:extLst>
          </p:cNvPr>
          <p:cNvSpPr/>
          <p:nvPr/>
        </p:nvSpPr>
        <p:spPr>
          <a:xfrm>
            <a:off x="3626630" y="2196353"/>
            <a:ext cx="873652" cy="233082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78CEDD-756F-3A35-A204-73F44BF91533}"/>
              </a:ext>
            </a:extLst>
          </p:cNvPr>
          <p:cNvSpPr/>
          <p:nvPr/>
        </p:nvSpPr>
        <p:spPr>
          <a:xfrm>
            <a:off x="3671455" y="2659528"/>
            <a:ext cx="730216" cy="233082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10D123-62E3-62C3-BA9B-38EFE4E48646}"/>
              </a:ext>
            </a:extLst>
          </p:cNvPr>
          <p:cNvSpPr/>
          <p:nvPr/>
        </p:nvSpPr>
        <p:spPr>
          <a:xfrm>
            <a:off x="3698348" y="3065923"/>
            <a:ext cx="730216" cy="233082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B42D10-BEFA-B3B5-2BFF-A68166E95265}"/>
              </a:ext>
            </a:extLst>
          </p:cNvPr>
          <p:cNvSpPr/>
          <p:nvPr/>
        </p:nvSpPr>
        <p:spPr>
          <a:xfrm>
            <a:off x="4778188" y="3065923"/>
            <a:ext cx="1075764" cy="233082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2" action="ppaction://hlinksldjump"/>
            <a:extLst>
              <a:ext uri="{FF2B5EF4-FFF2-40B4-BE49-F238E27FC236}">
                <a16:creationId xmlns:a16="http://schemas.microsoft.com/office/drawing/2014/main" id="{623706EA-29ED-923F-B725-BD3F5D4BC3F5}"/>
              </a:ext>
            </a:extLst>
          </p:cNvPr>
          <p:cNvSpPr/>
          <p:nvPr/>
        </p:nvSpPr>
        <p:spPr>
          <a:xfrm>
            <a:off x="4428563" y="430310"/>
            <a:ext cx="591671" cy="510984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Pixilated Hand Cursor 1 PNG &amp; SVG Design For T-Shirts">
            <a:extLst>
              <a:ext uri="{FF2B5EF4-FFF2-40B4-BE49-F238E27FC236}">
                <a16:creationId xmlns:a16="http://schemas.microsoft.com/office/drawing/2014/main" id="{0EE75C42-DE8B-D939-F5F3-9129CA71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11" y="776972"/>
            <a:ext cx="527901" cy="5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AD8D01-ABC2-E3AA-C25D-6542D65A1809}"/>
              </a:ext>
            </a:extLst>
          </p:cNvPr>
          <p:cNvSpPr txBox="1"/>
          <p:nvPr/>
        </p:nvSpPr>
        <p:spPr>
          <a:xfrm>
            <a:off x="4652411" y="2060103"/>
            <a:ext cx="144359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1. Add issue 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061F5A-2500-0CD3-A2B3-D9E62EEA7DF9}"/>
              </a:ext>
            </a:extLst>
          </p:cNvPr>
          <p:cNvSpPr txBox="1"/>
          <p:nvPr/>
        </p:nvSpPr>
        <p:spPr>
          <a:xfrm>
            <a:off x="3439886" y="3316600"/>
            <a:ext cx="87365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3. Units: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9C9EC8-191C-668E-4661-68DDBDF5B006}"/>
              </a:ext>
            </a:extLst>
          </p:cNvPr>
          <p:cNvSpPr txBox="1"/>
          <p:nvPr/>
        </p:nvSpPr>
        <p:spPr>
          <a:xfrm>
            <a:off x="4816497" y="3321432"/>
            <a:ext cx="153205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4. Carrier pay: $150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C2A5C3-7304-D9D4-91CB-E917A077177A}"/>
              </a:ext>
            </a:extLst>
          </p:cNvPr>
          <p:cNvSpPr txBox="1"/>
          <p:nvPr/>
        </p:nvSpPr>
        <p:spPr>
          <a:xfrm>
            <a:off x="5160157" y="977532"/>
            <a:ext cx="135385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5. Save Changes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720B67-C3C7-303B-5553-514C3FFC3137}"/>
              </a:ext>
            </a:extLst>
          </p:cNvPr>
          <p:cNvSpPr txBox="1"/>
          <p:nvPr/>
        </p:nvSpPr>
        <p:spPr>
          <a:xfrm>
            <a:off x="2081348" y="2556504"/>
            <a:ext cx="135853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2. Use code TNU</a:t>
            </a:r>
          </a:p>
        </p:txBody>
      </p:sp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D09164E4-CFA2-B061-FC27-AB63C06688A0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  <p:pic>
        <p:nvPicPr>
          <p:cNvPr id="17" name="Picture 16">
            <a:hlinkClick r:id="rId2" action="ppaction://hlinksldjump"/>
            <a:extLst>
              <a:ext uri="{FF2B5EF4-FFF2-40B4-BE49-F238E27FC236}">
                <a16:creationId xmlns:a16="http://schemas.microsoft.com/office/drawing/2014/main" id="{68AC744D-DB7F-35F5-8C81-9889721D96DC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95" b="81757" l="13187" r="82418">
                        <a14:foregroundMark x1="79121" y1="25000" x2="79121" y2="25000"/>
                        <a14:foregroundMark x1="64835" y1="22973" x2="64835" y2="22973"/>
                        <a14:foregroundMark x1="70879" y1="20270" x2="75275" y2="20270"/>
                        <a14:foregroundMark x1="82773" y1="58108" x2="82847" y2="59661"/>
                        <a14:foregroundMark x1="81868" y1="39189" x2="82773" y2="58108"/>
                        <a14:foregroundMark x1="64286" y1="82432" x2="73077" y2="82432"/>
                        <a14:foregroundMark x1="13187" y1="52027" x2="13187" y2="52027"/>
                        <a14:backgroundMark x1="82418" y1="58108" x2="82418" y2="58108"/>
                        <a14:backgroundMark x1="83516" y1="59459" x2="84066" y2="62162"/>
                      </a14:backgroundRemoval>
                    </a14:imgEffect>
                  </a14:imgLayer>
                </a14:imgProps>
              </a:ext>
            </a:extLst>
          </a:blip>
          <a:srcRect l="8292" t="18357" r="15603" b="12863"/>
          <a:stretch/>
        </p:blipFill>
        <p:spPr>
          <a:xfrm>
            <a:off x="10768760" y="6254241"/>
            <a:ext cx="485503" cy="3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99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98C53-E10B-2ACD-4AB9-113B5BBDE2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739AD5-B981-8022-83ED-4A32A4E0540C}"/>
              </a:ext>
            </a:extLst>
          </p:cNvPr>
          <p:cNvSpPr/>
          <p:nvPr/>
        </p:nvSpPr>
        <p:spPr>
          <a:xfrm>
            <a:off x="748960" y="4105835"/>
            <a:ext cx="2648664" cy="336856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Pixilated Hand Cursor 1 PNG &amp; SVG Design For T-Shirts">
            <a:extLst>
              <a:ext uri="{FF2B5EF4-FFF2-40B4-BE49-F238E27FC236}">
                <a16:creationId xmlns:a16="http://schemas.microsoft.com/office/drawing/2014/main" id="{28DEAA89-D6DC-45B6-A757-E878A4E9C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23" y="4274263"/>
            <a:ext cx="527901" cy="5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B2CE9F-6F6D-08E5-4977-FAD8C928EB83}"/>
              </a:ext>
            </a:extLst>
          </p:cNvPr>
          <p:cNvSpPr txBox="1"/>
          <p:nvPr/>
        </p:nvSpPr>
        <p:spPr>
          <a:xfrm>
            <a:off x="3397625" y="0"/>
            <a:ext cx="391757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How to set up a driver assist fee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218C5-3017-ED5C-813C-B87823718CA7}"/>
              </a:ext>
            </a:extLst>
          </p:cNvPr>
          <p:cNvSpPr txBox="1"/>
          <p:nvPr/>
        </p:nvSpPr>
        <p:spPr>
          <a:xfrm>
            <a:off x="844218" y="3497552"/>
            <a:ext cx="38622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On the Carrier Dispatch screen, look for other pay and click ‘Add’</a:t>
            </a:r>
          </a:p>
        </p:txBody>
      </p:sp>
    </p:spTree>
    <p:extLst>
      <p:ext uri="{BB962C8B-B14F-4D97-AF65-F5344CB8AC3E}">
        <p14:creationId xmlns:p14="http://schemas.microsoft.com/office/powerpoint/2010/main" val="3267265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33C9135-A2BE-6A74-9B86-5D0D5CE368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5"/>
          <a:stretch/>
        </p:blipFill>
        <p:spPr>
          <a:xfrm>
            <a:off x="0" y="0"/>
            <a:ext cx="12192000" cy="6848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82F991-EE53-C556-0FA7-740756CEC6DE}"/>
              </a:ext>
            </a:extLst>
          </p:cNvPr>
          <p:cNvSpPr txBox="1"/>
          <p:nvPr/>
        </p:nvSpPr>
        <p:spPr>
          <a:xfrm>
            <a:off x="4652411" y="2104928"/>
            <a:ext cx="144359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1. Add issue 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CF2209-EA98-B4AD-AEC2-A8B1A758C7F8}"/>
              </a:ext>
            </a:extLst>
          </p:cNvPr>
          <p:cNvSpPr txBox="1"/>
          <p:nvPr/>
        </p:nvSpPr>
        <p:spPr>
          <a:xfrm>
            <a:off x="2054454" y="2601328"/>
            <a:ext cx="135853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2. Use code ADL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44AB02-1A15-0C0B-D0CC-192F0DC6C7D6}"/>
              </a:ext>
            </a:extLst>
          </p:cNvPr>
          <p:cNvSpPr txBox="1"/>
          <p:nvPr/>
        </p:nvSpPr>
        <p:spPr>
          <a:xfrm>
            <a:off x="5120383" y="2739827"/>
            <a:ext cx="386225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3. Add a description. In this case, use “Driver Assist”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6850A5-204E-965C-088C-690D2A932EB5}"/>
              </a:ext>
            </a:extLst>
          </p:cNvPr>
          <p:cNvSpPr txBox="1"/>
          <p:nvPr/>
        </p:nvSpPr>
        <p:spPr>
          <a:xfrm>
            <a:off x="3738283" y="3303730"/>
            <a:ext cx="192741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4. Units:1              Rate: 75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2707C4-213C-B23F-4A9B-C7151C12088F}"/>
              </a:ext>
            </a:extLst>
          </p:cNvPr>
          <p:cNvSpPr txBox="1"/>
          <p:nvPr/>
        </p:nvSpPr>
        <p:spPr>
          <a:xfrm>
            <a:off x="5160157" y="977532"/>
            <a:ext cx="135385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5. Save Changes</a:t>
            </a:r>
          </a:p>
        </p:txBody>
      </p:sp>
      <p:pic>
        <p:nvPicPr>
          <p:cNvPr id="22" name="Picture 2" descr="Pixilated Hand Cursor 1 PNG &amp; SVG Design For T-Shirts">
            <a:extLst>
              <a:ext uri="{FF2B5EF4-FFF2-40B4-BE49-F238E27FC236}">
                <a16:creationId xmlns:a16="http://schemas.microsoft.com/office/drawing/2014/main" id="{3CE159A0-F0BF-4D80-040B-3ECBD751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11" y="788514"/>
            <a:ext cx="527901" cy="5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BCFB40-C480-F7E6-A8A1-6CFC6FD25A19}"/>
              </a:ext>
            </a:extLst>
          </p:cNvPr>
          <p:cNvSpPr/>
          <p:nvPr/>
        </p:nvSpPr>
        <p:spPr>
          <a:xfrm>
            <a:off x="4428563" y="430310"/>
            <a:ext cx="591671" cy="510984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00FB7F-3744-5739-C4DD-F2B38BCF7218}"/>
              </a:ext>
            </a:extLst>
          </p:cNvPr>
          <p:cNvSpPr/>
          <p:nvPr/>
        </p:nvSpPr>
        <p:spPr>
          <a:xfrm>
            <a:off x="3626630" y="2196353"/>
            <a:ext cx="873652" cy="233082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8FAEA4-C4FC-63BF-FF6F-547E2607A478}"/>
              </a:ext>
            </a:extLst>
          </p:cNvPr>
          <p:cNvSpPr/>
          <p:nvPr/>
        </p:nvSpPr>
        <p:spPr>
          <a:xfrm>
            <a:off x="3626630" y="2623286"/>
            <a:ext cx="873652" cy="233082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906E8F-2E55-C4D8-7F5B-14131E27B602}"/>
              </a:ext>
            </a:extLst>
          </p:cNvPr>
          <p:cNvSpPr/>
          <p:nvPr/>
        </p:nvSpPr>
        <p:spPr>
          <a:xfrm>
            <a:off x="3707195" y="2862303"/>
            <a:ext cx="1413188" cy="275343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E4F9FC-BC33-271F-37BD-3C9CECED198A}"/>
              </a:ext>
            </a:extLst>
          </p:cNvPr>
          <p:cNvSpPr/>
          <p:nvPr/>
        </p:nvSpPr>
        <p:spPr>
          <a:xfrm>
            <a:off x="4823012" y="3021104"/>
            <a:ext cx="1028401" cy="282625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64DA86-60FF-F4CB-8D85-F0D038FB9C75}"/>
              </a:ext>
            </a:extLst>
          </p:cNvPr>
          <p:cNvSpPr/>
          <p:nvPr/>
        </p:nvSpPr>
        <p:spPr>
          <a:xfrm>
            <a:off x="3738283" y="3070648"/>
            <a:ext cx="873652" cy="233082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B7BF4A-A9C8-C8A0-9395-3FD260F18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629"/>
            <a:ext cx="12192000" cy="1138813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C76C02-5419-00AD-3A74-785A3F06A0DA}"/>
              </a:ext>
            </a:extLst>
          </p:cNvPr>
          <p:cNvSpPr/>
          <p:nvPr/>
        </p:nvSpPr>
        <p:spPr>
          <a:xfrm>
            <a:off x="10459016" y="2673523"/>
            <a:ext cx="1611063" cy="622919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Pixilated Hand Cursor 1 PNG &amp; SVG Design For T-Shirts">
            <a:extLst>
              <a:ext uri="{FF2B5EF4-FFF2-40B4-BE49-F238E27FC236}">
                <a16:creationId xmlns:a16="http://schemas.microsoft.com/office/drawing/2014/main" id="{7DA1333C-C4A3-9EF2-9007-2C815DE9A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188" y="3165049"/>
            <a:ext cx="527901" cy="5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6DA837-24BA-3F9C-8C0D-38A45321F9D6}"/>
              </a:ext>
            </a:extLst>
          </p:cNvPr>
          <p:cNvSpPr txBox="1"/>
          <p:nvPr/>
        </p:nvSpPr>
        <p:spPr>
          <a:xfrm>
            <a:off x="8207827" y="1926796"/>
            <a:ext cx="38622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Select Load Tender Express to see the awarded loads on EDI</a:t>
            </a:r>
          </a:p>
        </p:txBody>
      </p:sp>
    </p:spTree>
    <p:extLst>
      <p:ext uri="{BB962C8B-B14F-4D97-AF65-F5344CB8AC3E}">
        <p14:creationId xmlns:p14="http://schemas.microsoft.com/office/powerpoint/2010/main" val="4123056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1341DE-1217-82BF-E92F-4E93E95B89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4" t="758" r="-1"/>
          <a:stretch/>
        </p:blipFill>
        <p:spPr>
          <a:xfrm>
            <a:off x="783770" y="243839"/>
            <a:ext cx="10685079" cy="6419349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29479CB-963F-07C3-63E5-B6F0CFBEEBA4}"/>
              </a:ext>
            </a:extLst>
          </p:cNvPr>
          <p:cNvSpPr/>
          <p:nvPr/>
        </p:nvSpPr>
        <p:spPr>
          <a:xfrm>
            <a:off x="790488" y="592181"/>
            <a:ext cx="925102" cy="365762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Pixilated Hand Cursor 1 PNG &amp; SVG Design For T-Shirts">
            <a:extLst>
              <a:ext uri="{FF2B5EF4-FFF2-40B4-BE49-F238E27FC236}">
                <a16:creationId xmlns:a16="http://schemas.microsoft.com/office/drawing/2014/main" id="{0D6F4C40-625E-A744-71BF-6EE3199F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88" y="889673"/>
            <a:ext cx="416612" cy="41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8309E2-B8BB-7136-3E8F-B90334347DFF}"/>
              </a:ext>
            </a:extLst>
          </p:cNvPr>
          <p:cNvSpPr txBox="1"/>
          <p:nvPr/>
        </p:nvSpPr>
        <p:spPr>
          <a:xfrm>
            <a:off x="7545978" y="1029286"/>
            <a:ext cx="38622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Loads that need to be built will show in red color and with “original” on the purpose tab.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4B8E3-7EED-11D2-82FE-27F25D325CC4}"/>
              </a:ext>
            </a:extLst>
          </p:cNvPr>
          <p:cNvSpPr txBox="1"/>
          <p:nvPr/>
        </p:nvSpPr>
        <p:spPr>
          <a:xfrm>
            <a:off x="790488" y="1813619"/>
            <a:ext cx="386225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Select the load and click in “accept”</a:t>
            </a:r>
          </a:p>
        </p:txBody>
      </p:sp>
    </p:spTree>
    <p:extLst>
      <p:ext uri="{BB962C8B-B14F-4D97-AF65-F5344CB8AC3E}">
        <p14:creationId xmlns:p14="http://schemas.microsoft.com/office/powerpoint/2010/main" val="384318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84C6-1201-C070-BE38-CDB042BA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FF6D4-D39C-F04F-9B06-76A6D666E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328"/>
            <a:ext cx="8270966" cy="221515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Main customer: USPS (United States Postal Service)</a:t>
            </a:r>
          </a:p>
          <a:p>
            <a:r>
              <a:rPr lang="en-US" dirty="0"/>
              <a:t>Customer code: USPSWA</a:t>
            </a:r>
          </a:p>
          <a:p>
            <a:r>
              <a:rPr lang="en-US" dirty="0"/>
              <a:t>Commodity: Mail (Non palletized)</a:t>
            </a:r>
          </a:p>
          <a:p>
            <a:r>
              <a:rPr lang="en-US" dirty="0"/>
              <a:t>Weight: 25.000 lbs. max. </a:t>
            </a:r>
          </a:p>
          <a:p>
            <a:r>
              <a:rPr lang="en-US" dirty="0"/>
              <a:t>Trailer type: 53 ft Van – Team drivers required over 570 miles.</a:t>
            </a:r>
          </a:p>
          <a:p>
            <a:r>
              <a:rPr lang="en-US" dirty="0"/>
              <a:t>Broker: DeAndre Robinson</a:t>
            </a:r>
          </a:p>
          <a:p>
            <a:r>
              <a:rPr lang="en-US" dirty="0"/>
              <a:t>Contact: teamdro@beemac.com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BAB16-C353-C35C-54A2-2E2B7DB2DAEF}"/>
              </a:ext>
            </a:extLst>
          </p:cNvPr>
          <p:cNvSpPr txBox="1"/>
          <p:nvPr/>
        </p:nvSpPr>
        <p:spPr>
          <a:xfrm>
            <a:off x="838200" y="4267200"/>
            <a:ext cx="10772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USPS is an independent agency responsible for providing mail and package delivery services across the country.</a:t>
            </a:r>
          </a:p>
          <a:p>
            <a:endParaRPr lang="en-US" dirty="0"/>
          </a:p>
          <a:p>
            <a:r>
              <a:rPr lang="en-US" dirty="0"/>
              <a:t>Route #: 002VU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A5DCA279-6C2F-7F55-274D-62FF23A50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03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F9C1D-3F70-0881-6662-9EE17BCBF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4540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EA21C2-A83F-C095-28A1-E974B3DBA785}"/>
              </a:ext>
            </a:extLst>
          </p:cNvPr>
          <p:cNvSpPr/>
          <p:nvPr/>
        </p:nvSpPr>
        <p:spPr>
          <a:xfrm>
            <a:off x="10570214" y="217712"/>
            <a:ext cx="1308277" cy="435431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Pixilated Hand Cursor 1 PNG &amp; SVG Design For T-Shirts">
            <a:extLst>
              <a:ext uri="{FF2B5EF4-FFF2-40B4-BE49-F238E27FC236}">
                <a16:creationId xmlns:a16="http://schemas.microsoft.com/office/drawing/2014/main" id="{652E47BB-70B5-9AD3-54A2-3ACFFF463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266" y="375868"/>
            <a:ext cx="819602" cy="8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367AA2-230D-E79F-D0FE-A8123DC6B4BF}"/>
              </a:ext>
            </a:extLst>
          </p:cNvPr>
          <p:cNvSpPr/>
          <p:nvPr/>
        </p:nvSpPr>
        <p:spPr>
          <a:xfrm>
            <a:off x="2881799" y="759542"/>
            <a:ext cx="479710" cy="276778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15842F-2221-4762-17BB-7F6B3F5B6DE0}"/>
              </a:ext>
            </a:extLst>
          </p:cNvPr>
          <p:cNvSpPr/>
          <p:nvPr/>
        </p:nvSpPr>
        <p:spPr>
          <a:xfrm>
            <a:off x="807241" y="1036320"/>
            <a:ext cx="1413188" cy="275343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E3C46-240B-7680-7B37-09CD51A01207}"/>
              </a:ext>
            </a:extLst>
          </p:cNvPr>
          <p:cNvSpPr/>
          <p:nvPr/>
        </p:nvSpPr>
        <p:spPr>
          <a:xfrm>
            <a:off x="3027926" y="1485683"/>
            <a:ext cx="873514" cy="276778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7385BB-21FE-B887-34C2-BD87B942A0C8}"/>
              </a:ext>
            </a:extLst>
          </p:cNvPr>
          <p:cNvSpPr txBox="1"/>
          <p:nvPr/>
        </p:nvSpPr>
        <p:spPr>
          <a:xfrm>
            <a:off x="8290562" y="1254850"/>
            <a:ext cx="38622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Movement type will show in “asset” by default, needs to be changed to “brokerage” NO EXCEPTIONS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A3CF3D-E1CC-3E35-6289-D43E462734BB}"/>
              </a:ext>
            </a:extLst>
          </p:cNvPr>
          <p:cNvSpPr txBox="1"/>
          <p:nvPr/>
        </p:nvSpPr>
        <p:spPr>
          <a:xfrm>
            <a:off x="-8708" y="435427"/>
            <a:ext cx="386225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On rating tab change Billing Method to “Third-party”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DBE45-26C4-BCFA-EAF3-4B7E27088269}"/>
              </a:ext>
            </a:extLst>
          </p:cNvPr>
          <p:cNvSpPr txBox="1"/>
          <p:nvPr/>
        </p:nvSpPr>
        <p:spPr>
          <a:xfrm>
            <a:off x="3979304" y="1393239"/>
            <a:ext cx="38622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Change the weight to 25000 NO EXCEPTIONS for USPS loads. </a:t>
            </a:r>
          </a:p>
        </p:txBody>
      </p:sp>
    </p:spTree>
    <p:extLst>
      <p:ext uri="{BB962C8B-B14F-4D97-AF65-F5344CB8AC3E}">
        <p14:creationId xmlns:p14="http://schemas.microsoft.com/office/powerpoint/2010/main" val="1141351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A303E4-1104-4E58-D744-F5E99F021F76}"/>
              </a:ext>
            </a:extLst>
          </p:cNvPr>
          <p:cNvSpPr/>
          <p:nvPr/>
        </p:nvSpPr>
        <p:spPr>
          <a:xfrm>
            <a:off x="0" y="139336"/>
            <a:ext cx="679269" cy="322217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451E05-C42B-8863-A09D-88D1125AA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223"/>
            <a:ext cx="12192000" cy="68852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1A2014-03A2-CA8A-C28F-9AC78BB814F3}"/>
              </a:ext>
            </a:extLst>
          </p:cNvPr>
          <p:cNvSpPr/>
          <p:nvPr/>
        </p:nvSpPr>
        <p:spPr>
          <a:xfrm>
            <a:off x="0" y="705393"/>
            <a:ext cx="679269" cy="322217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FC2F68-5943-65B1-1F2A-0F51F39E46E1}"/>
              </a:ext>
            </a:extLst>
          </p:cNvPr>
          <p:cNvSpPr/>
          <p:nvPr/>
        </p:nvSpPr>
        <p:spPr>
          <a:xfrm>
            <a:off x="-27325" y="3134569"/>
            <a:ext cx="1413188" cy="275343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Pixilated Hand Cursor 1 PNG &amp; SVG Design For T-Shirts">
            <a:extLst>
              <a:ext uri="{FF2B5EF4-FFF2-40B4-BE49-F238E27FC236}">
                <a16:creationId xmlns:a16="http://schemas.microsoft.com/office/drawing/2014/main" id="{B2C4C980-6C80-A518-8ABC-2D672A5FC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1" y="3272240"/>
            <a:ext cx="579122" cy="57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23CC95-E0BC-ADE4-6FB4-B7F4E13B459A}"/>
              </a:ext>
            </a:extLst>
          </p:cNvPr>
          <p:cNvSpPr txBox="1"/>
          <p:nvPr/>
        </p:nvSpPr>
        <p:spPr>
          <a:xfrm>
            <a:off x="0" y="3877063"/>
            <a:ext cx="386225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In General tab go to Comment/Reference</a:t>
            </a:r>
          </a:p>
        </p:txBody>
      </p:sp>
    </p:spTree>
    <p:extLst>
      <p:ext uri="{BB962C8B-B14F-4D97-AF65-F5344CB8AC3E}">
        <p14:creationId xmlns:p14="http://schemas.microsoft.com/office/powerpoint/2010/main" val="3953291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33FA4F-736F-007F-9525-6CF25C6E67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8"/>
          <a:stretch/>
        </p:blipFill>
        <p:spPr>
          <a:xfrm>
            <a:off x="0" y="1"/>
            <a:ext cx="12192000" cy="67427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1DC10C-1B3D-626D-9514-7380A9624CB9}"/>
              </a:ext>
            </a:extLst>
          </p:cNvPr>
          <p:cNvSpPr/>
          <p:nvPr/>
        </p:nvSpPr>
        <p:spPr>
          <a:xfrm>
            <a:off x="3428520" y="1907178"/>
            <a:ext cx="1335069" cy="914399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72AD81-2848-E16E-F493-E0C0791B6727}"/>
              </a:ext>
            </a:extLst>
          </p:cNvPr>
          <p:cNvSpPr/>
          <p:nvPr/>
        </p:nvSpPr>
        <p:spPr>
          <a:xfrm>
            <a:off x="3428520" y="4180115"/>
            <a:ext cx="2179800" cy="818605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0A011E-AB93-0ECB-B9DC-6C3E499161FF}"/>
              </a:ext>
            </a:extLst>
          </p:cNvPr>
          <p:cNvSpPr/>
          <p:nvPr/>
        </p:nvSpPr>
        <p:spPr>
          <a:xfrm>
            <a:off x="3419811" y="3988528"/>
            <a:ext cx="2179800" cy="261255"/>
          </a:xfrm>
          <a:prstGeom prst="rect">
            <a:avLst/>
          </a:prstGeom>
          <a:solidFill>
            <a:srgbClr val="00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BD0528-9020-1A3E-790B-700B26E5142D}"/>
              </a:ext>
            </a:extLst>
          </p:cNvPr>
          <p:cNvSpPr/>
          <p:nvPr/>
        </p:nvSpPr>
        <p:spPr>
          <a:xfrm>
            <a:off x="7159909" y="3094484"/>
            <a:ext cx="825851" cy="378061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5FD709-AD3A-D264-737E-4B242A53FB0A}"/>
              </a:ext>
            </a:extLst>
          </p:cNvPr>
          <p:cNvSpPr/>
          <p:nvPr/>
        </p:nvSpPr>
        <p:spPr>
          <a:xfrm>
            <a:off x="6992983" y="5708345"/>
            <a:ext cx="1222093" cy="579122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Pixilated Hand Cursor 1 PNG &amp; SVG Design For T-Shirts">
            <a:extLst>
              <a:ext uri="{FF2B5EF4-FFF2-40B4-BE49-F238E27FC236}">
                <a16:creationId xmlns:a16="http://schemas.microsoft.com/office/drawing/2014/main" id="{36F91CAA-0C17-CFC6-5AA5-C88C38862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182" y="5633096"/>
            <a:ext cx="462904" cy="46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2C1D0EC-A7F9-7B0F-DE38-54B9117423B5}"/>
              </a:ext>
            </a:extLst>
          </p:cNvPr>
          <p:cNvSpPr/>
          <p:nvPr/>
        </p:nvSpPr>
        <p:spPr>
          <a:xfrm>
            <a:off x="9614263" y="5483195"/>
            <a:ext cx="1140823" cy="299802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EBEC07-2807-0FCA-199B-49469AF39BDB}"/>
              </a:ext>
            </a:extLst>
          </p:cNvPr>
          <p:cNvSpPr txBox="1"/>
          <p:nvPr/>
        </p:nvSpPr>
        <p:spPr>
          <a:xfrm>
            <a:off x="7428413" y="2087378"/>
            <a:ext cx="303058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Delete all the highlighted in “Comments”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71880-53B6-02F8-1B90-EED500610D4C}"/>
              </a:ext>
            </a:extLst>
          </p:cNvPr>
          <p:cNvSpPr txBox="1"/>
          <p:nvPr/>
        </p:nvSpPr>
        <p:spPr>
          <a:xfrm>
            <a:off x="5759262" y="4921401"/>
            <a:ext cx="38622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In Reference Numbers delete all the highlighted in yellow  </a:t>
            </a:r>
            <a:r>
              <a:rPr lang="en-US" sz="1200" b="1" u="sng" dirty="0"/>
              <a:t>EXCEPT</a:t>
            </a:r>
            <a:r>
              <a:rPr lang="en-US" sz="1200" b="1" dirty="0"/>
              <a:t> the SI qualifier.</a:t>
            </a:r>
          </a:p>
        </p:txBody>
      </p:sp>
      <p:pic>
        <p:nvPicPr>
          <p:cNvPr id="4" name="Picture 2" descr="Pixilated Hand Cursor 1 PNG &amp; SVG Design For T-Shirts">
            <a:extLst>
              <a:ext uri="{FF2B5EF4-FFF2-40B4-BE49-F238E27FC236}">
                <a16:creationId xmlns:a16="http://schemas.microsoft.com/office/drawing/2014/main" id="{4847CDE2-AD1A-1F41-CB92-81B6BFDD0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029" y="3371374"/>
            <a:ext cx="462904" cy="46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019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BE4943-5EBB-0FA6-B99F-65980FFCB1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1080"/>
          <a:stretch/>
        </p:blipFill>
        <p:spPr>
          <a:xfrm>
            <a:off x="-144573" y="0"/>
            <a:ext cx="1233657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6B22A5-EE5F-27B0-D7CD-22D1FB9D9175}"/>
              </a:ext>
            </a:extLst>
          </p:cNvPr>
          <p:cNvSpPr/>
          <p:nvPr/>
        </p:nvSpPr>
        <p:spPr>
          <a:xfrm>
            <a:off x="3351602" y="3787716"/>
            <a:ext cx="2134798" cy="279187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Pixilated Hand Cursor 1 PNG &amp; SVG Design For T-Shirts">
            <a:extLst>
              <a:ext uri="{FF2B5EF4-FFF2-40B4-BE49-F238E27FC236}">
                <a16:creationId xmlns:a16="http://schemas.microsoft.com/office/drawing/2014/main" id="{D4E8ACE1-9062-5F23-DBF5-1B44560F5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83" y="5359869"/>
            <a:ext cx="901339" cy="90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BFA8B3-D569-E6A0-0752-48E96FF5CCC6}"/>
              </a:ext>
            </a:extLst>
          </p:cNvPr>
          <p:cNvSpPr/>
          <p:nvPr/>
        </p:nvSpPr>
        <p:spPr>
          <a:xfrm>
            <a:off x="6769716" y="5255111"/>
            <a:ext cx="1486010" cy="279187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D193D-77B1-6984-0F74-4B984A51C6E2}"/>
              </a:ext>
            </a:extLst>
          </p:cNvPr>
          <p:cNvSpPr txBox="1"/>
          <p:nvPr/>
        </p:nvSpPr>
        <p:spPr>
          <a:xfrm>
            <a:off x="3413247" y="4151170"/>
            <a:ext cx="1620307" cy="279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Open the SI qualifier</a:t>
            </a:r>
          </a:p>
        </p:txBody>
      </p:sp>
    </p:spTree>
    <p:extLst>
      <p:ext uri="{BB962C8B-B14F-4D97-AF65-F5344CB8AC3E}">
        <p14:creationId xmlns:p14="http://schemas.microsoft.com/office/powerpoint/2010/main" val="217762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FD3022-4F2F-34A3-162F-D5670D9E8E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8" r="392" b="-168"/>
          <a:stretch/>
        </p:blipFill>
        <p:spPr>
          <a:xfrm>
            <a:off x="-43545" y="11475"/>
            <a:ext cx="12144103" cy="6846525"/>
          </a:xfrm>
          <a:prstGeom prst="rect">
            <a:avLst/>
          </a:prstGeom>
        </p:spPr>
      </p:pic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6084C7-15EA-553F-96AC-3F13B936A36C}"/>
              </a:ext>
            </a:extLst>
          </p:cNvPr>
          <p:cNvSpPr/>
          <p:nvPr/>
        </p:nvSpPr>
        <p:spPr>
          <a:xfrm>
            <a:off x="5440677" y="3129198"/>
            <a:ext cx="359232" cy="380356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Pixilated Hand Cursor 1 PNG &amp; SVG Design For T-Shirts">
            <a:extLst>
              <a:ext uri="{FF2B5EF4-FFF2-40B4-BE49-F238E27FC236}">
                <a16:creationId xmlns:a16="http://schemas.microsoft.com/office/drawing/2014/main" id="{43D985DF-D9FE-9654-A57A-C7FEA4CEF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39" y="3319376"/>
            <a:ext cx="901339" cy="90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7A69F1-7476-1216-7DEC-14355A1EF63B}"/>
              </a:ext>
            </a:extLst>
          </p:cNvPr>
          <p:cNvSpPr/>
          <p:nvPr/>
        </p:nvSpPr>
        <p:spPr>
          <a:xfrm>
            <a:off x="7689558" y="4081121"/>
            <a:ext cx="1062556" cy="386376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869B20-8459-0F52-35D7-6CF194F9AEC3}"/>
              </a:ext>
            </a:extLst>
          </p:cNvPr>
          <p:cNvSpPr txBox="1"/>
          <p:nvPr/>
        </p:nvSpPr>
        <p:spPr>
          <a:xfrm>
            <a:off x="7976538" y="3196046"/>
            <a:ext cx="248245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Mark the check box and click OK.</a:t>
            </a:r>
          </a:p>
        </p:txBody>
      </p:sp>
    </p:spTree>
    <p:extLst>
      <p:ext uri="{BB962C8B-B14F-4D97-AF65-F5344CB8AC3E}">
        <p14:creationId xmlns:p14="http://schemas.microsoft.com/office/powerpoint/2010/main" val="4074886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37D677-2233-3BF1-320A-666B7AEBC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65"/>
            <a:ext cx="12192000" cy="6816070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2F11FB-8BE0-98A5-419A-DC5541FAD70B}"/>
              </a:ext>
            </a:extLst>
          </p:cNvPr>
          <p:cNvSpPr/>
          <p:nvPr/>
        </p:nvSpPr>
        <p:spPr>
          <a:xfrm>
            <a:off x="4528457" y="5236672"/>
            <a:ext cx="853440" cy="380356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3782D-FDCC-EFC4-D42C-597756C8A824}"/>
              </a:ext>
            </a:extLst>
          </p:cNvPr>
          <p:cNvSpPr/>
          <p:nvPr/>
        </p:nvSpPr>
        <p:spPr>
          <a:xfrm>
            <a:off x="5547250" y="2409075"/>
            <a:ext cx="548750" cy="281874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FC274-62CE-86C5-83C9-533713C62435}"/>
              </a:ext>
            </a:extLst>
          </p:cNvPr>
          <p:cNvSpPr/>
          <p:nvPr/>
        </p:nvSpPr>
        <p:spPr>
          <a:xfrm>
            <a:off x="5547250" y="2656112"/>
            <a:ext cx="1062556" cy="245439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554063-85CE-11A1-48E5-B095CBD55599}"/>
              </a:ext>
            </a:extLst>
          </p:cNvPr>
          <p:cNvSpPr/>
          <p:nvPr/>
        </p:nvSpPr>
        <p:spPr>
          <a:xfrm>
            <a:off x="7937862" y="4082786"/>
            <a:ext cx="748937" cy="380356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Pixilated Hand Cursor 1 PNG &amp; SVG Design For T-Shirts">
            <a:extLst>
              <a:ext uri="{FF2B5EF4-FFF2-40B4-BE49-F238E27FC236}">
                <a16:creationId xmlns:a16="http://schemas.microsoft.com/office/drawing/2014/main" id="{CBA1E3FF-7B78-E279-BAEE-135BF2EC1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25" y="5426850"/>
            <a:ext cx="573356" cy="57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D2F11A-A697-56A0-960B-DA37AF12272F}"/>
              </a:ext>
            </a:extLst>
          </p:cNvPr>
          <p:cNvSpPr/>
          <p:nvPr/>
        </p:nvSpPr>
        <p:spPr>
          <a:xfrm>
            <a:off x="5476281" y="3197246"/>
            <a:ext cx="367170" cy="281874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ADA923-A4B7-03CD-0AE5-5D980171E514}"/>
              </a:ext>
            </a:extLst>
          </p:cNvPr>
          <p:cNvSpPr txBox="1"/>
          <p:nvPr/>
        </p:nvSpPr>
        <p:spPr>
          <a:xfrm>
            <a:off x="3997234" y="4915655"/>
            <a:ext cx="125787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Click on Add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3FB5B-9A44-B009-1B83-4676881E39CE}"/>
              </a:ext>
            </a:extLst>
          </p:cNvPr>
          <p:cNvSpPr txBox="1"/>
          <p:nvPr/>
        </p:nvSpPr>
        <p:spPr>
          <a:xfrm>
            <a:off x="5050971" y="2059973"/>
            <a:ext cx="173684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Put on Qualifier “PU”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14BAD-C379-4553-E748-90DF2F96E964}"/>
              </a:ext>
            </a:extLst>
          </p:cNvPr>
          <p:cNvSpPr txBox="1"/>
          <p:nvPr/>
        </p:nvSpPr>
        <p:spPr>
          <a:xfrm>
            <a:off x="7993699" y="2690949"/>
            <a:ext cx="297013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Reference number will always be 002VU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A8D60B-A5B6-77A2-414D-0C2E356D8803}"/>
              </a:ext>
            </a:extLst>
          </p:cNvPr>
          <p:cNvSpPr txBox="1"/>
          <p:nvPr/>
        </p:nvSpPr>
        <p:spPr>
          <a:xfrm>
            <a:off x="5377029" y="3551223"/>
            <a:ext cx="256083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Mark the check box and click OK</a:t>
            </a:r>
          </a:p>
        </p:txBody>
      </p:sp>
    </p:spTree>
    <p:extLst>
      <p:ext uri="{BB962C8B-B14F-4D97-AF65-F5344CB8AC3E}">
        <p14:creationId xmlns:p14="http://schemas.microsoft.com/office/powerpoint/2010/main" val="1749659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23E7F8-8C5F-AD9F-EBF6-13710E55A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223"/>
            <a:ext cx="12192000" cy="68852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165695-07E1-207B-9E15-D7CA703BA241}"/>
              </a:ext>
            </a:extLst>
          </p:cNvPr>
          <p:cNvSpPr/>
          <p:nvPr/>
        </p:nvSpPr>
        <p:spPr>
          <a:xfrm>
            <a:off x="5338245" y="4336867"/>
            <a:ext cx="618418" cy="235134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DCCE0D-DB82-8C8E-CCDE-2B020ACE76FF}"/>
              </a:ext>
            </a:extLst>
          </p:cNvPr>
          <p:cNvSpPr/>
          <p:nvPr/>
        </p:nvSpPr>
        <p:spPr>
          <a:xfrm>
            <a:off x="8591005" y="6556021"/>
            <a:ext cx="853440" cy="380356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Pixilated Hand Cursor 1 PNG &amp; SVG Design For T-Shirts">
            <a:extLst>
              <a:ext uri="{FF2B5EF4-FFF2-40B4-BE49-F238E27FC236}">
                <a16:creationId xmlns:a16="http://schemas.microsoft.com/office/drawing/2014/main" id="{F5FF8260-37E3-4580-2274-D51DD125D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7518">
            <a:off x="8503919" y="6136983"/>
            <a:ext cx="573356" cy="57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024B18-C9B8-8FDA-A12B-5547C5B601D8}"/>
              </a:ext>
            </a:extLst>
          </p:cNvPr>
          <p:cNvSpPr txBox="1"/>
          <p:nvPr/>
        </p:nvSpPr>
        <p:spPr>
          <a:xfrm>
            <a:off x="4025537" y="4673209"/>
            <a:ext cx="38622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Put the Trailer type: if the load has 560 miles or less, it’s for a solo driver, use the code 53V / If it has more than 560 miles, it’s for a team, use the code VM.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92D005-677A-20A8-DEB6-F69B5F4FA1BE}"/>
              </a:ext>
            </a:extLst>
          </p:cNvPr>
          <p:cNvSpPr txBox="1"/>
          <p:nvPr/>
        </p:nvSpPr>
        <p:spPr>
          <a:xfrm>
            <a:off x="6859471" y="5860869"/>
            <a:ext cx="370402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After all the information has been set up, click OK</a:t>
            </a:r>
          </a:p>
        </p:txBody>
      </p:sp>
    </p:spTree>
    <p:extLst>
      <p:ext uri="{BB962C8B-B14F-4D97-AF65-F5344CB8AC3E}">
        <p14:creationId xmlns:p14="http://schemas.microsoft.com/office/powerpoint/2010/main" val="1033767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5D6F19-7023-4F50-DA34-28AC76F926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8" t="889" r="778"/>
          <a:stretch/>
        </p:blipFill>
        <p:spPr>
          <a:xfrm>
            <a:off x="2499360" y="0"/>
            <a:ext cx="6897188" cy="6858000"/>
          </a:xfrm>
          <a:prstGeom prst="rect">
            <a:avLst/>
          </a:prstGeom>
        </p:spPr>
      </p:pic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4DB48B-FB5F-15DC-52A9-8D3369796792}"/>
              </a:ext>
            </a:extLst>
          </p:cNvPr>
          <p:cNvSpPr/>
          <p:nvPr/>
        </p:nvSpPr>
        <p:spPr>
          <a:xfrm>
            <a:off x="8839199" y="0"/>
            <a:ext cx="557349" cy="330926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Pixilated Hand Cursor 1 PNG &amp; SVG Design For T-Shirts">
            <a:extLst>
              <a:ext uri="{FF2B5EF4-FFF2-40B4-BE49-F238E27FC236}">
                <a16:creationId xmlns:a16="http://schemas.microsoft.com/office/drawing/2014/main" id="{766BA9D5-2527-3D06-4CB5-5F0F57680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195" y="165463"/>
            <a:ext cx="573356" cy="57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43D624-FF8D-946B-A6F3-46DBBB6C004E}"/>
              </a:ext>
            </a:extLst>
          </p:cNvPr>
          <p:cNvSpPr txBox="1"/>
          <p:nvPr/>
        </p:nvSpPr>
        <p:spPr>
          <a:xfrm>
            <a:off x="5255621" y="1320409"/>
            <a:ext cx="38622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This window will display showing the load number under the tab “Order ID”</a:t>
            </a:r>
          </a:p>
        </p:txBody>
      </p:sp>
    </p:spTree>
    <p:extLst>
      <p:ext uri="{BB962C8B-B14F-4D97-AF65-F5344CB8AC3E}">
        <p14:creationId xmlns:p14="http://schemas.microsoft.com/office/powerpoint/2010/main" val="1460439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2C74-3B5B-DDE4-EF73-275907537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How to look for a recovery truck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B17BB-61A1-67BC-7B39-D3F40499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5992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recovery truck needs to be found when:</a:t>
            </a:r>
          </a:p>
          <a:p>
            <a:r>
              <a:rPr lang="en-US" dirty="0"/>
              <a:t> The original carrier can’t pick on time for any reason</a:t>
            </a:r>
          </a:p>
          <a:p>
            <a:r>
              <a:rPr lang="en-US" dirty="0"/>
              <a:t>A critical ETA is received</a:t>
            </a:r>
          </a:p>
          <a:p>
            <a:r>
              <a:rPr lang="en-US" dirty="0"/>
              <a:t>The carrier does not comply with the customer’s requirements and any other situation that affects the usual operation. </a:t>
            </a:r>
          </a:p>
          <a:p>
            <a:pPr marL="0" indent="0">
              <a:buNone/>
            </a:pPr>
            <a:br>
              <a:rPr lang="en-US" dirty="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D7C5-60EA-6195-7D0F-02064D72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and customer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7635-BD04-7C6C-CDF8-80AFDD148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Must check on all loads scheduled to pick up during the same and next day. On weekends must track through Monday.</a:t>
            </a:r>
          </a:p>
          <a:p>
            <a:r>
              <a:rPr lang="en-US" dirty="0"/>
              <a:t>Do not leave loads in UNLOADNG status when delivered. </a:t>
            </a:r>
            <a:r>
              <a:rPr lang="en-US" sz="1200" u="sng" dirty="0">
                <a:hlinkClick r:id="rId2" action="ppaction://hlinksldjump"/>
              </a:rPr>
              <a:t>See more</a:t>
            </a:r>
            <a:endParaRPr lang="en-US" sz="1200" u="sng" dirty="0"/>
          </a:p>
          <a:p>
            <a:r>
              <a:rPr lang="en-US" dirty="0"/>
              <a:t>All delays must be informed to Team DRO and USPS, no matter how small the delay is.</a:t>
            </a:r>
          </a:p>
          <a:p>
            <a:r>
              <a:rPr lang="en-US" dirty="0"/>
              <a:t>Always leave detailed planning comments including date, time, update and initials. </a:t>
            </a:r>
            <a:r>
              <a:rPr lang="en-US" sz="1200" dirty="0">
                <a:hlinkClick r:id="rId3" action="ppaction://hlinksldjump"/>
              </a:rPr>
              <a:t>See more </a:t>
            </a:r>
            <a:endParaRPr lang="en-US" sz="1200" dirty="0"/>
          </a:p>
          <a:p>
            <a:r>
              <a:rPr lang="en-US" dirty="0"/>
              <a:t>Update brokerage status accordingly</a:t>
            </a:r>
          </a:p>
          <a:p>
            <a:r>
              <a:rPr lang="en-US" dirty="0"/>
              <a:t>Do not change brokerage status to LOADING or UNLOADNG without confirming that truck is on side and has checked in.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DD02990B-95FA-0702-C86F-3963B1AA4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71F6-8E33-19F4-EA81-B873F901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 and building 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830FB-7F9A-EED0-27D0-767811185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USPS loads come through EDI. All loads must be accepted and built. </a:t>
            </a:r>
            <a:r>
              <a:rPr lang="en-US" sz="1200" dirty="0">
                <a:hlinkClick r:id="rId2" action="ppaction://hlinksldjump"/>
              </a:rPr>
              <a:t>Click here for EDI building guide</a:t>
            </a:r>
            <a:endParaRPr lang="en-US" dirty="0"/>
          </a:p>
          <a:p>
            <a:r>
              <a:rPr lang="en-US" dirty="0"/>
              <a:t>There will be cases when a system issue might delay EDI  and the person in charge will need to manually build a load using the Load Tender PDF format. </a:t>
            </a:r>
            <a:r>
              <a:rPr lang="en-US" sz="1200" dirty="0"/>
              <a:t>Click here for manual building guide</a:t>
            </a:r>
            <a:endParaRPr lang="en-US" dirty="0"/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1178C544-CD6D-ED9C-9D02-BFD5B87DE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4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DEFAA-665A-314C-EFE2-F08B9BCB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365125"/>
            <a:ext cx="10515600" cy="1325563"/>
          </a:xfrm>
        </p:spPr>
        <p:txBody>
          <a:bodyPr/>
          <a:lstStyle/>
          <a:p>
            <a:r>
              <a:rPr lang="en-US" dirty="0"/>
              <a:t>Accessorial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E64F5-59D1-E134-E6AE-CB58DCA06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581784"/>
            <a:ext cx="10515600" cy="4784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</a:t>
            </a:r>
            <a:r>
              <a:rPr lang="en-US" b="1" dirty="0"/>
              <a:t>accessorial payment</a:t>
            </a:r>
            <a:r>
              <a:rPr lang="en-US" dirty="0"/>
              <a:t> is an additional charge in logistics for extra services beyond standard transportation, such as loading, unloading, or detention.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 action="ppaction://hlinksldjump"/>
              </a:rPr>
              <a:t>Truck Order Not Used (TONU)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Detention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Layover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Driver Assist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EBBB2B62-081C-94AE-476D-2DD2BBC49F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6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95F1-2216-5E65-04EB-AAB4345F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459CD-314D-1187-F050-77E27740A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Truck Order Not Used.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Valid when: </a:t>
            </a:r>
          </a:p>
          <a:p>
            <a:r>
              <a:rPr lang="en-US" dirty="0"/>
              <a:t>A truck shows up </a:t>
            </a:r>
            <a:r>
              <a:rPr lang="en-US" b="1" dirty="0"/>
              <a:t>on time </a:t>
            </a:r>
            <a:r>
              <a:rPr lang="en-US" dirty="0"/>
              <a:t>and load gets cancelled last minute.</a:t>
            </a:r>
          </a:p>
          <a:p>
            <a:r>
              <a:rPr lang="en-US" dirty="0"/>
              <a:t>Cancellation notice is sent within 4 hours prior to pick up time.</a:t>
            </a:r>
          </a:p>
          <a:p>
            <a:r>
              <a:rPr lang="en-US" dirty="0">
                <a:hlinkClick r:id="rId2" action="ppaction://hlinksldjump"/>
              </a:rPr>
              <a:t>For recovery trucks</a:t>
            </a:r>
            <a:r>
              <a:rPr lang="en-US" dirty="0"/>
              <a:t>. </a:t>
            </a:r>
            <a:r>
              <a:rPr lang="en-US" dirty="0" err="1"/>
              <a:t>Hipervinculo</a:t>
            </a:r>
            <a:r>
              <a:rPr lang="en-US" dirty="0"/>
              <a:t> del </a:t>
            </a:r>
            <a:r>
              <a:rPr lang="en-US" dirty="0" err="1"/>
              <a:t>hipervinculo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NOT valid when:</a:t>
            </a:r>
          </a:p>
          <a:p>
            <a:r>
              <a:rPr lang="en-US" dirty="0"/>
              <a:t>Cancellation notice was sent over 4 hours prior to pick up time.</a:t>
            </a:r>
          </a:p>
          <a:p>
            <a:r>
              <a:rPr lang="en-US" dirty="0"/>
              <a:t>Truck arrives late at the pickup location, causing the cancellation of the load.</a:t>
            </a:r>
          </a:p>
          <a:p>
            <a:r>
              <a:rPr lang="en-US" dirty="0"/>
              <a:t>Sending a solo driver to a team run.</a:t>
            </a:r>
          </a:p>
          <a:p>
            <a:r>
              <a:rPr lang="en-US" dirty="0"/>
              <a:t>Not having the correct number of straps and e-tracks, causing the rejection of the truck.</a:t>
            </a:r>
          </a:p>
          <a:p>
            <a:endParaRPr lang="en-US" dirty="0"/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E0A5BB7B-5B8A-4ABC-1DE0-21649C3EA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16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4E1AFF-2349-1B83-36DA-DBC4BB2E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421"/>
            <a:ext cx="10515600" cy="843894"/>
          </a:xfrm>
        </p:spPr>
        <p:txBody>
          <a:bodyPr/>
          <a:lstStyle/>
          <a:p>
            <a:r>
              <a:rPr lang="en-US" dirty="0"/>
              <a:t>TONU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FDB50-FB6A-50BA-9F9C-140A63932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3315"/>
            <a:ext cx="10515600" cy="514364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customer: $400 USD.</a:t>
            </a:r>
          </a:p>
          <a:p>
            <a:r>
              <a:rPr lang="en-US" dirty="0"/>
              <a:t>Carrier pay: $150 USD (Per truck)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Note: TONU can be paid out of our pocket in the following situations:</a:t>
            </a:r>
          </a:p>
          <a:p>
            <a:r>
              <a:rPr lang="en-US" dirty="0"/>
              <a:t>We receive a timely cancellation notice from the customer but never advise the carrier, and drivers find out when they are already at the shipper.</a:t>
            </a:r>
          </a:p>
          <a:p>
            <a:r>
              <a:rPr lang="en-US" dirty="0"/>
              <a:t>We send a late truck (possibly a recovery) and the trip gets cancelled when the truck is on site. Not to be confused with a late ETA.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Out of pocket TONU:</a:t>
            </a:r>
          </a:p>
          <a:p>
            <a:r>
              <a:rPr lang="en-US" dirty="0"/>
              <a:t>To customer: $0 USD</a:t>
            </a:r>
          </a:p>
          <a:p>
            <a:r>
              <a:rPr lang="en-US" dirty="0"/>
              <a:t>To Carrier: $150 USD (Per truck)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2" action="ppaction://hlinksldjump"/>
              </a:rPr>
              <a:t>How to set up a TONU</a:t>
            </a:r>
            <a:endParaRPr lang="en-US" u="sng" dirty="0"/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A0177BDC-D41A-BE08-863A-A573D14FE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93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BE611D-0BC6-1110-A8C9-FD1D764B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004"/>
            <a:ext cx="10515600" cy="843894"/>
          </a:xfrm>
        </p:spPr>
        <p:txBody>
          <a:bodyPr/>
          <a:lstStyle/>
          <a:p>
            <a:r>
              <a:rPr lang="en-US" dirty="0"/>
              <a:t>Detention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7B83C-0850-2851-22FC-B8D8D2FA2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5989"/>
            <a:ext cx="10515600" cy="51580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Detention is a fee charged when a truck is kept waiting too long for loading or unloading.</a:t>
            </a:r>
          </a:p>
          <a:p>
            <a:pPr marL="0" indent="0">
              <a:buNone/>
            </a:pPr>
            <a:r>
              <a:rPr lang="en-US" dirty="0"/>
              <a:t>Detention procedure: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Carrier must be on tracking. </a:t>
            </a:r>
            <a:r>
              <a:rPr lang="en-US" b="1" dirty="0"/>
              <a:t>Non-negotiable</a:t>
            </a:r>
            <a:r>
              <a:rPr lang="en-US" dirty="0"/>
              <a:t>.</a:t>
            </a:r>
          </a:p>
          <a:p>
            <a:r>
              <a:rPr lang="en-US" dirty="0"/>
              <a:t>Request Late Slip</a:t>
            </a:r>
          </a:p>
          <a:p>
            <a:r>
              <a:rPr lang="en-US" dirty="0"/>
              <a:t>If no late slip was provided, request BOL or POD with in &amp; out times printed or handwritten</a:t>
            </a:r>
          </a:p>
          <a:p>
            <a:pPr marL="0" indent="0">
              <a:buNone/>
            </a:pPr>
            <a:r>
              <a:rPr lang="en-US" dirty="0"/>
              <a:t>Once this information is gathered, please let the carrier know that it will be handled by the morning team.</a:t>
            </a:r>
          </a:p>
          <a:p>
            <a:pPr marL="0" indent="0">
              <a:buNone/>
            </a:pPr>
            <a:r>
              <a:rPr lang="en-US" dirty="0"/>
              <a:t>If they wish to know more about our DTN policy, they can find it in their rate confirmation.</a:t>
            </a:r>
          </a:p>
          <a:p>
            <a:pPr marL="0" indent="0">
              <a:buNone/>
            </a:pPr>
            <a:r>
              <a:rPr lang="en-US" dirty="0"/>
              <a:t>If the load is still in transit, please leave a planning comment on the load that suggests DTN.</a:t>
            </a:r>
          </a:p>
          <a:p>
            <a:pPr marL="0" indent="0">
              <a:buNone/>
            </a:pPr>
            <a:r>
              <a:rPr lang="en-US" dirty="0"/>
              <a:t>If the load is delivered, change it to DTN status.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7C7D8CCA-71FD-4DFE-ACDA-D3149D951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4222" l="10000" r="90000">
                        <a14:foregroundMark x1="51538" y1="8444" x2="51538" y2="8444"/>
                        <a14:foregroundMark x1="51154" y1="40000" x2="51154" y2="40000"/>
                        <a14:foregroundMark x1="51923" y1="50667" x2="51923" y2="50667"/>
                        <a14:foregroundMark x1="41154" y1="77333" x2="41154" y2="77333"/>
                        <a14:foregroundMark x1="50000" y1="79556" x2="50000" y2="79556"/>
                        <a14:foregroundMark x1="20000" y1="69778" x2="20000" y2="69778"/>
                        <a14:foregroundMark x1="32692" y1="94222" x2="32692" y2="94222"/>
                        <a14:foregroundMark x1="65769" y1="93778" x2="65769" y2="93778"/>
                        <a14:foregroundMark x1="89615" y1="48444" x2="89615" y2="48444"/>
                        <a14:backgroundMark x1="57692" y1="26667" x2="73462" y2="62667"/>
                        <a14:backgroundMark x1="73462" y1="62667" x2="73077" y2="6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207011"/>
            <a:ext cx="485503" cy="4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44876"/>
      </p:ext>
    </p:extLst>
  </p:cSld>
  <p:clrMapOvr>
    <a:masterClrMapping/>
  </p:clrMapOvr>
</p:sld>
</file>

<file path=ppt/theme/theme1.xml><?xml version="1.0" encoding="utf-8"?>
<a:theme xmlns:a="http://schemas.openxmlformats.org/drawingml/2006/main" name="BEEMA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EMAC" id="{5A023141-8E71-4111-858A-2E74A8661F80}" vid="{1CDB4F3E-7EE3-464D-B34A-35F0427A65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BEEMAC</Template>
  <TotalTime>815</TotalTime>
  <Words>1656</Words>
  <Application>Microsoft Office PowerPoint</Application>
  <PresentationFormat>Widescreen</PresentationFormat>
  <Paragraphs>196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Aptos</vt:lpstr>
      <vt:lpstr>Arial</vt:lpstr>
      <vt:lpstr>Calibri</vt:lpstr>
      <vt:lpstr>Calibri Light</vt:lpstr>
      <vt:lpstr>Courier New</vt:lpstr>
      <vt:lpstr>BEEMAC</vt:lpstr>
      <vt:lpstr>Team DRO/USPS SOP</vt:lpstr>
      <vt:lpstr>Overview</vt:lpstr>
      <vt:lpstr>General</vt:lpstr>
      <vt:lpstr>Tracking and customer updates</vt:lpstr>
      <vt:lpstr>EDI and building loads</vt:lpstr>
      <vt:lpstr>Accessorial Payments</vt:lpstr>
      <vt:lpstr>TONU</vt:lpstr>
      <vt:lpstr>TONU Rates</vt:lpstr>
      <vt:lpstr>Detention</vt:lpstr>
      <vt:lpstr>Layover</vt:lpstr>
      <vt:lpstr>Driver Assist</vt:lpstr>
      <vt:lpstr>Recoveries</vt:lpstr>
      <vt:lpstr>Rating</vt:lpstr>
      <vt:lpstr>Extraordinary Situations</vt:lpstr>
      <vt:lpstr>Brokerage Status for delivered loads</vt:lpstr>
      <vt:lpstr>Planning Comments</vt:lpstr>
      <vt:lpstr>Abbreviations for planning comments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look for a recovery truck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Coneo</dc:creator>
  <cp:lastModifiedBy>Valentina Vergara</cp:lastModifiedBy>
  <cp:revision>6</cp:revision>
  <dcterms:created xsi:type="dcterms:W3CDTF">2024-10-14T16:38:47Z</dcterms:created>
  <dcterms:modified xsi:type="dcterms:W3CDTF">2024-10-21T13:53:06Z</dcterms:modified>
</cp:coreProperties>
</file>