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6" r:id="rId20"/>
    <p:sldId id="278" r:id="rId21"/>
  </p:sldIdLst>
  <p:sldSz cx="18288000" cy="10287000"/>
  <p:notesSz cx="6858000" cy="9144000"/>
  <p:embeddedFontLst>
    <p:embeddedFont>
      <p:font typeface="Avenir Next LT Pro" panose="020B0504020202020204" pitchFamily="34" charset="0"/>
      <p:regular r:id="rId22"/>
    </p:embeddedFont>
    <p:embeddedFont>
      <p:font typeface="Good Times" panose="020B0604020202020204" charset="0"/>
      <p:regular r:id="rId23"/>
    </p:embeddedFont>
    <p:embeddedFont>
      <p:font typeface="Lato 1" panose="020B0604020202020204" charset="0"/>
      <p:regular r:id="rId24"/>
    </p:embeddedFont>
    <p:embeddedFont>
      <p:font typeface="Lato 1 Bold" panose="020B0604020202020204" charset="0"/>
      <p:regular r:id="rId25"/>
    </p:embeddedFont>
    <p:embeddedFont>
      <p:font typeface="Lato Bold" panose="020B0604020202020204" charset="0"/>
      <p:regular r:id="rId26"/>
    </p:embeddedFont>
    <p:embeddedFont>
      <p:font typeface="Lato Bold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838" autoAdjust="0"/>
    <p:restoredTop sz="94320" autoAdjust="0"/>
  </p:normalViewPr>
  <p:slideViewPr>
    <p:cSldViewPr>
      <p:cViewPr varScale="1">
        <p:scale>
          <a:sx n="56" d="100"/>
          <a:sy n="56" d="100"/>
        </p:scale>
        <p:origin x="58" y="10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10.png"/><Relationship Id="rId7" Type="http://schemas.openxmlformats.org/officeDocument/2006/relationships/image" Target="../media/image5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11.svg"/><Relationship Id="rId9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1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1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7.png"/><Relationship Id="rId5" Type="http://schemas.openxmlformats.org/officeDocument/2006/relationships/image" Target="../media/image71.jpeg"/><Relationship Id="rId10" Type="http://schemas.openxmlformats.org/officeDocument/2006/relationships/image" Target="../media/image76.png"/><Relationship Id="rId4" Type="http://schemas.openxmlformats.org/officeDocument/2006/relationships/image" Target="../media/image70.jpeg"/><Relationship Id="rId9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jpeg"/><Relationship Id="rId3" Type="http://schemas.openxmlformats.org/officeDocument/2006/relationships/image" Target="../media/image1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11.svg"/><Relationship Id="rId9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image" Target="../media/image10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svg"/><Relationship Id="rId2" Type="http://schemas.openxmlformats.org/officeDocument/2006/relationships/image" Target="../media/image4.jpeg"/><Relationship Id="rId16" Type="http://schemas.openxmlformats.org/officeDocument/2006/relationships/image" Target="../media/image102.png"/><Relationship Id="rId20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19" Type="http://schemas.openxmlformats.org/officeDocument/2006/relationships/image" Target="../media/image105.png"/><Relationship Id="rId4" Type="http://schemas.openxmlformats.org/officeDocument/2006/relationships/image" Target="../media/image11.sv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4.svg"/><Relationship Id="rId3" Type="http://schemas.openxmlformats.org/officeDocument/2006/relationships/image" Target="../media/image19.jpeg"/><Relationship Id="rId7" Type="http://schemas.openxmlformats.org/officeDocument/2006/relationships/image" Target="../media/image108.svg"/><Relationship Id="rId12" Type="http://schemas.openxmlformats.org/officeDocument/2006/relationships/image" Target="../media/image1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11" Type="http://schemas.openxmlformats.org/officeDocument/2006/relationships/image" Target="../media/image112.svg"/><Relationship Id="rId5" Type="http://schemas.openxmlformats.org/officeDocument/2006/relationships/image" Target="../media/image11.svg"/><Relationship Id="rId15" Type="http://schemas.openxmlformats.org/officeDocument/2006/relationships/image" Target="../media/image116.svg"/><Relationship Id="rId10" Type="http://schemas.openxmlformats.org/officeDocument/2006/relationships/image" Target="../media/image111.png"/><Relationship Id="rId4" Type="http://schemas.openxmlformats.org/officeDocument/2006/relationships/image" Target="../media/image10.png"/><Relationship Id="rId9" Type="http://schemas.openxmlformats.org/officeDocument/2006/relationships/image" Target="../media/image110.svg"/><Relationship Id="rId14" Type="http://schemas.openxmlformats.org/officeDocument/2006/relationships/image" Target="../media/image1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svg"/><Relationship Id="rId12" Type="http://schemas.openxmlformats.org/officeDocument/2006/relationships/image" Target="../media/image18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sv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1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3" Type="http://schemas.openxmlformats.org/officeDocument/2006/relationships/image" Target="../media/image28.jpeg"/><Relationship Id="rId7" Type="http://schemas.openxmlformats.org/officeDocument/2006/relationships/image" Target="../media/image11.svg"/><Relationship Id="rId12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34.jpeg"/><Relationship Id="rId5" Type="http://schemas.openxmlformats.org/officeDocument/2006/relationships/image" Target="../media/image30.jpeg"/><Relationship Id="rId10" Type="http://schemas.openxmlformats.org/officeDocument/2006/relationships/image" Target="../media/image33.jpeg"/><Relationship Id="rId4" Type="http://schemas.openxmlformats.org/officeDocument/2006/relationships/image" Target="../media/image29.jpeg"/><Relationship Id="rId9" Type="http://schemas.openxmlformats.org/officeDocument/2006/relationships/image" Target="../media/image32.png"/><Relationship Id="rId1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8.png"/><Relationship Id="rId7" Type="http://schemas.openxmlformats.org/officeDocument/2006/relationships/image" Target="../media/image11.sv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Relationship Id="rId9" Type="http://schemas.openxmlformats.org/officeDocument/2006/relationships/image" Target="../media/image4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10" Type="http://schemas.openxmlformats.org/officeDocument/2006/relationships/image" Target="../media/image11.svg"/><Relationship Id="rId4" Type="http://schemas.openxmlformats.org/officeDocument/2006/relationships/image" Target="../media/image44.jpe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een check mark and black text&#10;&#10;Description automatically generated">
            <a:extLst>
              <a:ext uri="{FF2B5EF4-FFF2-40B4-BE49-F238E27FC236}">
                <a16:creationId xmlns:a16="http://schemas.microsoft.com/office/drawing/2014/main" id="{A2580025-E7A3-D8D6-01AC-FBA70FD19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59" t="-10070" r="-1255" b="-9900"/>
          <a:stretch/>
        </p:blipFill>
        <p:spPr>
          <a:xfrm>
            <a:off x="7324537" y="10"/>
            <a:ext cx="10963463" cy="5047478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4" b="6914"/>
          <a:stretch/>
        </p:blipFill>
        <p:spPr>
          <a:xfrm>
            <a:off x="7324536" y="5092244"/>
            <a:ext cx="10963463" cy="5314187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1" cy="10287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30998" cy="10287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58368" y="2286988"/>
            <a:ext cx="7528611" cy="41611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1984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47" y="6691678"/>
            <a:ext cx="7528611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15AF7A-4BA5-432E-D7C4-CC893B00BADD}"/>
              </a:ext>
            </a:extLst>
          </p:cNvPr>
          <p:cNvSpPr/>
          <p:nvPr/>
        </p:nvSpPr>
        <p:spPr>
          <a:xfrm>
            <a:off x="638314" y="723900"/>
            <a:ext cx="1498374" cy="502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id="{7C1F09A3-A140-BE80-CD22-CD80B0A8C1E9}"/>
              </a:ext>
            </a:extLst>
          </p:cNvPr>
          <p:cNvGrpSpPr/>
          <p:nvPr/>
        </p:nvGrpSpPr>
        <p:grpSpPr>
          <a:xfrm>
            <a:off x="234871" y="345482"/>
            <a:ext cx="1554907" cy="1883671"/>
            <a:chOff x="0" y="0"/>
            <a:chExt cx="2073210" cy="2511562"/>
          </a:xfrm>
        </p:grpSpPr>
        <p:grpSp>
          <p:nvGrpSpPr>
            <p:cNvPr id="7" name="Group 9">
              <a:extLst>
                <a:ext uri="{FF2B5EF4-FFF2-40B4-BE49-F238E27FC236}">
                  <a16:creationId xmlns:a16="http://schemas.microsoft.com/office/drawing/2014/main" id="{7A5A3D33-F465-3552-897B-53F50D49882B}"/>
                </a:ext>
              </a:extLst>
            </p:cNvPr>
            <p:cNvGrpSpPr/>
            <p:nvPr/>
          </p:nvGrpSpPr>
          <p:grpSpPr>
            <a:xfrm rot="5399999">
              <a:off x="92512" y="420629"/>
              <a:ext cx="975482" cy="1135107"/>
              <a:chOff x="0" y="0"/>
              <a:chExt cx="698500" cy="812800"/>
            </a:xfrm>
          </p:grpSpPr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01DB50BF-5048-43EC-3D30-59D8A974DA01}"/>
                  </a:ext>
                </a:extLst>
              </p:cNvPr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11">
                <a:extLst>
                  <a:ext uri="{FF2B5EF4-FFF2-40B4-BE49-F238E27FC236}">
                    <a16:creationId xmlns:a16="http://schemas.microsoft.com/office/drawing/2014/main" id="{32B2C14B-7133-2798-E5E1-0F3B0529F7AE}"/>
                  </a:ext>
                </a:extLst>
              </p:cNvPr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id="{6DBCE045-ACED-F6DE-AC44-5B1C0E70F373}"/>
                </a:ext>
              </a:extLst>
            </p:cNvPr>
            <p:cNvGrpSpPr/>
            <p:nvPr/>
          </p:nvGrpSpPr>
          <p:grpSpPr>
            <a:xfrm rot="5399999">
              <a:off x="1005215" y="955826"/>
              <a:ext cx="975482" cy="1135107"/>
              <a:chOff x="0" y="0"/>
              <a:chExt cx="698500" cy="812800"/>
            </a:xfrm>
          </p:grpSpPr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6989EB84-4256-8835-9983-40C93B1DEFEC}"/>
                  </a:ext>
                </a:extLst>
              </p:cNvPr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14">
                <a:extLst>
                  <a:ext uri="{FF2B5EF4-FFF2-40B4-BE49-F238E27FC236}">
                    <a16:creationId xmlns:a16="http://schemas.microsoft.com/office/drawing/2014/main" id="{B70B0F63-5248-96B4-8684-D6E37C11D153}"/>
                  </a:ext>
                </a:extLst>
              </p:cNvPr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9" name="Group 15">
              <a:extLst>
                <a:ext uri="{FF2B5EF4-FFF2-40B4-BE49-F238E27FC236}">
                  <a16:creationId xmlns:a16="http://schemas.microsoft.com/office/drawing/2014/main" id="{5BFEEBA0-7CE9-E993-509C-44C42FAAF329}"/>
                </a:ext>
              </a:extLst>
            </p:cNvPr>
            <p:cNvGrpSpPr/>
            <p:nvPr/>
          </p:nvGrpSpPr>
          <p:grpSpPr>
            <a:xfrm rot="5399999">
              <a:off x="79812" y="1456267"/>
              <a:ext cx="975482" cy="1135107"/>
              <a:chOff x="0" y="0"/>
              <a:chExt cx="698500" cy="812800"/>
            </a:xfrm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1CB3D2CE-384F-437F-4B2B-235B466651AF}"/>
                  </a:ext>
                </a:extLst>
              </p:cNvPr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7">
                <a:extLst>
                  <a:ext uri="{FF2B5EF4-FFF2-40B4-BE49-F238E27FC236}">
                    <a16:creationId xmlns:a16="http://schemas.microsoft.com/office/drawing/2014/main" id="{AA3701A8-A52D-4F24-5DB4-9CFCA28E1B5D}"/>
                  </a:ext>
                </a:extLst>
              </p:cNvPr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1" name="Group 18">
              <a:extLst>
                <a:ext uri="{FF2B5EF4-FFF2-40B4-BE49-F238E27FC236}">
                  <a16:creationId xmlns:a16="http://schemas.microsoft.com/office/drawing/2014/main" id="{1F327CE6-5346-4E60-3933-E7007AB7E701}"/>
                </a:ext>
              </a:extLst>
            </p:cNvPr>
            <p:cNvGrpSpPr/>
            <p:nvPr/>
          </p:nvGrpSpPr>
          <p:grpSpPr>
            <a:xfrm rot="5399999">
              <a:off x="1017915" y="-79812"/>
              <a:ext cx="975482" cy="1135107"/>
              <a:chOff x="0" y="0"/>
              <a:chExt cx="698500" cy="812800"/>
            </a:xfrm>
          </p:grpSpPr>
          <p:sp>
            <p:nvSpPr>
              <p:cNvPr id="13" name="Freeform 19">
                <a:extLst>
                  <a:ext uri="{FF2B5EF4-FFF2-40B4-BE49-F238E27FC236}">
                    <a16:creationId xmlns:a16="http://schemas.microsoft.com/office/drawing/2014/main" id="{F33E0D6D-DA03-E3DC-5B5F-B56BCC32A038}"/>
                  </a:ext>
                </a:extLst>
              </p:cNvPr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20">
                <a:extLst>
                  <a:ext uri="{FF2B5EF4-FFF2-40B4-BE49-F238E27FC236}">
                    <a16:creationId xmlns:a16="http://schemas.microsoft.com/office/drawing/2014/main" id="{9CF50177-8E35-EE30-D089-5BDA3634A607}"/>
                  </a:ext>
                </a:extLst>
              </p:cNvPr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6E09283-A744-6528-ADCF-2ACD69874229}"/>
              </a:ext>
            </a:extLst>
          </p:cNvPr>
          <p:cNvSpPr txBox="1"/>
          <p:nvPr/>
        </p:nvSpPr>
        <p:spPr>
          <a:xfrm>
            <a:off x="801194" y="3269718"/>
            <a:ext cx="7528611" cy="33062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226"/>
              </a:lnSpc>
            </a:pPr>
            <a:r>
              <a:rPr lang="en-US" sz="2800" dirty="0">
                <a:latin typeface="Good Times"/>
              </a:rPr>
              <a:t>WELCOME TO HYBRID GLOBAL LOGISTIS SERVICES, LLC.</a:t>
            </a:r>
          </a:p>
          <a:p>
            <a:pPr algn="ctr">
              <a:lnSpc>
                <a:spcPts val="5226"/>
              </a:lnSpc>
            </a:pPr>
            <a:endParaRPr lang="en-US" sz="2800" dirty="0">
              <a:latin typeface="Good Times"/>
            </a:endParaRPr>
          </a:p>
          <a:p>
            <a:pPr algn="ctr">
              <a:lnSpc>
                <a:spcPts val="5226"/>
              </a:lnSpc>
            </a:pPr>
            <a:endParaRPr lang="en-US" sz="2800" dirty="0">
              <a:latin typeface="Good Times"/>
            </a:endParaRPr>
          </a:p>
          <a:p>
            <a:pPr algn="ctr">
              <a:lnSpc>
                <a:spcPts val="5226"/>
              </a:lnSpc>
            </a:pPr>
            <a:r>
              <a:rPr lang="en-US" sz="2800" dirty="0">
                <a:latin typeface="Good Times"/>
              </a:rPr>
              <a:t>D.B.A BEEMAC LOGISTICS</a:t>
            </a:r>
          </a:p>
        </p:txBody>
      </p:sp>
      <p:pic>
        <p:nvPicPr>
          <p:cNvPr id="28" name="Picture 27" descr="A yellow logo with a bee on it&#10;&#10;Description automatically generated">
            <a:extLst>
              <a:ext uri="{FF2B5EF4-FFF2-40B4-BE49-F238E27FC236}">
                <a16:creationId xmlns:a16="http://schemas.microsoft.com/office/drawing/2014/main" id="{70660E00-1CBC-B3CF-43C7-ADD52DD3B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789150"/>
            <a:ext cx="3920374" cy="39203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0296" y="96389"/>
            <a:ext cx="1554907" cy="1883671"/>
            <a:chOff x="0" y="0"/>
            <a:chExt cx="2073210" cy="2511562"/>
          </a:xfrm>
        </p:grpSpPr>
        <p:grpSp>
          <p:nvGrpSpPr>
            <p:cNvPr id="4" name="Group 4"/>
            <p:cNvGrpSpPr/>
            <p:nvPr/>
          </p:nvGrpSpPr>
          <p:grpSpPr>
            <a:xfrm rot="5399999">
              <a:off x="92512" y="420629"/>
              <a:ext cx="975482" cy="1135107"/>
              <a:chOff x="0" y="0"/>
              <a:chExt cx="6985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399999">
              <a:off x="1005215" y="955826"/>
              <a:ext cx="975482" cy="1135107"/>
              <a:chOff x="0" y="0"/>
              <a:chExt cx="6985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399999">
              <a:off x="79812" y="1456267"/>
              <a:ext cx="975482" cy="1135107"/>
              <a:chOff x="0" y="0"/>
              <a:chExt cx="6985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399999">
              <a:off x="1017915" y="-79812"/>
              <a:ext cx="975482" cy="1135107"/>
              <a:chOff x="0" y="0"/>
              <a:chExt cx="6985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7228261" y="96389"/>
            <a:ext cx="3831478" cy="1815176"/>
            <a:chOff x="0" y="0"/>
            <a:chExt cx="5108637" cy="242023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108637" cy="2420235"/>
            </a:xfrm>
            <a:custGeom>
              <a:avLst/>
              <a:gdLst/>
              <a:ahLst/>
              <a:cxnLst/>
              <a:rect l="l" t="t" r="r" b="b"/>
              <a:pathLst>
                <a:path w="5108637" h="2420235">
                  <a:moveTo>
                    <a:pt x="0" y="0"/>
                  </a:moveTo>
                  <a:lnTo>
                    <a:pt x="5108637" y="0"/>
                  </a:lnTo>
                  <a:lnTo>
                    <a:pt x="5108637" y="2420235"/>
                  </a:lnTo>
                  <a:lnTo>
                    <a:pt x="0" y="24202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t="-3825" b="-382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63929" y="786002"/>
              <a:ext cx="4780778" cy="7720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35"/>
                </a:lnSpc>
              </a:pPr>
              <a:r>
                <a:rPr lang="en-US" sz="3453">
                  <a:solidFill>
                    <a:srgbClr val="000000"/>
                  </a:solidFill>
                  <a:latin typeface="Good Times"/>
                </a:rPr>
                <a:t>pittsburgh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912648" y="401684"/>
            <a:ext cx="5719652" cy="37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18"/>
              </a:lnSpc>
              <a:spcBef>
                <a:spcPct val="0"/>
              </a:spcBef>
            </a:pPr>
            <a:r>
              <a:rPr lang="en-US" sz="2652">
                <a:solidFill>
                  <a:srgbClr val="D9E027"/>
                </a:solidFill>
                <a:latin typeface="Lato Bold Bold"/>
              </a:rPr>
              <a:t>HYBRID GLOBAL LOGISTICS, LLC</a:t>
            </a:r>
            <a:endParaRPr lang="en-US" sz="2652" dirty="0">
              <a:solidFill>
                <a:srgbClr val="D9E027"/>
              </a:solidFill>
              <a:latin typeface="Lato Bold Bold"/>
            </a:endParaRPr>
          </a:p>
        </p:txBody>
      </p:sp>
      <p:pic>
        <p:nvPicPr>
          <p:cNvPr id="27" name="Picture 2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BC5D326-17D3-504E-7D9A-2AA5C4965F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53" y="4295981"/>
            <a:ext cx="7380227" cy="5535169"/>
          </a:xfrm>
          <a:prstGeom prst="rect">
            <a:avLst/>
          </a:prstGeom>
        </p:spPr>
      </p:pic>
      <p:pic>
        <p:nvPicPr>
          <p:cNvPr id="29" name="Picture 2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DD1AAD4-00D8-53A3-1EB8-9CFC208989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37" y="1782333"/>
            <a:ext cx="5391150" cy="4043362"/>
          </a:xfrm>
          <a:prstGeom prst="rect">
            <a:avLst/>
          </a:prstGeom>
        </p:spPr>
      </p:pic>
      <p:pic>
        <p:nvPicPr>
          <p:cNvPr id="31" name="Picture 30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7FDB4CD-0C66-3A60-5323-56009FA0A6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9" r="2464" b="22701"/>
          <a:stretch/>
        </p:blipFill>
        <p:spPr>
          <a:xfrm>
            <a:off x="8701123" y="5713262"/>
            <a:ext cx="7594504" cy="4090111"/>
          </a:xfrm>
          <a:prstGeom prst="rect">
            <a:avLst/>
          </a:prstGeom>
        </p:spPr>
      </p:pic>
      <p:pic>
        <p:nvPicPr>
          <p:cNvPr id="33" name="Picture 32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CCE2935D-A67C-737D-1965-024576F4B96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15" b="11588"/>
          <a:stretch/>
        </p:blipFill>
        <p:spPr>
          <a:xfrm>
            <a:off x="10746314" y="1782334"/>
            <a:ext cx="5321839" cy="393092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9"/>
          <a:srcRect t="11503" b="31596"/>
          <a:stretch>
            <a:fillRect/>
          </a:stretch>
        </p:blipFill>
        <p:spPr>
          <a:xfrm>
            <a:off x="5638782" y="1830593"/>
            <a:ext cx="5117722" cy="388266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0296" y="96389"/>
            <a:ext cx="1554907" cy="1883671"/>
            <a:chOff x="0" y="0"/>
            <a:chExt cx="2073210" cy="2511562"/>
          </a:xfrm>
        </p:grpSpPr>
        <p:grpSp>
          <p:nvGrpSpPr>
            <p:cNvPr id="4" name="Group 4"/>
            <p:cNvGrpSpPr/>
            <p:nvPr/>
          </p:nvGrpSpPr>
          <p:grpSpPr>
            <a:xfrm rot="5399999">
              <a:off x="92512" y="420629"/>
              <a:ext cx="975482" cy="1135107"/>
              <a:chOff x="0" y="0"/>
              <a:chExt cx="6985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399999">
              <a:off x="1005215" y="955826"/>
              <a:ext cx="975482" cy="1135107"/>
              <a:chOff x="0" y="0"/>
              <a:chExt cx="6985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399999">
              <a:off x="79812" y="1456267"/>
              <a:ext cx="975482" cy="1135107"/>
              <a:chOff x="0" y="0"/>
              <a:chExt cx="6985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399999">
              <a:off x="1017915" y="-79812"/>
              <a:ext cx="975482" cy="1135107"/>
              <a:chOff x="0" y="0"/>
              <a:chExt cx="6985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028700" y="1774404"/>
            <a:ext cx="16390009" cy="8220075"/>
            <a:chOff x="0" y="0"/>
            <a:chExt cx="21853345" cy="1096010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3"/>
            <a:srcRect t="12090" b="21115"/>
            <a:stretch>
              <a:fillRect/>
            </a:stretch>
          </p:blipFill>
          <p:spPr>
            <a:xfrm>
              <a:off x="0" y="0"/>
              <a:ext cx="10913973" cy="5467350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/>
            <a:srcRect t="16603" b="16603"/>
            <a:stretch>
              <a:fillRect/>
            </a:stretch>
          </p:blipFill>
          <p:spPr>
            <a:xfrm>
              <a:off x="10939373" y="0"/>
              <a:ext cx="10913973" cy="5467350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5"/>
            <a:srcRect t="8893" b="34618"/>
            <a:stretch>
              <a:fillRect/>
            </a:stretch>
          </p:blipFill>
          <p:spPr>
            <a:xfrm>
              <a:off x="0" y="5492750"/>
              <a:ext cx="7259048" cy="5467350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6"/>
            <a:srcRect l="36" r="36"/>
            <a:stretch>
              <a:fillRect/>
            </a:stretch>
          </p:blipFill>
          <p:spPr>
            <a:xfrm>
              <a:off x="7284448" y="5492750"/>
              <a:ext cx="7284448" cy="5467350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7"/>
            <a:srcRect t="2017" b="41494"/>
            <a:stretch>
              <a:fillRect/>
            </a:stretch>
          </p:blipFill>
          <p:spPr>
            <a:xfrm>
              <a:off x="14594297" y="5492750"/>
              <a:ext cx="7259048" cy="5467350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7228261" y="96389"/>
            <a:ext cx="3831478" cy="1954242"/>
            <a:chOff x="0" y="0"/>
            <a:chExt cx="5108637" cy="260565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108637" cy="2605656"/>
            </a:xfrm>
            <a:custGeom>
              <a:avLst/>
              <a:gdLst/>
              <a:ahLst/>
              <a:cxnLst/>
              <a:rect l="l" t="t" r="r" b="b"/>
              <a:pathLst>
                <a:path w="5108637" h="2605656">
                  <a:moveTo>
                    <a:pt x="0" y="0"/>
                  </a:moveTo>
                  <a:lnTo>
                    <a:pt x="5108637" y="0"/>
                  </a:lnTo>
                  <a:lnTo>
                    <a:pt x="5108637" y="2605656"/>
                  </a:lnTo>
                  <a:lnTo>
                    <a:pt x="0" y="2605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-4" r="-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63929" y="776477"/>
              <a:ext cx="4780778" cy="9669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95"/>
                </a:lnSpc>
              </a:pPr>
              <a:r>
                <a:rPr lang="en-US" sz="4353">
                  <a:solidFill>
                    <a:srgbClr val="000000"/>
                  </a:solidFill>
                  <a:latin typeface="Good Times"/>
                </a:rPr>
                <a:t>houston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912648" y="401684"/>
            <a:ext cx="5719652" cy="37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18"/>
              </a:lnSpc>
              <a:spcBef>
                <a:spcPct val="0"/>
              </a:spcBef>
            </a:pPr>
            <a:r>
              <a:rPr lang="en-US" sz="2652" dirty="0">
                <a:solidFill>
                  <a:srgbClr val="D9E027"/>
                </a:solidFill>
                <a:latin typeface="Lato Bold Bold"/>
              </a:rPr>
              <a:t>HYBRID GLOBAL LOGISTICS, LLC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0296" y="96389"/>
            <a:ext cx="1554907" cy="1883671"/>
            <a:chOff x="0" y="0"/>
            <a:chExt cx="2073210" cy="2511562"/>
          </a:xfrm>
        </p:grpSpPr>
        <p:grpSp>
          <p:nvGrpSpPr>
            <p:cNvPr id="4" name="Group 4"/>
            <p:cNvGrpSpPr/>
            <p:nvPr/>
          </p:nvGrpSpPr>
          <p:grpSpPr>
            <a:xfrm rot="5399999">
              <a:off x="92512" y="420629"/>
              <a:ext cx="975482" cy="1135107"/>
              <a:chOff x="0" y="0"/>
              <a:chExt cx="6985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399999">
              <a:off x="1005215" y="955826"/>
              <a:ext cx="975482" cy="1135107"/>
              <a:chOff x="0" y="0"/>
              <a:chExt cx="6985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399999">
              <a:off x="79812" y="1456267"/>
              <a:ext cx="975482" cy="1135107"/>
              <a:chOff x="0" y="0"/>
              <a:chExt cx="6985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399999">
              <a:off x="1017915" y="-79812"/>
              <a:ext cx="975482" cy="1135107"/>
              <a:chOff x="0" y="0"/>
              <a:chExt cx="6985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1028700" y="1774404"/>
            <a:ext cx="16390009" cy="8220075"/>
            <a:chOff x="0" y="0"/>
            <a:chExt cx="21853345" cy="1096010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3"/>
            <a:srcRect t="29635" b="3809"/>
            <a:stretch>
              <a:fillRect/>
            </a:stretch>
          </p:blipFill>
          <p:spPr>
            <a:xfrm>
              <a:off x="0" y="0"/>
              <a:ext cx="10913973" cy="5467350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4"/>
            <a:srcRect t="20716" b="29188"/>
            <a:stretch>
              <a:fillRect/>
            </a:stretch>
          </p:blipFill>
          <p:spPr>
            <a:xfrm>
              <a:off x="10939373" y="0"/>
              <a:ext cx="10913973" cy="5467350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5"/>
            <a:srcRect t="8449" b="49152"/>
            <a:stretch>
              <a:fillRect/>
            </a:stretch>
          </p:blipFill>
          <p:spPr>
            <a:xfrm>
              <a:off x="0" y="5492750"/>
              <a:ext cx="7259048" cy="5467350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6"/>
            <a:srcRect t="7077" b="17867"/>
            <a:stretch>
              <a:fillRect/>
            </a:stretch>
          </p:blipFill>
          <p:spPr>
            <a:xfrm>
              <a:off x="7284448" y="5492750"/>
              <a:ext cx="7284448" cy="5467350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7"/>
            <a:srcRect t="11484" b="32026"/>
            <a:stretch>
              <a:fillRect/>
            </a:stretch>
          </p:blipFill>
          <p:spPr>
            <a:xfrm>
              <a:off x="14594297" y="5492750"/>
              <a:ext cx="7259048" cy="5467350"/>
            </a:xfrm>
            <a:prstGeom prst="rect">
              <a:avLst/>
            </a:prstGeom>
          </p:spPr>
        </p:pic>
      </p:grpSp>
      <p:sp>
        <p:nvSpPr>
          <p:cNvPr id="22" name="Freeform 22"/>
          <p:cNvSpPr/>
          <p:nvPr/>
        </p:nvSpPr>
        <p:spPr>
          <a:xfrm>
            <a:off x="7228261" y="96389"/>
            <a:ext cx="3831478" cy="1954242"/>
          </a:xfrm>
          <a:custGeom>
            <a:avLst/>
            <a:gdLst/>
            <a:ahLst/>
            <a:cxnLst/>
            <a:rect l="l" t="t" r="r" b="b"/>
            <a:pathLst>
              <a:path w="3831478" h="1954242">
                <a:moveTo>
                  <a:pt x="0" y="0"/>
                </a:moveTo>
                <a:lnTo>
                  <a:pt x="3831478" y="0"/>
                </a:lnTo>
                <a:lnTo>
                  <a:pt x="3831478" y="1954242"/>
                </a:lnTo>
                <a:lnTo>
                  <a:pt x="0" y="1954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" r="-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7351208" y="800735"/>
            <a:ext cx="3585583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ood Times"/>
              </a:rPr>
              <a:t>st. petersburg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12648" y="401684"/>
            <a:ext cx="5719652" cy="37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18"/>
              </a:lnSpc>
              <a:spcBef>
                <a:spcPct val="0"/>
              </a:spcBef>
            </a:pPr>
            <a:r>
              <a:rPr lang="en-US" sz="2652" dirty="0">
                <a:solidFill>
                  <a:srgbClr val="D9E027"/>
                </a:solidFill>
                <a:latin typeface="Lato Bold Bold"/>
              </a:rPr>
              <a:t>HYBRID GLOBAL LOGISTICS, LLC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791549"/>
            <a:ext cx="16536925" cy="8220075"/>
            <a:chOff x="0" y="0"/>
            <a:chExt cx="22049234" cy="109601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t="9431" b="24339"/>
            <a:stretch>
              <a:fillRect/>
            </a:stretch>
          </p:blipFill>
          <p:spPr>
            <a:xfrm>
              <a:off x="0" y="0"/>
              <a:ext cx="11011917" cy="546735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2802" b="23778"/>
            <a:stretch>
              <a:fillRect/>
            </a:stretch>
          </p:blipFill>
          <p:spPr>
            <a:xfrm>
              <a:off x="11037317" y="0"/>
              <a:ext cx="11011917" cy="546735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t="4278" b="39736"/>
            <a:stretch>
              <a:fillRect/>
            </a:stretch>
          </p:blipFill>
          <p:spPr>
            <a:xfrm>
              <a:off x="0" y="5492750"/>
              <a:ext cx="7324345" cy="546735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t="22104" b="22104"/>
            <a:stretch>
              <a:fillRect/>
            </a:stretch>
          </p:blipFill>
          <p:spPr>
            <a:xfrm>
              <a:off x="7349745" y="5492750"/>
              <a:ext cx="7349745" cy="546735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t="2927" b="55045"/>
            <a:stretch>
              <a:fillRect/>
            </a:stretch>
          </p:blipFill>
          <p:spPr>
            <a:xfrm>
              <a:off x="14724889" y="5492750"/>
              <a:ext cx="7324345" cy="546735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90296" y="96389"/>
            <a:ext cx="1554907" cy="1883671"/>
            <a:chOff x="0" y="0"/>
            <a:chExt cx="2073210" cy="2511562"/>
          </a:xfrm>
        </p:grpSpPr>
        <p:grpSp>
          <p:nvGrpSpPr>
            <p:cNvPr id="10" name="Group 10"/>
            <p:cNvGrpSpPr/>
            <p:nvPr/>
          </p:nvGrpSpPr>
          <p:grpSpPr>
            <a:xfrm rot="5399999">
              <a:off x="92512" y="420629"/>
              <a:ext cx="975482" cy="1135107"/>
              <a:chOff x="0" y="0"/>
              <a:chExt cx="6985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399999">
              <a:off x="1005215" y="955826"/>
              <a:ext cx="975482" cy="1135107"/>
              <a:chOff x="0" y="0"/>
              <a:chExt cx="6985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5399999">
              <a:off x="79812" y="1456267"/>
              <a:ext cx="975482" cy="1135107"/>
              <a:chOff x="0" y="0"/>
              <a:chExt cx="6985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5399999">
              <a:off x="1017915" y="-79812"/>
              <a:ext cx="975482" cy="1135107"/>
              <a:chOff x="0" y="0"/>
              <a:chExt cx="6985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22" name="Freeform 22"/>
          <p:cNvSpPr/>
          <p:nvPr/>
        </p:nvSpPr>
        <p:spPr>
          <a:xfrm>
            <a:off x="7228261" y="96389"/>
            <a:ext cx="3831478" cy="1954242"/>
          </a:xfrm>
          <a:custGeom>
            <a:avLst/>
            <a:gdLst/>
            <a:ahLst/>
            <a:cxnLst/>
            <a:rect l="l" t="t" r="r" b="b"/>
            <a:pathLst>
              <a:path w="3831478" h="1954242">
                <a:moveTo>
                  <a:pt x="0" y="0"/>
                </a:moveTo>
                <a:lnTo>
                  <a:pt x="3831478" y="0"/>
                </a:lnTo>
                <a:lnTo>
                  <a:pt x="3831478" y="1954242"/>
                </a:lnTo>
                <a:lnTo>
                  <a:pt x="0" y="1954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" r="-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7351208" y="800735"/>
            <a:ext cx="3585583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>
                <a:solidFill>
                  <a:srgbClr val="000000"/>
                </a:solidFill>
                <a:latin typeface="Good Times"/>
              </a:rPr>
              <a:t>barranquilla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912648" y="401684"/>
            <a:ext cx="5719652" cy="37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18"/>
              </a:lnSpc>
              <a:spcBef>
                <a:spcPct val="0"/>
              </a:spcBef>
            </a:pPr>
            <a:r>
              <a:rPr lang="en-US" sz="2652" dirty="0">
                <a:solidFill>
                  <a:srgbClr val="D9E027"/>
                </a:solidFill>
                <a:latin typeface="Lato Bold Bold"/>
              </a:rPr>
              <a:t>HYBRID GLOBAL LOGISTICS, LLC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989544" y="0"/>
            <a:ext cx="9298456" cy="7200900"/>
            <a:chOff x="0" y="0"/>
            <a:chExt cx="12397941" cy="96012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3672" r="13672"/>
            <a:stretch>
              <a:fillRect/>
            </a:stretch>
          </p:blipFill>
          <p:spPr>
            <a:xfrm>
              <a:off x="0" y="0"/>
              <a:ext cx="6198970" cy="48006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 t="1324" b="1324"/>
            <a:stretch>
              <a:fillRect/>
            </a:stretch>
          </p:blipFill>
          <p:spPr>
            <a:xfrm>
              <a:off x="6198970" y="0"/>
              <a:ext cx="6198970" cy="48006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5"/>
            <a:srcRect l="8576" t="22725" r="25752" b="20060"/>
            <a:stretch>
              <a:fillRect/>
            </a:stretch>
          </p:blipFill>
          <p:spPr>
            <a:xfrm>
              <a:off x="0" y="4800600"/>
              <a:ext cx="4132647" cy="48006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6"/>
            <a:srcRect l="19093" t="18891" r="28539"/>
            <a:stretch>
              <a:fillRect/>
            </a:stretch>
          </p:blipFill>
          <p:spPr>
            <a:xfrm>
              <a:off x="4132647" y="4800600"/>
              <a:ext cx="4132647" cy="48006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7"/>
            <a:srcRect t="35289" r="32407" b="1906"/>
            <a:stretch>
              <a:fillRect/>
            </a:stretch>
          </p:blipFill>
          <p:spPr>
            <a:xfrm>
              <a:off x="8265294" y="4800600"/>
              <a:ext cx="4132647" cy="480060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-283405" y="7200900"/>
            <a:ext cx="18854809" cy="3086100"/>
            <a:chOff x="0" y="0"/>
            <a:chExt cx="4965876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65876" cy="812800"/>
            </a:xfrm>
            <a:custGeom>
              <a:avLst/>
              <a:gdLst/>
              <a:ahLst/>
              <a:cxnLst/>
              <a:rect l="l" t="t" r="r" b="b"/>
              <a:pathLst>
                <a:path w="4965876" h="812800">
                  <a:moveTo>
                    <a:pt x="0" y="0"/>
                  </a:moveTo>
                  <a:lnTo>
                    <a:pt x="4965876" y="0"/>
                  </a:lnTo>
                  <a:lnTo>
                    <a:pt x="496587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0296" y="96389"/>
            <a:ext cx="1554907" cy="1883671"/>
            <a:chOff x="0" y="0"/>
            <a:chExt cx="2073210" cy="2511562"/>
          </a:xfrm>
        </p:grpSpPr>
        <p:grpSp>
          <p:nvGrpSpPr>
            <p:cNvPr id="13" name="Group 13"/>
            <p:cNvGrpSpPr/>
            <p:nvPr/>
          </p:nvGrpSpPr>
          <p:grpSpPr>
            <a:xfrm rot="5399999">
              <a:off x="92512" y="420629"/>
              <a:ext cx="975482" cy="1135107"/>
              <a:chOff x="0" y="0"/>
              <a:chExt cx="6985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5399999">
              <a:off x="1005215" y="955826"/>
              <a:ext cx="975482" cy="1135107"/>
              <a:chOff x="0" y="0"/>
              <a:chExt cx="6985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5399999">
              <a:off x="79812" y="1456267"/>
              <a:ext cx="975482" cy="1135107"/>
              <a:chOff x="0" y="0"/>
              <a:chExt cx="6985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 rot="5399999">
              <a:off x="1017915" y="-79812"/>
              <a:ext cx="975482" cy="1135107"/>
              <a:chOff x="0" y="0"/>
              <a:chExt cx="6985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grpSp>
        <p:nvGrpSpPr>
          <p:cNvPr id="25" name="Group 25"/>
          <p:cNvGrpSpPr/>
          <p:nvPr/>
        </p:nvGrpSpPr>
        <p:grpSpPr>
          <a:xfrm>
            <a:off x="179467" y="7864370"/>
            <a:ext cx="17929065" cy="1759160"/>
            <a:chOff x="0" y="0"/>
            <a:chExt cx="23905420" cy="2345546"/>
          </a:xfrm>
        </p:grpSpPr>
        <p:sp>
          <p:nvSpPr>
            <p:cNvPr id="26" name="Freeform 26"/>
            <p:cNvSpPr/>
            <p:nvPr/>
          </p:nvSpPr>
          <p:spPr>
            <a:xfrm>
              <a:off x="0" y="229947"/>
              <a:ext cx="3095581" cy="1726382"/>
            </a:xfrm>
            <a:custGeom>
              <a:avLst/>
              <a:gdLst/>
              <a:ahLst/>
              <a:cxnLst/>
              <a:rect l="l" t="t" r="r" b="b"/>
              <a:pathLst>
                <a:path w="3095581" h="1726382">
                  <a:moveTo>
                    <a:pt x="0" y="0"/>
                  </a:moveTo>
                  <a:lnTo>
                    <a:pt x="3095581" y="0"/>
                  </a:lnTo>
                  <a:lnTo>
                    <a:pt x="3095581" y="1726381"/>
                  </a:lnTo>
                  <a:lnTo>
                    <a:pt x="0" y="1726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3590881" y="367520"/>
              <a:ext cx="4160015" cy="1338632"/>
            </a:xfrm>
            <a:custGeom>
              <a:avLst/>
              <a:gdLst/>
              <a:ahLst/>
              <a:cxnLst/>
              <a:rect l="l" t="t" r="r" b="b"/>
              <a:pathLst>
                <a:path w="4160015" h="1338632">
                  <a:moveTo>
                    <a:pt x="0" y="0"/>
                  </a:moveTo>
                  <a:lnTo>
                    <a:pt x="4160015" y="0"/>
                  </a:lnTo>
                  <a:lnTo>
                    <a:pt x="4160015" y="1338633"/>
                  </a:lnTo>
                  <a:lnTo>
                    <a:pt x="0" y="1338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8246196" y="0"/>
              <a:ext cx="3752874" cy="2345546"/>
            </a:xfrm>
            <a:custGeom>
              <a:avLst/>
              <a:gdLst/>
              <a:ahLst/>
              <a:cxnLst/>
              <a:rect l="l" t="t" r="r" b="b"/>
              <a:pathLst>
                <a:path w="3752874" h="2345546">
                  <a:moveTo>
                    <a:pt x="0" y="0"/>
                  </a:moveTo>
                  <a:lnTo>
                    <a:pt x="3752874" y="0"/>
                  </a:lnTo>
                  <a:lnTo>
                    <a:pt x="3752874" y="2345546"/>
                  </a:lnTo>
                  <a:lnTo>
                    <a:pt x="0" y="23455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16684521" y="311360"/>
              <a:ext cx="3657867" cy="1450954"/>
            </a:xfrm>
            <a:custGeom>
              <a:avLst/>
              <a:gdLst/>
              <a:ahLst/>
              <a:cxnLst/>
              <a:rect l="l" t="t" r="r" b="b"/>
              <a:pathLst>
                <a:path w="3657867" h="1450954">
                  <a:moveTo>
                    <a:pt x="0" y="0"/>
                  </a:moveTo>
                  <a:lnTo>
                    <a:pt x="3657867" y="0"/>
                  </a:lnTo>
                  <a:lnTo>
                    <a:pt x="3657867" y="1450953"/>
                  </a:lnTo>
                  <a:lnTo>
                    <a:pt x="0" y="14509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0842616" y="311360"/>
              <a:ext cx="3062804" cy="1722827"/>
            </a:xfrm>
            <a:custGeom>
              <a:avLst/>
              <a:gdLst/>
              <a:ahLst/>
              <a:cxnLst/>
              <a:rect l="l" t="t" r="r" b="b"/>
              <a:pathLst>
                <a:path w="3062804" h="1722827">
                  <a:moveTo>
                    <a:pt x="0" y="0"/>
                  </a:moveTo>
                  <a:lnTo>
                    <a:pt x="3062804" y="0"/>
                  </a:lnTo>
                  <a:lnTo>
                    <a:pt x="3062804" y="1722827"/>
                  </a:lnTo>
                  <a:lnTo>
                    <a:pt x="0" y="17228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12494370" y="418886"/>
              <a:ext cx="3689922" cy="1639965"/>
            </a:xfrm>
            <a:custGeom>
              <a:avLst/>
              <a:gdLst/>
              <a:ahLst/>
              <a:cxnLst/>
              <a:rect l="l" t="t" r="r" b="b"/>
              <a:pathLst>
                <a:path w="3689922" h="1639965">
                  <a:moveTo>
                    <a:pt x="0" y="0"/>
                  </a:moveTo>
                  <a:lnTo>
                    <a:pt x="3689922" y="0"/>
                  </a:lnTo>
                  <a:lnTo>
                    <a:pt x="3689922" y="1639966"/>
                  </a:lnTo>
                  <a:lnTo>
                    <a:pt x="0" y="16399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29025" t="-32376" r="-18996" b="-5583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912648" y="701088"/>
            <a:ext cx="6809450" cy="644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6"/>
              </a:lnSpc>
            </a:pPr>
            <a:r>
              <a:rPr lang="en-US" sz="3733">
                <a:solidFill>
                  <a:srgbClr val="FFFFFF"/>
                </a:solidFill>
                <a:latin typeface="Good Times"/>
              </a:rPr>
              <a:t>relief swarm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67749" y="2984516"/>
            <a:ext cx="7693399" cy="26818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75"/>
              </a:lnSpc>
            </a:pPr>
            <a:r>
              <a:rPr lang="en-US" sz="5375">
                <a:solidFill>
                  <a:srgbClr val="FFFFFF"/>
                </a:solidFill>
                <a:latin typeface="Lato Bold Bold"/>
              </a:rPr>
              <a:t>We focus on emergency relief response and community initiatives at all times.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912648" y="401684"/>
            <a:ext cx="5719652" cy="37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18"/>
              </a:lnSpc>
              <a:spcBef>
                <a:spcPct val="0"/>
              </a:spcBef>
            </a:pPr>
            <a:r>
              <a:rPr lang="en-US" sz="2652" dirty="0">
                <a:solidFill>
                  <a:srgbClr val="D9E027"/>
                </a:solidFill>
                <a:latin typeface="Lato Bold Bold"/>
              </a:rPr>
              <a:t>HYBRID GLOBAL LOGISTICS, LLC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0296" y="96389"/>
            <a:ext cx="1554907" cy="1883671"/>
            <a:chOff x="0" y="0"/>
            <a:chExt cx="2073210" cy="2511562"/>
          </a:xfrm>
        </p:grpSpPr>
        <p:grpSp>
          <p:nvGrpSpPr>
            <p:cNvPr id="4" name="Group 4"/>
            <p:cNvGrpSpPr/>
            <p:nvPr/>
          </p:nvGrpSpPr>
          <p:grpSpPr>
            <a:xfrm rot="5399999">
              <a:off x="92512" y="420629"/>
              <a:ext cx="975482" cy="1135107"/>
              <a:chOff x="0" y="0"/>
              <a:chExt cx="6985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399999">
              <a:off x="1005215" y="955826"/>
              <a:ext cx="975482" cy="1135107"/>
              <a:chOff x="0" y="0"/>
              <a:chExt cx="6985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399999">
              <a:off x="79812" y="1456267"/>
              <a:ext cx="975482" cy="1135107"/>
              <a:chOff x="0" y="0"/>
              <a:chExt cx="6985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399999">
              <a:off x="1017915" y="-79812"/>
              <a:ext cx="975482" cy="1135107"/>
              <a:chOff x="0" y="0"/>
              <a:chExt cx="6985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403742" y="2572625"/>
            <a:ext cx="5936772" cy="5141750"/>
            <a:chOff x="0" y="0"/>
            <a:chExt cx="5822950" cy="5043170"/>
          </a:xfrm>
        </p:grpSpPr>
        <p:sp>
          <p:nvSpPr>
            <p:cNvPr id="17" name="Freeform 17"/>
            <p:cNvSpPr/>
            <p:nvPr/>
          </p:nvSpPr>
          <p:spPr>
            <a:xfrm>
              <a:off x="17780" y="15240"/>
              <a:ext cx="5787390" cy="5011420"/>
            </a:xfrm>
            <a:custGeom>
              <a:avLst/>
              <a:gdLst/>
              <a:ahLst/>
              <a:cxnLst/>
              <a:rect l="l" t="t" r="r" b="b"/>
              <a:pathLst>
                <a:path w="5787390" h="5011420">
                  <a:moveTo>
                    <a:pt x="4340860" y="0"/>
                  </a:moveTo>
                  <a:lnTo>
                    <a:pt x="1447800" y="0"/>
                  </a:lnTo>
                  <a:lnTo>
                    <a:pt x="0" y="2505710"/>
                  </a:lnTo>
                  <a:lnTo>
                    <a:pt x="1447800" y="5011420"/>
                  </a:lnTo>
                  <a:lnTo>
                    <a:pt x="4340860" y="5011420"/>
                  </a:lnTo>
                  <a:lnTo>
                    <a:pt x="5787390" y="2505710"/>
                  </a:lnTo>
                  <a:lnTo>
                    <a:pt x="4340860" y="0"/>
                  </a:lnTo>
                  <a:close/>
                </a:path>
              </a:pathLst>
            </a:custGeom>
            <a:blipFill>
              <a:blip r:embed="rId3"/>
              <a:stretch>
                <a:fillRect b="-1855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5822950" cy="5043170"/>
            </a:xfrm>
            <a:custGeom>
              <a:avLst/>
              <a:gdLst/>
              <a:ahLst/>
              <a:cxnLst/>
              <a:rect l="l" t="t" r="r" b="b"/>
              <a:pathLst>
                <a:path w="5822950" h="5043170">
                  <a:moveTo>
                    <a:pt x="4367530" y="5043170"/>
                  </a:moveTo>
                  <a:lnTo>
                    <a:pt x="1455420" y="5043170"/>
                  </a:lnTo>
                  <a:lnTo>
                    <a:pt x="0" y="2520950"/>
                  </a:lnTo>
                  <a:lnTo>
                    <a:pt x="1455420" y="0"/>
                  </a:lnTo>
                  <a:lnTo>
                    <a:pt x="4367530" y="0"/>
                  </a:lnTo>
                  <a:lnTo>
                    <a:pt x="5822950" y="2520950"/>
                  </a:lnTo>
                  <a:lnTo>
                    <a:pt x="4367530" y="5043170"/>
                  </a:lnTo>
                  <a:close/>
                  <a:moveTo>
                    <a:pt x="1474470" y="5011420"/>
                  </a:moveTo>
                  <a:lnTo>
                    <a:pt x="4349750" y="5011420"/>
                  </a:lnTo>
                  <a:lnTo>
                    <a:pt x="5787390" y="2522220"/>
                  </a:lnTo>
                  <a:lnTo>
                    <a:pt x="4348480" y="31750"/>
                  </a:lnTo>
                  <a:lnTo>
                    <a:pt x="1474470" y="31750"/>
                  </a:lnTo>
                  <a:lnTo>
                    <a:pt x="36830" y="2520950"/>
                  </a:lnTo>
                  <a:lnTo>
                    <a:pt x="1474470" y="5011420"/>
                  </a:lnTo>
                  <a:close/>
                </a:path>
              </a:pathLst>
            </a:custGeom>
            <a:solidFill>
              <a:srgbClr val="918F8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11947486" y="2572625"/>
            <a:ext cx="5936772" cy="5141750"/>
            <a:chOff x="0" y="0"/>
            <a:chExt cx="5822950" cy="5043170"/>
          </a:xfrm>
        </p:grpSpPr>
        <p:sp>
          <p:nvSpPr>
            <p:cNvPr id="20" name="Freeform 20"/>
            <p:cNvSpPr/>
            <p:nvPr/>
          </p:nvSpPr>
          <p:spPr>
            <a:xfrm>
              <a:off x="17780" y="15240"/>
              <a:ext cx="5787390" cy="5011420"/>
            </a:xfrm>
            <a:custGeom>
              <a:avLst/>
              <a:gdLst/>
              <a:ahLst/>
              <a:cxnLst/>
              <a:rect l="l" t="t" r="r" b="b"/>
              <a:pathLst>
                <a:path w="5787390" h="5011420">
                  <a:moveTo>
                    <a:pt x="4340860" y="0"/>
                  </a:moveTo>
                  <a:lnTo>
                    <a:pt x="1447800" y="0"/>
                  </a:lnTo>
                  <a:lnTo>
                    <a:pt x="0" y="2505710"/>
                  </a:lnTo>
                  <a:lnTo>
                    <a:pt x="1447800" y="5011420"/>
                  </a:lnTo>
                  <a:lnTo>
                    <a:pt x="4340860" y="5011420"/>
                  </a:lnTo>
                  <a:lnTo>
                    <a:pt x="5787390" y="2505710"/>
                  </a:lnTo>
                  <a:lnTo>
                    <a:pt x="4340860" y="0"/>
                  </a:lnTo>
                  <a:close/>
                </a:path>
              </a:pathLst>
            </a:custGeom>
            <a:blipFill>
              <a:blip r:embed="rId4"/>
              <a:stretch>
                <a:fillRect l="-3387" r="-338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5822950" cy="5043170"/>
            </a:xfrm>
            <a:custGeom>
              <a:avLst/>
              <a:gdLst/>
              <a:ahLst/>
              <a:cxnLst/>
              <a:rect l="l" t="t" r="r" b="b"/>
              <a:pathLst>
                <a:path w="5822950" h="5043170">
                  <a:moveTo>
                    <a:pt x="4367530" y="5043170"/>
                  </a:moveTo>
                  <a:lnTo>
                    <a:pt x="1455420" y="5043170"/>
                  </a:lnTo>
                  <a:lnTo>
                    <a:pt x="0" y="2520950"/>
                  </a:lnTo>
                  <a:lnTo>
                    <a:pt x="1455420" y="0"/>
                  </a:lnTo>
                  <a:lnTo>
                    <a:pt x="4367530" y="0"/>
                  </a:lnTo>
                  <a:lnTo>
                    <a:pt x="5822950" y="2520950"/>
                  </a:lnTo>
                  <a:lnTo>
                    <a:pt x="4367530" y="5043170"/>
                  </a:lnTo>
                  <a:close/>
                  <a:moveTo>
                    <a:pt x="1474470" y="5011420"/>
                  </a:moveTo>
                  <a:lnTo>
                    <a:pt x="4349750" y="5011420"/>
                  </a:lnTo>
                  <a:lnTo>
                    <a:pt x="5787390" y="2522220"/>
                  </a:lnTo>
                  <a:lnTo>
                    <a:pt x="4348480" y="31750"/>
                  </a:lnTo>
                  <a:lnTo>
                    <a:pt x="1474470" y="31750"/>
                  </a:lnTo>
                  <a:lnTo>
                    <a:pt x="36830" y="2520950"/>
                  </a:lnTo>
                  <a:lnTo>
                    <a:pt x="1474470" y="5011420"/>
                  </a:lnTo>
                  <a:close/>
                </a:path>
              </a:pathLst>
            </a:custGeom>
            <a:solidFill>
              <a:srgbClr val="918F8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" name="Freeform 22"/>
          <p:cNvSpPr/>
          <p:nvPr/>
        </p:nvSpPr>
        <p:spPr>
          <a:xfrm>
            <a:off x="5403559" y="1028700"/>
            <a:ext cx="7480881" cy="3815617"/>
          </a:xfrm>
          <a:custGeom>
            <a:avLst/>
            <a:gdLst/>
            <a:ahLst/>
            <a:cxnLst/>
            <a:rect l="l" t="t" r="r" b="b"/>
            <a:pathLst>
              <a:path w="7480881" h="3815617">
                <a:moveTo>
                  <a:pt x="0" y="0"/>
                </a:moveTo>
                <a:lnTo>
                  <a:pt x="7480882" y="0"/>
                </a:lnTo>
                <a:lnTo>
                  <a:pt x="7480882" y="3815617"/>
                </a:lnTo>
                <a:lnTo>
                  <a:pt x="0" y="381561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4" r="-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6244359" y="1525743"/>
            <a:ext cx="5799281" cy="271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66"/>
              </a:lnSpc>
            </a:pPr>
            <a:r>
              <a:rPr lang="en-US" sz="5261">
                <a:solidFill>
                  <a:srgbClr val="000000"/>
                </a:solidFill>
                <a:latin typeface="Good Times"/>
              </a:rPr>
              <a:t>Hybrid global logistics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40698" y="7766762"/>
            <a:ext cx="4062862" cy="2061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spc="340">
                <a:solidFill>
                  <a:srgbClr val="FFFFFF"/>
                </a:solidFill>
                <a:latin typeface="Lato Bold Bold"/>
              </a:rPr>
              <a:t>BEEMAC TRUCKING WAS FOUNDED IN 1984 BY RICHARD MACKLIN. HE NOW SERVES ON THE BOARD OF DIRECTORS FOR BEEMAC INC. AND AS PART OWNER OF BEEMAC LOGISTICS.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884441" y="7766762"/>
            <a:ext cx="4062862" cy="2357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80"/>
              </a:lnSpc>
              <a:spcBef>
                <a:spcPct val="0"/>
              </a:spcBef>
            </a:pPr>
            <a:r>
              <a:rPr lang="en-US" sz="1700" spc="340">
                <a:solidFill>
                  <a:srgbClr val="FFFFFF"/>
                </a:solidFill>
                <a:latin typeface="Lato Bold Bold"/>
              </a:rPr>
              <a:t>LOREN DWORAKOWSKI SERVED AS THE PRESIDENT AND CEO OF BEEMAC INC. HE NOW SERVES AS THE CHAIRMAN OF THE BOARD FOR BEEMAC INC AND PART OWNER OF BEEMAC LOGISTICS.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639033" y="1400940"/>
            <a:ext cx="3466191" cy="1091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9"/>
              </a:lnSpc>
            </a:pPr>
            <a:r>
              <a:rPr lang="en-US" sz="3149" spc="629">
                <a:solidFill>
                  <a:srgbClr val="FFFFFF"/>
                </a:solidFill>
                <a:latin typeface="Lato Bold Bold"/>
              </a:rPr>
              <a:t>RICK MACKLIN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395246" y="1400940"/>
            <a:ext cx="3041251" cy="9328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4"/>
              </a:lnSpc>
            </a:pPr>
            <a:r>
              <a:rPr lang="en-US" sz="3167" spc="633">
                <a:solidFill>
                  <a:srgbClr val="FFFFFF"/>
                </a:solidFill>
                <a:latin typeface="Lato Bold Bold"/>
              </a:rPr>
              <a:t>LOREN</a:t>
            </a:r>
          </a:p>
          <a:p>
            <a:pPr algn="ctr">
              <a:lnSpc>
                <a:spcPts val="2983"/>
              </a:lnSpc>
            </a:pPr>
            <a:r>
              <a:rPr lang="en-US" sz="2131" spc="426">
                <a:solidFill>
                  <a:srgbClr val="FFFFFF"/>
                </a:solidFill>
                <a:latin typeface="Lato Bold Bold"/>
              </a:rPr>
              <a:t>DWORAKOWSKI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912648" y="401684"/>
            <a:ext cx="5719652" cy="37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18"/>
              </a:lnSpc>
              <a:spcBef>
                <a:spcPct val="0"/>
              </a:spcBef>
            </a:pPr>
            <a:r>
              <a:rPr lang="en-US" sz="2652" dirty="0">
                <a:solidFill>
                  <a:srgbClr val="D9E027"/>
                </a:solidFill>
                <a:latin typeface="Lato Bold Bold"/>
              </a:rPr>
              <a:t>HYBRID GLOBAL LOGISTICS, LLC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-25712" y="-26298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0296" y="96389"/>
            <a:ext cx="1554907" cy="1883671"/>
            <a:chOff x="0" y="0"/>
            <a:chExt cx="2073210" cy="2511562"/>
          </a:xfrm>
        </p:grpSpPr>
        <p:grpSp>
          <p:nvGrpSpPr>
            <p:cNvPr id="4" name="Group 4"/>
            <p:cNvGrpSpPr/>
            <p:nvPr/>
          </p:nvGrpSpPr>
          <p:grpSpPr>
            <a:xfrm rot="5399999">
              <a:off x="92512" y="420629"/>
              <a:ext cx="975482" cy="1135107"/>
              <a:chOff x="0" y="0"/>
              <a:chExt cx="6985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399999">
              <a:off x="1005215" y="955826"/>
              <a:ext cx="975482" cy="1135107"/>
              <a:chOff x="0" y="0"/>
              <a:chExt cx="6985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399999">
              <a:off x="79812" y="1456267"/>
              <a:ext cx="975482" cy="1135107"/>
              <a:chOff x="0" y="0"/>
              <a:chExt cx="6985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399999">
              <a:off x="1017915" y="-79812"/>
              <a:ext cx="975482" cy="1135107"/>
              <a:chOff x="0" y="0"/>
              <a:chExt cx="6985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16" name="Freeform 16"/>
          <p:cNvSpPr/>
          <p:nvPr/>
        </p:nvSpPr>
        <p:spPr>
          <a:xfrm>
            <a:off x="6836433" y="6913534"/>
            <a:ext cx="4615134" cy="2353945"/>
          </a:xfrm>
          <a:custGeom>
            <a:avLst/>
            <a:gdLst/>
            <a:ahLst/>
            <a:cxnLst/>
            <a:rect l="l" t="t" r="r" b="b"/>
            <a:pathLst>
              <a:path w="4615134" h="2353945">
                <a:moveTo>
                  <a:pt x="0" y="0"/>
                </a:moveTo>
                <a:lnTo>
                  <a:pt x="4615134" y="0"/>
                </a:lnTo>
                <a:lnTo>
                  <a:pt x="4615134" y="2353946"/>
                </a:lnTo>
                <a:lnTo>
                  <a:pt x="0" y="23539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4" r="-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3738602" y="2521383"/>
            <a:ext cx="2796593" cy="2422088"/>
            <a:chOff x="0" y="0"/>
            <a:chExt cx="5822950" cy="5043170"/>
          </a:xfrm>
        </p:grpSpPr>
        <p:sp>
          <p:nvSpPr>
            <p:cNvPr id="18" name="Freeform 18"/>
            <p:cNvSpPr/>
            <p:nvPr/>
          </p:nvSpPr>
          <p:spPr>
            <a:xfrm>
              <a:off x="17780" y="15240"/>
              <a:ext cx="5787390" cy="5011420"/>
            </a:xfrm>
            <a:custGeom>
              <a:avLst/>
              <a:gdLst/>
              <a:ahLst/>
              <a:cxnLst/>
              <a:rect l="l" t="t" r="r" b="b"/>
              <a:pathLst>
                <a:path w="5787390" h="5011420">
                  <a:moveTo>
                    <a:pt x="4340860" y="0"/>
                  </a:moveTo>
                  <a:lnTo>
                    <a:pt x="1447800" y="0"/>
                  </a:lnTo>
                  <a:lnTo>
                    <a:pt x="0" y="2505710"/>
                  </a:lnTo>
                  <a:lnTo>
                    <a:pt x="1447800" y="5011420"/>
                  </a:lnTo>
                  <a:lnTo>
                    <a:pt x="4340860" y="5011420"/>
                  </a:lnTo>
                  <a:lnTo>
                    <a:pt x="5787390" y="2505710"/>
                  </a:lnTo>
                  <a:lnTo>
                    <a:pt x="4340860" y="0"/>
                  </a:lnTo>
                  <a:close/>
                </a:path>
              </a:pathLst>
            </a:custGeom>
            <a:blipFill>
              <a:blip r:embed="rId5"/>
              <a:stretch>
                <a:fillRect t="-9340" b="-934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5822950" cy="5043170"/>
            </a:xfrm>
            <a:custGeom>
              <a:avLst/>
              <a:gdLst/>
              <a:ahLst/>
              <a:cxnLst/>
              <a:rect l="l" t="t" r="r" b="b"/>
              <a:pathLst>
                <a:path w="5822950" h="5043170">
                  <a:moveTo>
                    <a:pt x="4367530" y="5043170"/>
                  </a:moveTo>
                  <a:lnTo>
                    <a:pt x="1455420" y="5043170"/>
                  </a:lnTo>
                  <a:lnTo>
                    <a:pt x="0" y="2520950"/>
                  </a:lnTo>
                  <a:lnTo>
                    <a:pt x="1455420" y="0"/>
                  </a:lnTo>
                  <a:lnTo>
                    <a:pt x="4367530" y="0"/>
                  </a:lnTo>
                  <a:lnTo>
                    <a:pt x="5822950" y="2520950"/>
                  </a:lnTo>
                  <a:lnTo>
                    <a:pt x="4367530" y="5043170"/>
                  </a:lnTo>
                  <a:close/>
                  <a:moveTo>
                    <a:pt x="1474470" y="5011420"/>
                  </a:moveTo>
                  <a:lnTo>
                    <a:pt x="4349750" y="5011420"/>
                  </a:lnTo>
                  <a:lnTo>
                    <a:pt x="5787390" y="2522220"/>
                  </a:lnTo>
                  <a:lnTo>
                    <a:pt x="4348480" y="31750"/>
                  </a:lnTo>
                  <a:lnTo>
                    <a:pt x="1474470" y="31750"/>
                  </a:lnTo>
                  <a:lnTo>
                    <a:pt x="36830" y="2520950"/>
                  </a:lnTo>
                  <a:lnTo>
                    <a:pt x="1474470" y="5011420"/>
                  </a:lnTo>
                  <a:close/>
                </a:path>
              </a:pathLst>
            </a:custGeom>
            <a:solidFill>
              <a:srgbClr val="918F8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617890" y="2465066"/>
            <a:ext cx="2796593" cy="2422088"/>
            <a:chOff x="0" y="0"/>
            <a:chExt cx="5822950" cy="5043170"/>
          </a:xfrm>
        </p:grpSpPr>
        <p:sp>
          <p:nvSpPr>
            <p:cNvPr id="21" name="Freeform 21"/>
            <p:cNvSpPr/>
            <p:nvPr/>
          </p:nvSpPr>
          <p:spPr>
            <a:xfrm>
              <a:off x="17780" y="15240"/>
              <a:ext cx="5787390" cy="5011420"/>
            </a:xfrm>
            <a:custGeom>
              <a:avLst/>
              <a:gdLst/>
              <a:ahLst/>
              <a:cxnLst/>
              <a:rect l="l" t="t" r="r" b="b"/>
              <a:pathLst>
                <a:path w="5787390" h="5011420">
                  <a:moveTo>
                    <a:pt x="4340860" y="0"/>
                  </a:moveTo>
                  <a:lnTo>
                    <a:pt x="1447800" y="0"/>
                  </a:lnTo>
                  <a:lnTo>
                    <a:pt x="0" y="2505710"/>
                  </a:lnTo>
                  <a:lnTo>
                    <a:pt x="1447800" y="5011420"/>
                  </a:lnTo>
                  <a:lnTo>
                    <a:pt x="4340860" y="5011420"/>
                  </a:lnTo>
                  <a:lnTo>
                    <a:pt x="5787390" y="2505710"/>
                  </a:lnTo>
                  <a:lnTo>
                    <a:pt x="4340860" y="0"/>
                  </a:lnTo>
                  <a:close/>
                </a:path>
              </a:pathLst>
            </a:custGeom>
            <a:blipFill>
              <a:blip r:embed="rId6"/>
              <a:stretch>
                <a:fillRect t="-13903" b="-1390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5822950" cy="5043170"/>
            </a:xfrm>
            <a:custGeom>
              <a:avLst/>
              <a:gdLst/>
              <a:ahLst/>
              <a:cxnLst/>
              <a:rect l="l" t="t" r="r" b="b"/>
              <a:pathLst>
                <a:path w="5822950" h="5043170">
                  <a:moveTo>
                    <a:pt x="4367530" y="5043170"/>
                  </a:moveTo>
                  <a:lnTo>
                    <a:pt x="1455420" y="5043170"/>
                  </a:lnTo>
                  <a:lnTo>
                    <a:pt x="0" y="2520950"/>
                  </a:lnTo>
                  <a:lnTo>
                    <a:pt x="1455420" y="0"/>
                  </a:lnTo>
                  <a:lnTo>
                    <a:pt x="4367530" y="0"/>
                  </a:lnTo>
                  <a:lnTo>
                    <a:pt x="5822950" y="2520950"/>
                  </a:lnTo>
                  <a:lnTo>
                    <a:pt x="4367530" y="5043170"/>
                  </a:lnTo>
                  <a:close/>
                  <a:moveTo>
                    <a:pt x="1474470" y="5011420"/>
                  </a:moveTo>
                  <a:lnTo>
                    <a:pt x="4349750" y="5011420"/>
                  </a:lnTo>
                  <a:lnTo>
                    <a:pt x="5787390" y="2522220"/>
                  </a:lnTo>
                  <a:lnTo>
                    <a:pt x="4348480" y="31750"/>
                  </a:lnTo>
                  <a:lnTo>
                    <a:pt x="1474470" y="31750"/>
                  </a:lnTo>
                  <a:lnTo>
                    <a:pt x="36830" y="2520950"/>
                  </a:lnTo>
                  <a:lnTo>
                    <a:pt x="1474470" y="5011420"/>
                  </a:lnTo>
                  <a:close/>
                </a:path>
              </a:pathLst>
            </a:custGeom>
            <a:solidFill>
              <a:srgbClr val="918F8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3673085" y="6616983"/>
            <a:ext cx="2796593" cy="2422088"/>
            <a:chOff x="0" y="0"/>
            <a:chExt cx="5822950" cy="5043170"/>
          </a:xfrm>
        </p:grpSpPr>
        <p:sp>
          <p:nvSpPr>
            <p:cNvPr id="24" name="Freeform 24"/>
            <p:cNvSpPr/>
            <p:nvPr/>
          </p:nvSpPr>
          <p:spPr>
            <a:xfrm>
              <a:off x="17780" y="15240"/>
              <a:ext cx="5787390" cy="5011420"/>
            </a:xfrm>
            <a:custGeom>
              <a:avLst/>
              <a:gdLst/>
              <a:ahLst/>
              <a:cxnLst/>
              <a:rect l="l" t="t" r="r" b="b"/>
              <a:pathLst>
                <a:path w="5787390" h="5011420">
                  <a:moveTo>
                    <a:pt x="4340860" y="0"/>
                  </a:moveTo>
                  <a:lnTo>
                    <a:pt x="1447800" y="0"/>
                  </a:lnTo>
                  <a:lnTo>
                    <a:pt x="0" y="2505710"/>
                  </a:lnTo>
                  <a:lnTo>
                    <a:pt x="1447800" y="5011420"/>
                  </a:lnTo>
                  <a:lnTo>
                    <a:pt x="4340860" y="5011420"/>
                  </a:lnTo>
                  <a:lnTo>
                    <a:pt x="5787390" y="2505710"/>
                  </a:lnTo>
                  <a:lnTo>
                    <a:pt x="4340860" y="0"/>
                  </a:lnTo>
                  <a:close/>
                </a:path>
              </a:pathLst>
            </a:custGeom>
            <a:blipFill>
              <a:blip r:embed="rId7"/>
              <a:stretch>
                <a:fillRect t="-14018" b="-1401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0" y="0"/>
              <a:ext cx="5822950" cy="5043170"/>
            </a:xfrm>
            <a:custGeom>
              <a:avLst/>
              <a:gdLst/>
              <a:ahLst/>
              <a:cxnLst/>
              <a:rect l="l" t="t" r="r" b="b"/>
              <a:pathLst>
                <a:path w="5822950" h="5043170">
                  <a:moveTo>
                    <a:pt x="4367530" y="5043170"/>
                  </a:moveTo>
                  <a:lnTo>
                    <a:pt x="1455420" y="5043170"/>
                  </a:lnTo>
                  <a:lnTo>
                    <a:pt x="0" y="2520950"/>
                  </a:lnTo>
                  <a:lnTo>
                    <a:pt x="1455420" y="0"/>
                  </a:lnTo>
                  <a:lnTo>
                    <a:pt x="4367530" y="0"/>
                  </a:lnTo>
                  <a:lnTo>
                    <a:pt x="5822950" y="2520950"/>
                  </a:lnTo>
                  <a:lnTo>
                    <a:pt x="4367530" y="5043170"/>
                  </a:lnTo>
                  <a:close/>
                  <a:moveTo>
                    <a:pt x="1474470" y="5011420"/>
                  </a:moveTo>
                  <a:lnTo>
                    <a:pt x="4349750" y="5011420"/>
                  </a:lnTo>
                  <a:lnTo>
                    <a:pt x="5787390" y="2522220"/>
                  </a:lnTo>
                  <a:lnTo>
                    <a:pt x="4348480" y="31750"/>
                  </a:lnTo>
                  <a:lnTo>
                    <a:pt x="1474470" y="31750"/>
                  </a:lnTo>
                  <a:lnTo>
                    <a:pt x="36830" y="2520950"/>
                  </a:lnTo>
                  <a:lnTo>
                    <a:pt x="1474470" y="5011420"/>
                  </a:lnTo>
                  <a:close/>
                </a:path>
              </a:pathLst>
            </a:custGeom>
            <a:solidFill>
              <a:srgbClr val="918F8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11894437" y="6632573"/>
            <a:ext cx="2796593" cy="2422088"/>
            <a:chOff x="0" y="0"/>
            <a:chExt cx="5822950" cy="5043170"/>
          </a:xfrm>
        </p:grpSpPr>
        <p:sp>
          <p:nvSpPr>
            <p:cNvPr id="27" name="Freeform 27"/>
            <p:cNvSpPr/>
            <p:nvPr/>
          </p:nvSpPr>
          <p:spPr>
            <a:xfrm>
              <a:off x="17780" y="15240"/>
              <a:ext cx="5787390" cy="5011420"/>
            </a:xfrm>
            <a:custGeom>
              <a:avLst/>
              <a:gdLst/>
              <a:ahLst/>
              <a:cxnLst/>
              <a:rect l="l" t="t" r="r" b="b"/>
              <a:pathLst>
                <a:path w="5787390" h="5011420">
                  <a:moveTo>
                    <a:pt x="4340860" y="0"/>
                  </a:moveTo>
                  <a:lnTo>
                    <a:pt x="1447800" y="0"/>
                  </a:lnTo>
                  <a:lnTo>
                    <a:pt x="0" y="2505710"/>
                  </a:lnTo>
                  <a:lnTo>
                    <a:pt x="1447800" y="5011420"/>
                  </a:lnTo>
                  <a:lnTo>
                    <a:pt x="4340860" y="5011420"/>
                  </a:lnTo>
                  <a:lnTo>
                    <a:pt x="5787390" y="2505710"/>
                  </a:lnTo>
                  <a:lnTo>
                    <a:pt x="4340860" y="0"/>
                  </a:lnTo>
                  <a:close/>
                </a:path>
              </a:pathLst>
            </a:custGeom>
            <a:blipFill>
              <a:blip r:embed="rId8"/>
              <a:stretch>
                <a:fillRect t="-39081" b="-3908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0" y="0"/>
              <a:ext cx="5822950" cy="5043170"/>
            </a:xfrm>
            <a:custGeom>
              <a:avLst/>
              <a:gdLst/>
              <a:ahLst/>
              <a:cxnLst/>
              <a:rect l="l" t="t" r="r" b="b"/>
              <a:pathLst>
                <a:path w="5822950" h="5043170">
                  <a:moveTo>
                    <a:pt x="4367530" y="5043170"/>
                  </a:moveTo>
                  <a:lnTo>
                    <a:pt x="1455420" y="5043170"/>
                  </a:lnTo>
                  <a:lnTo>
                    <a:pt x="0" y="2520950"/>
                  </a:lnTo>
                  <a:lnTo>
                    <a:pt x="1455420" y="0"/>
                  </a:lnTo>
                  <a:lnTo>
                    <a:pt x="4367530" y="0"/>
                  </a:lnTo>
                  <a:lnTo>
                    <a:pt x="5822950" y="2520950"/>
                  </a:lnTo>
                  <a:lnTo>
                    <a:pt x="4367530" y="5043170"/>
                  </a:lnTo>
                  <a:close/>
                  <a:moveTo>
                    <a:pt x="1474470" y="5011420"/>
                  </a:moveTo>
                  <a:lnTo>
                    <a:pt x="4349750" y="5011420"/>
                  </a:lnTo>
                  <a:lnTo>
                    <a:pt x="5787390" y="2522220"/>
                  </a:lnTo>
                  <a:lnTo>
                    <a:pt x="4348480" y="31750"/>
                  </a:lnTo>
                  <a:lnTo>
                    <a:pt x="1474470" y="31750"/>
                  </a:lnTo>
                  <a:lnTo>
                    <a:pt x="36830" y="2520950"/>
                  </a:lnTo>
                  <a:lnTo>
                    <a:pt x="1474470" y="5011420"/>
                  </a:lnTo>
                  <a:close/>
                </a:path>
              </a:pathLst>
            </a:custGeom>
            <a:solidFill>
              <a:srgbClr val="918F8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5024406" y="6607880"/>
            <a:ext cx="2796593" cy="2422088"/>
            <a:chOff x="0" y="0"/>
            <a:chExt cx="5822950" cy="5043170"/>
          </a:xfrm>
        </p:grpSpPr>
        <p:sp>
          <p:nvSpPr>
            <p:cNvPr id="30" name="Freeform 30"/>
            <p:cNvSpPr/>
            <p:nvPr/>
          </p:nvSpPr>
          <p:spPr>
            <a:xfrm>
              <a:off x="17780" y="15240"/>
              <a:ext cx="5787390" cy="5011420"/>
            </a:xfrm>
            <a:custGeom>
              <a:avLst/>
              <a:gdLst/>
              <a:ahLst/>
              <a:cxnLst/>
              <a:rect l="l" t="t" r="r" b="b"/>
              <a:pathLst>
                <a:path w="5787390" h="5011420">
                  <a:moveTo>
                    <a:pt x="4340860" y="0"/>
                  </a:moveTo>
                  <a:lnTo>
                    <a:pt x="1447800" y="0"/>
                  </a:lnTo>
                  <a:lnTo>
                    <a:pt x="0" y="2505710"/>
                  </a:lnTo>
                  <a:lnTo>
                    <a:pt x="1447800" y="5011420"/>
                  </a:lnTo>
                  <a:lnTo>
                    <a:pt x="4340860" y="5011420"/>
                  </a:lnTo>
                  <a:lnTo>
                    <a:pt x="5787390" y="2505710"/>
                  </a:lnTo>
                  <a:lnTo>
                    <a:pt x="4340860" y="0"/>
                  </a:lnTo>
                  <a:close/>
                </a:path>
              </a:pathLst>
            </a:custGeom>
            <a:blipFill>
              <a:blip r:embed="rId9"/>
              <a:stretch>
                <a:fillRect t="-3965" r="-3494" b="-44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0" y="0"/>
              <a:ext cx="5822950" cy="5043170"/>
            </a:xfrm>
            <a:custGeom>
              <a:avLst/>
              <a:gdLst/>
              <a:ahLst/>
              <a:cxnLst/>
              <a:rect l="l" t="t" r="r" b="b"/>
              <a:pathLst>
                <a:path w="5822950" h="5043170">
                  <a:moveTo>
                    <a:pt x="4367530" y="5043170"/>
                  </a:moveTo>
                  <a:lnTo>
                    <a:pt x="1455420" y="5043170"/>
                  </a:lnTo>
                  <a:lnTo>
                    <a:pt x="0" y="2520950"/>
                  </a:lnTo>
                  <a:lnTo>
                    <a:pt x="1455420" y="0"/>
                  </a:lnTo>
                  <a:lnTo>
                    <a:pt x="4367530" y="0"/>
                  </a:lnTo>
                  <a:lnTo>
                    <a:pt x="5822950" y="2520950"/>
                  </a:lnTo>
                  <a:lnTo>
                    <a:pt x="4367530" y="5043170"/>
                  </a:lnTo>
                  <a:close/>
                  <a:moveTo>
                    <a:pt x="1474470" y="5011420"/>
                  </a:moveTo>
                  <a:lnTo>
                    <a:pt x="4349750" y="5011420"/>
                  </a:lnTo>
                  <a:lnTo>
                    <a:pt x="5787390" y="2522220"/>
                  </a:lnTo>
                  <a:lnTo>
                    <a:pt x="4348480" y="31750"/>
                  </a:lnTo>
                  <a:lnTo>
                    <a:pt x="1474470" y="31750"/>
                  </a:lnTo>
                  <a:lnTo>
                    <a:pt x="36830" y="2520950"/>
                  </a:lnTo>
                  <a:lnTo>
                    <a:pt x="1474470" y="5011420"/>
                  </a:lnTo>
                  <a:close/>
                </a:path>
              </a:pathLst>
            </a:custGeom>
            <a:solidFill>
              <a:srgbClr val="918F8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32"/>
          <p:cNvGrpSpPr>
            <a:grpSpLocks noChangeAspect="1"/>
          </p:cNvGrpSpPr>
          <p:nvPr/>
        </p:nvGrpSpPr>
        <p:grpSpPr>
          <a:xfrm>
            <a:off x="467001" y="6610890"/>
            <a:ext cx="2796593" cy="2422088"/>
            <a:chOff x="0" y="0"/>
            <a:chExt cx="5822950" cy="5043170"/>
          </a:xfrm>
        </p:grpSpPr>
        <p:sp>
          <p:nvSpPr>
            <p:cNvPr id="33" name="Freeform 33"/>
            <p:cNvSpPr/>
            <p:nvPr/>
          </p:nvSpPr>
          <p:spPr>
            <a:xfrm>
              <a:off x="17780" y="15240"/>
              <a:ext cx="5787390" cy="5011420"/>
            </a:xfrm>
            <a:custGeom>
              <a:avLst/>
              <a:gdLst/>
              <a:ahLst/>
              <a:cxnLst/>
              <a:rect l="l" t="t" r="r" b="b"/>
              <a:pathLst>
                <a:path w="5787390" h="5011420">
                  <a:moveTo>
                    <a:pt x="4340860" y="0"/>
                  </a:moveTo>
                  <a:lnTo>
                    <a:pt x="1447800" y="0"/>
                  </a:lnTo>
                  <a:lnTo>
                    <a:pt x="0" y="2505710"/>
                  </a:lnTo>
                  <a:lnTo>
                    <a:pt x="1447800" y="5011420"/>
                  </a:lnTo>
                  <a:lnTo>
                    <a:pt x="4340860" y="5011420"/>
                  </a:lnTo>
                  <a:lnTo>
                    <a:pt x="5787390" y="2505710"/>
                  </a:lnTo>
                  <a:lnTo>
                    <a:pt x="4340860" y="0"/>
                  </a:lnTo>
                  <a:close/>
                </a:path>
              </a:pathLst>
            </a:custGeom>
            <a:blipFill>
              <a:blip r:embed="rId10"/>
              <a:stretch>
                <a:fillRect t="-26007" b="-26007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0" y="0"/>
              <a:ext cx="5822950" cy="5043170"/>
            </a:xfrm>
            <a:custGeom>
              <a:avLst/>
              <a:gdLst/>
              <a:ahLst/>
              <a:cxnLst/>
              <a:rect l="l" t="t" r="r" b="b"/>
              <a:pathLst>
                <a:path w="5822950" h="5043170">
                  <a:moveTo>
                    <a:pt x="4367530" y="5043170"/>
                  </a:moveTo>
                  <a:lnTo>
                    <a:pt x="1455420" y="5043170"/>
                  </a:lnTo>
                  <a:lnTo>
                    <a:pt x="0" y="2520950"/>
                  </a:lnTo>
                  <a:lnTo>
                    <a:pt x="1455420" y="0"/>
                  </a:lnTo>
                  <a:lnTo>
                    <a:pt x="4367530" y="0"/>
                  </a:lnTo>
                  <a:lnTo>
                    <a:pt x="5822950" y="2520950"/>
                  </a:lnTo>
                  <a:lnTo>
                    <a:pt x="4367530" y="5043170"/>
                  </a:lnTo>
                  <a:close/>
                  <a:moveTo>
                    <a:pt x="1474470" y="5011420"/>
                  </a:moveTo>
                  <a:lnTo>
                    <a:pt x="4349750" y="5011420"/>
                  </a:lnTo>
                  <a:lnTo>
                    <a:pt x="5787390" y="2522220"/>
                  </a:lnTo>
                  <a:lnTo>
                    <a:pt x="4348480" y="31750"/>
                  </a:lnTo>
                  <a:lnTo>
                    <a:pt x="1474470" y="31750"/>
                  </a:lnTo>
                  <a:lnTo>
                    <a:pt x="36830" y="2520950"/>
                  </a:lnTo>
                  <a:lnTo>
                    <a:pt x="1474470" y="5011420"/>
                  </a:lnTo>
                  <a:close/>
                </a:path>
              </a:pathLst>
            </a:custGeom>
            <a:solidFill>
              <a:srgbClr val="918F8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/>
          <p:cNvSpPr/>
          <p:nvPr/>
        </p:nvSpPr>
        <p:spPr>
          <a:xfrm>
            <a:off x="6801933" y="1746070"/>
            <a:ext cx="4875079" cy="4661911"/>
          </a:xfrm>
          <a:custGeom>
            <a:avLst/>
            <a:gdLst/>
            <a:ahLst/>
            <a:cxnLst/>
            <a:rect l="l" t="t" r="r" b="b"/>
            <a:pathLst>
              <a:path w="4875079" h="4661911">
                <a:moveTo>
                  <a:pt x="0" y="0"/>
                </a:moveTo>
                <a:lnTo>
                  <a:pt x="4875080" y="0"/>
                </a:lnTo>
                <a:lnTo>
                  <a:pt x="4875080" y="4661910"/>
                </a:lnTo>
                <a:lnTo>
                  <a:pt x="0" y="46619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7355142" y="7218136"/>
            <a:ext cx="3577715" cy="1678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44"/>
              </a:lnSpc>
            </a:pPr>
            <a:r>
              <a:rPr lang="en-US" sz="3246" dirty="0" err="1">
                <a:solidFill>
                  <a:srgbClr val="000000"/>
                </a:solidFill>
                <a:latin typeface="Good Times"/>
              </a:rPr>
              <a:t>beemac</a:t>
            </a:r>
            <a:r>
              <a:rPr lang="en-US" sz="3246" dirty="0">
                <a:solidFill>
                  <a:srgbClr val="000000"/>
                </a:solidFill>
                <a:latin typeface="Good Times"/>
              </a:rPr>
              <a:t> logistics leadership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304264" y="1902715"/>
            <a:ext cx="1632794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spc="300" dirty="0">
                <a:solidFill>
                  <a:srgbClr val="FFFFFF"/>
                </a:solidFill>
                <a:latin typeface="Lato Bold Bold"/>
              </a:rPr>
              <a:t>MICHAEL CERAVOLO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3991851" y="5013063"/>
            <a:ext cx="2232715" cy="670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"/>
              </a:lnSpc>
            </a:pPr>
            <a:r>
              <a:rPr lang="en-US" sz="1299" spc="259" dirty="0">
                <a:solidFill>
                  <a:srgbClr val="FFFFFF"/>
                </a:solidFill>
                <a:latin typeface="Lato Bold Bold"/>
              </a:rPr>
              <a:t>CHIEF</a:t>
            </a:r>
          </a:p>
          <a:p>
            <a:pPr algn="ctr">
              <a:lnSpc>
                <a:spcPts val="1819"/>
              </a:lnSpc>
            </a:pPr>
            <a:r>
              <a:rPr lang="en-US" sz="1299" spc="259" dirty="0">
                <a:solidFill>
                  <a:srgbClr val="FFFFFF"/>
                </a:solidFill>
                <a:latin typeface="Lato Bold Bold"/>
              </a:rPr>
              <a:t>COMMERCIAL OFFICER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185726" y="1904732"/>
            <a:ext cx="1632794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spc="300" dirty="0">
                <a:solidFill>
                  <a:srgbClr val="FFFFFF"/>
                </a:solidFill>
                <a:latin typeface="Lato Bold Bold"/>
              </a:rPr>
              <a:t>RICH</a:t>
            </a:r>
          </a:p>
          <a:p>
            <a:pPr algn="ctr">
              <a:lnSpc>
                <a:spcPts val="2100"/>
              </a:lnSpc>
            </a:pPr>
            <a:r>
              <a:rPr lang="en-US" sz="1500" spc="300" dirty="0">
                <a:solidFill>
                  <a:srgbClr val="FFFFFF"/>
                </a:solidFill>
                <a:latin typeface="Lato Bold Bold"/>
              </a:rPr>
              <a:t>CASOLI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76552" y="5105575"/>
            <a:ext cx="2232715" cy="233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"/>
              </a:lnSpc>
            </a:pPr>
            <a:r>
              <a:rPr lang="en-US" sz="1299" spc="259" dirty="0">
                <a:solidFill>
                  <a:srgbClr val="FFFFFF"/>
                </a:solidFill>
                <a:latin typeface="Lato Bold Bold"/>
              </a:rPr>
              <a:t>PRESIDENT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4072944" y="5978195"/>
            <a:ext cx="1996874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spc="300">
                <a:solidFill>
                  <a:srgbClr val="FFFFFF"/>
                </a:solidFill>
                <a:latin typeface="Lato Bold Bold"/>
              </a:rPr>
              <a:t>JON</a:t>
            </a:r>
          </a:p>
          <a:p>
            <a:pPr algn="ctr">
              <a:lnSpc>
                <a:spcPts val="2100"/>
              </a:lnSpc>
            </a:pPr>
            <a:r>
              <a:rPr lang="en-US" sz="1500" spc="300">
                <a:solidFill>
                  <a:srgbClr val="FFFFFF"/>
                </a:solidFill>
                <a:latin typeface="Lato Bold Bold"/>
              </a:rPr>
              <a:t>KALCHTHALER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893990" y="9175948"/>
            <a:ext cx="2232715" cy="670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"/>
              </a:lnSpc>
            </a:pPr>
            <a:r>
              <a:rPr lang="en-US" sz="1299" spc="259" dirty="0">
                <a:solidFill>
                  <a:srgbClr val="FFFFFF"/>
                </a:solidFill>
                <a:latin typeface="Lato Bold Bold"/>
              </a:rPr>
              <a:t>SENIOR VICE PRESIDENT OF SALES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2415303" y="6003406"/>
            <a:ext cx="1632794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spc="300">
                <a:solidFill>
                  <a:srgbClr val="FFFFFF"/>
                </a:solidFill>
                <a:latin typeface="Lato Bold Bold"/>
              </a:rPr>
              <a:t>MARSHALL</a:t>
            </a:r>
          </a:p>
          <a:p>
            <a:pPr algn="ctr">
              <a:lnSpc>
                <a:spcPts val="2100"/>
              </a:lnSpc>
            </a:pPr>
            <a:r>
              <a:rPr lang="en-US" sz="1500" spc="300">
                <a:solidFill>
                  <a:srgbClr val="FFFFFF"/>
                </a:solidFill>
                <a:latin typeface="Lato Bold Bold"/>
              </a:rPr>
              <a:t>GREER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1867764" y="9229380"/>
            <a:ext cx="2849941" cy="4394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"/>
              </a:lnSpc>
            </a:pPr>
            <a:r>
              <a:rPr lang="en-US" sz="1299" spc="259" dirty="0">
                <a:solidFill>
                  <a:srgbClr val="FFFFFF"/>
                </a:solidFill>
                <a:latin typeface="Lato Bold Bold"/>
              </a:rPr>
              <a:t>SENIOR VICE PRESIDENT OF SALES</a:t>
            </a:r>
          </a:p>
        </p:txBody>
      </p:sp>
      <p:grpSp>
        <p:nvGrpSpPr>
          <p:cNvPr id="45" name="Group 45"/>
          <p:cNvGrpSpPr/>
          <p:nvPr/>
        </p:nvGrpSpPr>
        <p:grpSpPr>
          <a:xfrm>
            <a:off x="11921112" y="1822021"/>
            <a:ext cx="2796593" cy="3858381"/>
            <a:chOff x="0" y="-38100"/>
            <a:chExt cx="3728791" cy="5144508"/>
          </a:xfrm>
        </p:grpSpPr>
        <p:grpSp>
          <p:nvGrpSpPr>
            <p:cNvPr id="46" name="Group 46"/>
            <p:cNvGrpSpPr>
              <a:grpSpLocks noChangeAspect="1"/>
            </p:cNvGrpSpPr>
            <p:nvPr/>
          </p:nvGrpSpPr>
          <p:grpSpPr>
            <a:xfrm>
              <a:off x="0" y="788090"/>
              <a:ext cx="3728791" cy="3229450"/>
              <a:chOff x="0" y="0"/>
              <a:chExt cx="5822950" cy="5043170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17780" y="15241"/>
                <a:ext cx="5787391" cy="5011419"/>
              </a:xfrm>
              <a:custGeom>
                <a:avLst/>
                <a:gdLst/>
                <a:ahLst/>
                <a:cxnLst/>
                <a:rect l="l" t="t" r="r" b="b"/>
                <a:pathLst>
                  <a:path w="5787390" h="5011420">
                    <a:moveTo>
                      <a:pt x="4340860" y="0"/>
                    </a:moveTo>
                    <a:lnTo>
                      <a:pt x="1447800" y="0"/>
                    </a:lnTo>
                    <a:lnTo>
                      <a:pt x="0" y="2505710"/>
                    </a:lnTo>
                    <a:lnTo>
                      <a:pt x="1447800" y="5011420"/>
                    </a:lnTo>
                    <a:lnTo>
                      <a:pt x="4340860" y="5011420"/>
                    </a:lnTo>
                    <a:lnTo>
                      <a:pt x="5787390" y="2505710"/>
                    </a:lnTo>
                    <a:lnTo>
                      <a:pt x="4340860" y="0"/>
                    </a:lnTo>
                    <a:close/>
                  </a:path>
                </a:pathLst>
              </a:custGeom>
              <a:blipFill>
                <a:blip r:embed="rId12"/>
                <a:stretch>
                  <a:fillRect t="-22312" b="-2231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Freeform 48"/>
              <p:cNvSpPr/>
              <p:nvPr/>
            </p:nvSpPr>
            <p:spPr>
              <a:xfrm>
                <a:off x="0" y="0"/>
                <a:ext cx="5822950" cy="5043170"/>
              </a:xfrm>
              <a:custGeom>
                <a:avLst/>
                <a:gdLst/>
                <a:ahLst/>
                <a:cxnLst/>
                <a:rect l="l" t="t" r="r" b="b"/>
                <a:pathLst>
                  <a:path w="5822950" h="5043170">
                    <a:moveTo>
                      <a:pt x="4367530" y="5043170"/>
                    </a:moveTo>
                    <a:lnTo>
                      <a:pt x="1455420" y="5043170"/>
                    </a:lnTo>
                    <a:lnTo>
                      <a:pt x="0" y="2520950"/>
                    </a:lnTo>
                    <a:lnTo>
                      <a:pt x="1455420" y="0"/>
                    </a:lnTo>
                    <a:lnTo>
                      <a:pt x="4367530" y="0"/>
                    </a:lnTo>
                    <a:lnTo>
                      <a:pt x="5822950" y="2520950"/>
                    </a:lnTo>
                    <a:lnTo>
                      <a:pt x="4367530" y="5043170"/>
                    </a:lnTo>
                    <a:close/>
                    <a:moveTo>
                      <a:pt x="1474470" y="5011420"/>
                    </a:moveTo>
                    <a:lnTo>
                      <a:pt x="4349750" y="5011420"/>
                    </a:lnTo>
                    <a:lnTo>
                      <a:pt x="5787390" y="2522220"/>
                    </a:lnTo>
                    <a:lnTo>
                      <a:pt x="4348480" y="31750"/>
                    </a:lnTo>
                    <a:lnTo>
                      <a:pt x="1474470" y="31750"/>
                    </a:lnTo>
                    <a:lnTo>
                      <a:pt x="36830" y="2520950"/>
                    </a:lnTo>
                    <a:lnTo>
                      <a:pt x="1474470" y="5011420"/>
                    </a:lnTo>
                    <a:close/>
                  </a:path>
                </a:pathLst>
              </a:custGeom>
              <a:solidFill>
                <a:srgbClr val="918F8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694488" y="-38100"/>
              <a:ext cx="217705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 spc="300" dirty="0">
                  <a:solidFill>
                    <a:srgbClr val="FFFFFF"/>
                  </a:solidFill>
                  <a:latin typeface="Lato Bold Bold"/>
                </a:rPr>
                <a:t>MIKE </a:t>
              </a:r>
            </a:p>
            <a:p>
              <a:pPr algn="ctr">
                <a:lnSpc>
                  <a:spcPts val="2100"/>
                </a:lnSpc>
              </a:pPr>
              <a:r>
                <a:rPr lang="en-US" sz="1500" spc="300" dirty="0">
                  <a:solidFill>
                    <a:srgbClr val="FFFFFF"/>
                  </a:solidFill>
                  <a:latin typeface="Lato Bold Bold"/>
                </a:rPr>
                <a:t>NIGRO</a:t>
              </a:r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294541" y="4212744"/>
              <a:ext cx="2976954" cy="893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19"/>
                </a:lnSpc>
              </a:pPr>
              <a:r>
                <a:rPr lang="en-US" sz="1299" spc="259" dirty="0">
                  <a:solidFill>
                    <a:srgbClr val="FFFFFF"/>
                  </a:solidFill>
                  <a:latin typeface="Lato Bold Bold"/>
                </a:rPr>
                <a:t>SENIOR VICE PRESIDENT OF OPERATIONS</a:t>
              </a:r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15504059" y="5978195"/>
            <a:ext cx="1871721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spc="300">
                <a:solidFill>
                  <a:srgbClr val="FFFFFF"/>
                </a:solidFill>
                <a:latin typeface="Lato Bold Bold"/>
              </a:rPr>
              <a:t>ALLAN</a:t>
            </a:r>
          </a:p>
          <a:p>
            <a:pPr algn="ctr">
              <a:lnSpc>
                <a:spcPts val="2100"/>
              </a:lnSpc>
            </a:pPr>
            <a:r>
              <a:rPr lang="en-US" sz="1500" spc="300">
                <a:solidFill>
                  <a:srgbClr val="FFFFFF"/>
                </a:solidFill>
                <a:latin typeface="Lato Bold Bold"/>
              </a:rPr>
              <a:t>HUTCHINSON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5245312" y="9229380"/>
            <a:ext cx="2575687" cy="46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"/>
              </a:lnSpc>
            </a:pPr>
            <a:r>
              <a:rPr lang="en-US" sz="1299" spc="259">
                <a:solidFill>
                  <a:srgbClr val="FFFFFF"/>
                </a:solidFill>
                <a:latin typeface="Lato Bold Bold"/>
              </a:rPr>
              <a:t>DIRECTOR OF STRATEGIC PLANNING</a:t>
            </a:r>
          </a:p>
        </p:txBody>
      </p:sp>
      <p:grpSp>
        <p:nvGrpSpPr>
          <p:cNvPr id="53" name="Group 53"/>
          <p:cNvGrpSpPr/>
          <p:nvPr/>
        </p:nvGrpSpPr>
        <p:grpSpPr>
          <a:xfrm>
            <a:off x="14961805" y="1822021"/>
            <a:ext cx="2796593" cy="3843377"/>
            <a:chOff x="0" y="-38100"/>
            <a:chExt cx="3728791" cy="5124502"/>
          </a:xfrm>
        </p:grpSpPr>
        <p:grpSp>
          <p:nvGrpSpPr>
            <p:cNvPr id="54" name="Group 54"/>
            <p:cNvGrpSpPr>
              <a:grpSpLocks noChangeAspect="1"/>
            </p:cNvGrpSpPr>
            <p:nvPr/>
          </p:nvGrpSpPr>
          <p:grpSpPr>
            <a:xfrm>
              <a:off x="0" y="792793"/>
              <a:ext cx="3728791" cy="3229450"/>
              <a:chOff x="0" y="0"/>
              <a:chExt cx="5822950" cy="504317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17780" y="15240"/>
                <a:ext cx="5787390" cy="5011420"/>
              </a:xfrm>
              <a:custGeom>
                <a:avLst/>
                <a:gdLst/>
                <a:ahLst/>
                <a:cxnLst/>
                <a:rect l="l" t="t" r="r" b="b"/>
                <a:pathLst>
                  <a:path w="5787390" h="5011420">
                    <a:moveTo>
                      <a:pt x="4340860" y="0"/>
                    </a:moveTo>
                    <a:lnTo>
                      <a:pt x="1447800" y="0"/>
                    </a:lnTo>
                    <a:lnTo>
                      <a:pt x="0" y="2505710"/>
                    </a:lnTo>
                    <a:lnTo>
                      <a:pt x="1447800" y="5011420"/>
                    </a:lnTo>
                    <a:lnTo>
                      <a:pt x="4340860" y="5011420"/>
                    </a:lnTo>
                    <a:lnTo>
                      <a:pt x="5787390" y="2505710"/>
                    </a:lnTo>
                    <a:lnTo>
                      <a:pt x="4340860" y="0"/>
                    </a:lnTo>
                    <a:close/>
                  </a:path>
                </a:pathLst>
              </a:custGeom>
              <a:blipFill>
                <a:blip r:embed="rId13"/>
                <a:stretch>
                  <a:fillRect t="-7742" b="-7742"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6" name="Freeform 56"/>
              <p:cNvSpPr/>
              <p:nvPr/>
            </p:nvSpPr>
            <p:spPr>
              <a:xfrm>
                <a:off x="0" y="0"/>
                <a:ext cx="5822950" cy="5043170"/>
              </a:xfrm>
              <a:custGeom>
                <a:avLst/>
                <a:gdLst/>
                <a:ahLst/>
                <a:cxnLst/>
                <a:rect l="l" t="t" r="r" b="b"/>
                <a:pathLst>
                  <a:path w="5822950" h="5043170">
                    <a:moveTo>
                      <a:pt x="4367530" y="5043170"/>
                    </a:moveTo>
                    <a:lnTo>
                      <a:pt x="1455420" y="5043170"/>
                    </a:lnTo>
                    <a:lnTo>
                      <a:pt x="0" y="2520950"/>
                    </a:lnTo>
                    <a:lnTo>
                      <a:pt x="1455420" y="0"/>
                    </a:lnTo>
                    <a:lnTo>
                      <a:pt x="4367530" y="0"/>
                    </a:lnTo>
                    <a:lnTo>
                      <a:pt x="5822950" y="2520950"/>
                    </a:lnTo>
                    <a:lnTo>
                      <a:pt x="4367530" y="5043170"/>
                    </a:lnTo>
                    <a:close/>
                    <a:moveTo>
                      <a:pt x="1474470" y="5011420"/>
                    </a:moveTo>
                    <a:lnTo>
                      <a:pt x="4349750" y="5011420"/>
                    </a:lnTo>
                    <a:lnTo>
                      <a:pt x="5787390" y="2522220"/>
                    </a:lnTo>
                    <a:lnTo>
                      <a:pt x="4348480" y="31750"/>
                    </a:lnTo>
                    <a:lnTo>
                      <a:pt x="1474470" y="31750"/>
                    </a:lnTo>
                    <a:lnTo>
                      <a:pt x="36830" y="2520950"/>
                    </a:lnTo>
                    <a:lnTo>
                      <a:pt x="1474470" y="5011420"/>
                    </a:lnTo>
                    <a:close/>
                  </a:path>
                </a:pathLst>
              </a:custGeom>
              <a:solidFill>
                <a:srgbClr val="918F8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" name="TextBox 57"/>
            <p:cNvSpPr txBox="1"/>
            <p:nvPr/>
          </p:nvSpPr>
          <p:spPr>
            <a:xfrm>
              <a:off x="775866" y="-38100"/>
              <a:ext cx="2177059" cy="698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100"/>
                </a:lnSpc>
              </a:pPr>
              <a:r>
                <a:rPr lang="en-US" sz="1500" spc="300">
                  <a:solidFill>
                    <a:srgbClr val="FFFFFF"/>
                  </a:solidFill>
                  <a:latin typeface="Lato Bold Bold"/>
                </a:rPr>
                <a:t>CHUCK</a:t>
              </a:r>
            </a:p>
            <a:p>
              <a:pPr algn="ctr">
                <a:lnSpc>
                  <a:spcPts val="2100"/>
                </a:lnSpc>
              </a:pPr>
              <a:r>
                <a:rPr lang="en-US" sz="1500" spc="300">
                  <a:solidFill>
                    <a:srgbClr val="FFFFFF"/>
                  </a:solidFill>
                  <a:latin typeface="Lato Bold Bold"/>
                </a:rPr>
                <a:t>KUZNIEWSKI</a:t>
              </a:r>
            </a:p>
          </p:txBody>
        </p:sp>
        <p:sp>
          <p:nvSpPr>
            <p:cNvPr id="58" name="TextBox 58"/>
            <p:cNvSpPr txBox="1"/>
            <p:nvPr/>
          </p:nvSpPr>
          <p:spPr>
            <a:xfrm>
              <a:off x="158747" y="4192738"/>
              <a:ext cx="3411298" cy="8936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19"/>
                </a:lnSpc>
              </a:pPr>
              <a:r>
                <a:rPr lang="en-US" sz="1299" spc="259" dirty="0">
                  <a:solidFill>
                    <a:srgbClr val="FFFFFF"/>
                  </a:solidFill>
                  <a:latin typeface="Lato Bold Bold"/>
                </a:rPr>
                <a:t>SENIOR VICE PRESIDENT OF TALENT AND CULTURE</a:t>
              </a:r>
            </a:p>
          </p:txBody>
        </p:sp>
      </p:grpSp>
      <p:sp>
        <p:nvSpPr>
          <p:cNvPr id="59" name="TextBox 59"/>
          <p:cNvSpPr txBox="1"/>
          <p:nvPr/>
        </p:nvSpPr>
        <p:spPr>
          <a:xfrm>
            <a:off x="1048900" y="5978195"/>
            <a:ext cx="1632794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00"/>
              </a:lnSpc>
            </a:pPr>
            <a:r>
              <a:rPr lang="en-US" sz="1500" spc="300">
                <a:solidFill>
                  <a:srgbClr val="FFFFFF"/>
                </a:solidFill>
                <a:latin typeface="Lato Bold Bold"/>
              </a:rPr>
              <a:t>NATALIE</a:t>
            </a:r>
          </a:p>
          <a:p>
            <a:pPr algn="ctr">
              <a:lnSpc>
                <a:spcPts val="2100"/>
              </a:lnSpc>
            </a:pPr>
            <a:r>
              <a:rPr lang="en-US" sz="1500" spc="300">
                <a:solidFill>
                  <a:srgbClr val="FFFFFF"/>
                </a:solidFill>
                <a:latin typeface="Lato Bold Bold"/>
              </a:rPr>
              <a:t>HENNINGS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532357" y="9166328"/>
            <a:ext cx="2665882" cy="462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19"/>
              </a:lnSpc>
            </a:pPr>
            <a:r>
              <a:rPr lang="en-US" sz="1299" spc="259">
                <a:solidFill>
                  <a:srgbClr val="FFFFFF"/>
                </a:solidFill>
                <a:latin typeface="Lato Bold Bold"/>
              </a:rPr>
              <a:t>DIRECTOR OF CUSTOMER EXPERIENCE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912648" y="401684"/>
            <a:ext cx="5719652" cy="37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18"/>
              </a:lnSpc>
              <a:spcBef>
                <a:spcPct val="0"/>
              </a:spcBef>
            </a:pPr>
            <a:r>
              <a:rPr lang="en-US" sz="2652" dirty="0">
                <a:solidFill>
                  <a:srgbClr val="D9E027"/>
                </a:solidFill>
                <a:latin typeface="Lato Bold Bold"/>
              </a:rPr>
              <a:t>HYBRID GLOBAL LOGISTICS, LLC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3010769"/>
            <a:ext cx="18288000" cy="7276231"/>
            <a:chOff x="0" y="0"/>
            <a:chExt cx="2600728" cy="10347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00728" cy="1034749"/>
            </a:xfrm>
            <a:custGeom>
              <a:avLst/>
              <a:gdLst/>
              <a:ahLst/>
              <a:cxnLst/>
              <a:rect l="l" t="t" r="r" b="b"/>
              <a:pathLst>
                <a:path w="2600728" h="1034749">
                  <a:moveTo>
                    <a:pt x="0" y="0"/>
                  </a:moveTo>
                  <a:lnTo>
                    <a:pt x="2600728" y="0"/>
                  </a:lnTo>
                  <a:lnTo>
                    <a:pt x="2600728" y="1034749"/>
                  </a:lnTo>
                  <a:lnTo>
                    <a:pt x="0" y="1034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834737" y="0"/>
            <a:ext cx="8521751" cy="4346093"/>
          </a:xfrm>
          <a:custGeom>
            <a:avLst/>
            <a:gdLst/>
            <a:ahLst/>
            <a:cxnLst/>
            <a:rect l="l" t="t" r="r" b="b"/>
            <a:pathLst>
              <a:path w="8521751" h="4346093">
                <a:moveTo>
                  <a:pt x="0" y="0"/>
                </a:moveTo>
                <a:lnTo>
                  <a:pt x="8521750" y="0"/>
                </a:lnTo>
                <a:lnTo>
                  <a:pt x="8521750" y="4346093"/>
                </a:lnTo>
                <a:lnTo>
                  <a:pt x="0" y="43460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959500" y="825527"/>
            <a:ext cx="6352159" cy="2185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73"/>
              </a:lnSpc>
            </a:pPr>
            <a:r>
              <a:rPr lang="en-US" sz="6267">
                <a:solidFill>
                  <a:srgbClr val="000000"/>
                </a:solidFill>
                <a:latin typeface="Good Times"/>
              </a:rPr>
              <a:t>our customers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90296" y="96389"/>
            <a:ext cx="1554907" cy="1883671"/>
            <a:chOff x="0" y="0"/>
            <a:chExt cx="2073210" cy="2511562"/>
          </a:xfrm>
        </p:grpSpPr>
        <p:grpSp>
          <p:nvGrpSpPr>
            <p:cNvPr id="9" name="Group 9"/>
            <p:cNvGrpSpPr/>
            <p:nvPr/>
          </p:nvGrpSpPr>
          <p:grpSpPr>
            <a:xfrm rot="5399999">
              <a:off x="92512" y="420629"/>
              <a:ext cx="975482" cy="1135107"/>
              <a:chOff x="0" y="0"/>
              <a:chExt cx="6985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399999">
              <a:off x="1005215" y="955826"/>
              <a:ext cx="975482" cy="1135107"/>
              <a:chOff x="0" y="0"/>
              <a:chExt cx="6985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399999">
              <a:off x="79812" y="1456267"/>
              <a:ext cx="975482" cy="1135107"/>
              <a:chOff x="0" y="0"/>
              <a:chExt cx="6985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399999">
              <a:off x="1017915" y="-79812"/>
              <a:ext cx="975482" cy="1135107"/>
              <a:chOff x="0" y="0"/>
              <a:chExt cx="6985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21" name="Freeform 21"/>
          <p:cNvSpPr/>
          <p:nvPr/>
        </p:nvSpPr>
        <p:spPr>
          <a:xfrm>
            <a:off x="14913022" y="8256820"/>
            <a:ext cx="2223239" cy="1536197"/>
          </a:xfrm>
          <a:custGeom>
            <a:avLst/>
            <a:gdLst/>
            <a:ahLst/>
            <a:cxnLst/>
            <a:rect l="l" t="t" r="r" b="b"/>
            <a:pathLst>
              <a:path w="2223239" h="1536197">
                <a:moveTo>
                  <a:pt x="0" y="0"/>
                </a:moveTo>
                <a:lnTo>
                  <a:pt x="2223239" y="0"/>
                </a:lnTo>
                <a:lnTo>
                  <a:pt x="2223239" y="1536196"/>
                </a:lnTo>
                <a:lnTo>
                  <a:pt x="0" y="15361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182357" y="5223928"/>
            <a:ext cx="3801302" cy="888738"/>
          </a:xfrm>
          <a:custGeom>
            <a:avLst/>
            <a:gdLst/>
            <a:ahLst/>
            <a:cxnLst/>
            <a:rect l="l" t="t" r="r" b="b"/>
            <a:pathLst>
              <a:path w="3801302" h="888738">
                <a:moveTo>
                  <a:pt x="0" y="0"/>
                </a:moveTo>
                <a:lnTo>
                  <a:pt x="3801302" y="0"/>
                </a:lnTo>
                <a:lnTo>
                  <a:pt x="3801302" y="888738"/>
                </a:lnTo>
                <a:lnTo>
                  <a:pt x="0" y="88873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845537" y="4727261"/>
            <a:ext cx="4113963" cy="1666957"/>
          </a:xfrm>
          <a:custGeom>
            <a:avLst/>
            <a:gdLst/>
            <a:ahLst/>
            <a:cxnLst/>
            <a:rect l="l" t="t" r="r" b="b"/>
            <a:pathLst>
              <a:path w="4113963" h="1666957">
                <a:moveTo>
                  <a:pt x="0" y="0"/>
                </a:moveTo>
                <a:lnTo>
                  <a:pt x="4113963" y="0"/>
                </a:lnTo>
                <a:lnTo>
                  <a:pt x="4113963" y="1666957"/>
                </a:lnTo>
                <a:lnTo>
                  <a:pt x="0" y="16669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182357" y="6718869"/>
            <a:ext cx="3801302" cy="1520521"/>
          </a:xfrm>
          <a:custGeom>
            <a:avLst/>
            <a:gdLst/>
            <a:ahLst/>
            <a:cxnLst/>
            <a:rect l="l" t="t" r="r" b="b"/>
            <a:pathLst>
              <a:path w="3801302" h="1520521">
                <a:moveTo>
                  <a:pt x="0" y="0"/>
                </a:moveTo>
                <a:lnTo>
                  <a:pt x="3801302" y="0"/>
                </a:lnTo>
                <a:lnTo>
                  <a:pt x="3801302" y="1520520"/>
                </a:lnTo>
                <a:lnTo>
                  <a:pt x="0" y="15205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690498" y="4787485"/>
            <a:ext cx="3240446" cy="1487752"/>
          </a:xfrm>
          <a:custGeom>
            <a:avLst/>
            <a:gdLst/>
            <a:ahLst/>
            <a:cxnLst/>
            <a:rect l="l" t="t" r="r" b="b"/>
            <a:pathLst>
              <a:path w="3240446" h="1487752">
                <a:moveTo>
                  <a:pt x="0" y="0"/>
                </a:moveTo>
                <a:lnTo>
                  <a:pt x="3240446" y="0"/>
                </a:lnTo>
                <a:lnTo>
                  <a:pt x="3240446" y="1487752"/>
                </a:lnTo>
                <a:lnTo>
                  <a:pt x="0" y="14877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31851" t="-50513" r="-38469" b="-577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5363879" y="6560427"/>
            <a:ext cx="1253086" cy="1443137"/>
          </a:xfrm>
          <a:custGeom>
            <a:avLst/>
            <a:gdLst/>
            <a:ahLst/>
            <a:cxnLst/>
            <a:rect l="l" t="t" r="r" b="b"/>
            <a:pathLst>
              <a:path w="1253086" h="1443137">
                <a:moveTo>
                  <a:pt x="0" y="0"/>
                </a:moveTo>
                <a:lnTo>
                  <a:pt x="1253086" y="0"/>
                </a:lnTo>
                <a:lnTo>
                  <a:pt x="1253086" y="1443137"/>
                </a:lnTo>
                <a:lnTo>
                  <a:pt x="0" y="144313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1156549" y="8239389"/>
            <a:ext cx="2710221" cy="1553627"/>
          </a:xfrm>
          <a:custGeom>
            <a:avLst/>
            <a:gdLst/>
            <a:ahLst/>
            <a:cxnLst/>
            <a:rect l="l" t="t" r="r" b="b"/>
            <a:pathLst>
              <a:path w="2710221" h="1553627">
                <a:moveTo>
                  <a:pt x="0" y="0"/>
                </a:moveTo>
                <a:lnTo>
                  <a:pt x="2710221" y="0"/>
                </a:lnTo>
                <a:lnTo>
                  <a:pt x="2710221" y="1553627"/>
                </a:lnTo>
                <a:lnTo>
                  <a:pt x="0" y="155362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-884" r="-8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6177059" y="3269567"/>
            <a:ext cx="2910484" cy="1422377"/>
          </a:xfrm>
          <a:custGeom>
            <a:avLst/>
            <a:gdLst/>
            <a:ahLst/>
            <a:cxnLst/>
            <a:rect l="l" t="t" r="r" b="b"/>
            <a:pathLst>
              <a:path w="2910484" h="1422377">
                <a:moveTo>
                  <a:pt x="0" y="0"/>
                </a:moveTo>
                <a:lnTo>
                  <a:pt x="2910484" y="0"/>
                </a:lnTo>
                <a:lnTo>
                  <a:pt x="2910484" y="1422377"/>
                </a:lnTo>
                <a:lnTo>
                  <a:pt x="0" y="142237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3688" t="-19351" r="-3688" b="-42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6352110" y="9016203"/>
            <a:ext cx="3132437" cy="801535"/>
          </a:xfrm>
          <a:custGeom>
            <a:avLst/>
            <a:gdLst/>
            <a:ahLst/>
            <a:cxnLst/>
            <a:rect l="l" t="t" r="r" b="b"/>
            <a:pathLst>
              <a:path w="3132437" h="801535">
                <a:moveTo>
                  <a:pt x="0" y="0"/>
                </a:moveTo>
                <a:lnTo>
                  <a:pt x="3132437" y="0"/>
                </a:lnTo>
                <a:lnTo>
                  <a:pt x="3132437" y="801535"/>
                </a:lnTo>
                <a:lnTo>
                  <a:pt x="0" y="80153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182357" y="3599160"/>
            <a:ext cx="3834973" cy="997093"/>
          </a:xfrm>
          <a:custGeom>
            <a:avLst/>
            <a:gdLst/>
            <a:ahLst/>
            <a:cxnLst/>
            <a:rect l="l" t="t" r="r" b="b"/>
            <a:pathLst>
              <a:path w="3834973" h="997093">
                <a:moveTo>
                  <a:pt x="0" y="0"/>
                </a:moveTo>
                <a:lnTo>
                  <a:pt x="3834972" y="0"/>
                </a:lnTo>
                <a:lnTo>
                  <a:pt x="3834972" y="997093"/>
                </a:lnTo>
                <a:lnTo>
                  <a:pt x="0" y="997093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6352110" y="7399277"/>
            <a:ext cx="3050083" cy="1256634"/>
          </a:xfrm>
          <a:custGeom>
            <a:avLst/>
            <a:gdLst/>
            <a:ahLst/>
            <a:cxnLst/>
            <a:rect l="l" t="t" r="r" b="b"/>
            <a:pathLst>
              <a:path w="3050083" h="1256634">
                <a:moveTo>
                  <a:pt x="0" y="0"/>
                </a:moveTo>
                <a:lnTo>
                  <a:pt x="3050083" y="0"/>
                </a:lnTo>
                <a:lnTo>
                  <a:pt x="3050083" y="1256634"/>
                </a:lnTo>
                <a:lnTo>
                  <a:pt x="0" y="125663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0713423" y="6718869"/>
            <a:ext cx="3194597" cy="859637"/>
          </a:xfrm>
          <a:custGeom>
            <a:avLst/>
            <a:gdLst/>
            <a:ahLst/>
            <a:cxnLst/>
            <a:rect l="l" t="t" r="r" b="b"/>
            <a:pathLst>
              <a:path w="3194597" h="859637">
                <a:moveTo>
                  <a:pt x="0" y="0"/>
                </a:moveTo>
                <a:lnTo>
                  <a:pt x="3194596" y="0"/>
                </a:lnTo>
                <a:lnTo>
                  <a:pt x="3194596" y="859636"/>
                </a:lnTo>
                <a:lnTo>
                  <a:pt x="0" y="85963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4844583" y="4727261"/>
            <a:ext cx="2291679" cy="1579910"/>
          </a:xfrm>
          <a:custGeom>
            <a:avLst/>
            <a:gdLst/>
            <a:ahLst/>
            <a:cxnLst/>
            <a:rect l="l" t="t" r="r" b="b"/>
            <a:pathLst>
              <a:path w="2291679" h="1579910">
                <a:moveTo>
                  <a:pt x="0" y="0"/>
                </a:moveTo>
                <a:lnTo>
                  <a:pt x="2291678" y="0"/>
                </a:lnTo>
                <a:lnTo>
                  <a:pt x="2291678" y="1579910"/>
                </a:lnTo>
                <a:lnTo>
                  <a:pt x="0" y="157991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6235459" y="6465292"/>
            <a:ext cx="3249088" cy="367185"/>
          </a:xfrm>
          <a:custGeom>
            <a:avLst/>
            <a:gdLst/>
            <a:ahLst/>
            <a:cxnLst/>
            <a:rect l="l" t="t" r="r" b="b"/>
            <a:pathLst>
              <a:path w="3249088" h="367185">
                <a:moveTo>
                  <a:pt x="0" y="0"/>
                </a:moveTo>
                <a:lnTo>
                  <a:pt x="3249088" y="0"/>
                </a:lnTo>
                <a:lnTo>
                  <a:pt x="3249088" y="367185"/>
                </a:lnTo>
                <a:lnTo>
                  <a:pt x="0" y="367185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621648" y="7795685"/>
            <a:ext cx="2922720" cy="2922720"/>
          </a:xfrm>
          <a:custGeom>
            <a:avLst/>
            <a:gdLst/>
            <a:ahLst/>
            <a:cxnLst/>
            <a:rect l="l" t="t" r="r" b="b"/>
            <a:pathLst>
              <a:path w="2922720" h="2922720">
                <a:moveTo>
                  <a:pt x="0" y="0"/>
                </a:moveTo>
                <a:lnTo>
                  <a:pt x="2922720" y="0"/>
                </a:lnTo>
                <a:lnTo>
                  <a:pt x="2922720" y="2922720"/>
                </a:lnTo>
                <a:lnTo>
                  <a:pt x="0" y="292272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1912648" y="401684"/>
            <a:ext cx="5719652" cy="37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18"/>
              </a:lnSpc>
              <a:spcBef>
                <a:spcPct val="0"/>
              </a:spcBef>
            </a:pPr>
            <a:r>
              <a:rPr lang="en-US" sz="2652" dirty="0">
                <a:solidFill>
                  <a:srgbClr val="D9E027"/>
                </a:solidFill>
                <a:latin typeface="Lato Bold Bold"/>
              </a:rPr>
              <a:t>HYBRID GLOBAL LOGISTICS, LLC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3010769"/>
            <a:ext cx="18288000" cy="7276231"/>
            <a:chOff x="0" y="0"/>
            <a:chExt cx="2600728" cy="10347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00728" cy="1034749"/>
            </a:xfrm>
            <a:custGeom>
              <a:avLst/>
              <a:gdLst/>
              <a:ahLst/>
              <a:cxnLst/>
              <a:rect l="l" t="t" r="r" b="b"/>
              <a:pathLst>
                <a:path w="2600728" h="1034749">
                  <a:moveTo>
                    <a:pt x="0" y="0"/>
                  </a:moveTo>
                  <a:lnTo>
                    <a:pt x="2600728" y="0"/>
                  </a:lnTo>
                  <a:lnTo>
                    <a:pt x="2600728" y="1034749"/>
                  </a:lnTo>
                  <a:lnTo>
                    <a:pt x="0" y="1034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9516021" y="1763131"/>
            <a:ext cx="7409620" cy="8110146"/>
          </a:xfrm>
          <a:custGeom>
            <a:avLst/>
            <a:gdLst/>
            <a:ahLst/>
            <a:cxnLst/>
            <a:rect l="l" t="t" r="r" b="b"/>
            <a:pathLst>
              <a:path w="7409620" h="8110146">
                <a:moveTo>
                  <a:pt x="0" y="0"/>
                </a:moveTo>
                <a:lnTo>
                  <a:pt x="7409620" y="0"/>
                </a:lnTo>
                <a:lnTo>
                  <a:pt x="7409620" y="8110146"/>
                </a:lnTo>
                <a:lnTo>
                  <a:pt x="0" y="8110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2702" t="-9405" b="-140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516021" y="90608"/>
            <a:ext cx="7409620" cy="3778906"/>
          </a:xfrm>
          <a:custGeom>
            <a:avLst/>
            <a:gdLst/>
            <a:ahLst/>
            <a:cxnLst/>
            <a:rect l="l" t="t" r="r" b="b"/>
            <a:pathLst>
              <a:path w="7409620" h="3778906">
                <a:moveTo>
                  <a:pt x="0" y="0"/>
                </a:moveTo>
                <a:lnTo>
                  <a:pt x="7409620" y="0"/>
                </a:lnTo>
                <a:lnTo>
                  <a:pt x="7409620" y="3778906"/>
                </a:lnTo>
                <a:lnTo>
                  <a:pt x="0" y="37789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044752" y="737900"/>
            <a:ext cx="6352159" cy="2398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93"/>
              </a:lnSpc>
            </a:pPr>
            <a:r>
              <a:rPr lang="en-US" sz="4567" dirty="0">
                <a:solidFill>
                  <a:srgbClr val="000000"/>
                </a:solidFill>
                <a:latin typeface="Good Times"/>
              </a:rPr>
              <a:t>logistics industry by the numbers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0296" y="96389"/>
            <a:ext cx="1554907" cy="1883671"/>
            <a:chOff x="0" y="0"/>
            <a:chExt cx="2073210" cy="2511562"/>
          </a:xfrm>
        </p:grpSpPr>
        <p:grpSp>
          <p:nvGrpSpPr>
            <p:cNvPr id="10" name="Group 10"/>
            <p:cNvGrpSpPr/>
            <p:nvPr/>
          </p:nvGrpSpPr>
          <p:grpSpPr>
            <a:xfrm rot="5399999">
              <a:off x="92512" y="420629"/>
              <a:ext cx="975482" cy="1135107"/>
              <a:chOff x="0" y="0"/>
              <a:chExt cx="6985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399999">
              <a:off x="1005215" y="955826"/>
              <a:ext cx="975482" cy="1135107"/>
              <a:chOff x="0" y="0"/>
              <a:chExt cx="6985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5399999">
              <a:off x="79812" y="1456267"/>
              <a:ext cx="975482" cy="1135107"/>
              <a:chOff x="0" y="0"/>
              <a:chExt cx="6985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5399999">
              <a:off x="1017915" y="-79812"/>
              <a:ext cx="975482" cy="1135107"/>
              <a:chOff x="0" y="0"/>
              <a:chExt cx="6985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22" name="Freeform 22"/>
          <p:cNvSpPr/>
          <p:nvPr/>
        </p:nvSpPr>
        <p:spPr>
          <a:xfrm>
            <a:off x="585034" y="5302383"/>
            <a:ext cx="678882" cy="704417"/>
          </a:xfrm>
          <a:custGeom>
            <a:avLst/>
            <a:gdLst/>
            <a:ahLst/>
            <a:cxnLst/>
            <a:rect l="l" t="t" r="r" b="b"/>
            <a:pathLst>
              <a:path w="678882" h="704417">
                <a:moveTo>
                  <a:pt x="0" y="0"/>
                </a:moveTo>
                <a:lnTo>
                  <a:pt x="678882" y="0"/>
                </a:lnTo>
                <a:lnTo>
                  <a:pt x="678882" y="704418"/>
                </a:lnTo>
                <a:lnTo>
                  <a:pt x="0" y="7044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576506" y="4058884"/>
            <a:ext cx="670355" cy="778351"/>
          </a:xfrm>
          <a:custGeom>
            <a:avLst/>
            <a:gdLst/>
            <a:ahLst/>
            <a:cxnLst/>
            <a:rect l="l" t="t" r="r" b="b"/>
            <a:pathLst>
              <a:path w="670355" h="778351">
                <a:moveTo>
                  <a:pt x="0" y="0"/>
                </a:moveTo>
                <a:lnTo>
                  <a:pt x="670355" y="0"/>
                </a:lnTo>
                <a:lnTo>
                  <a:pt x="670355" y="778351"/>
                </a:lnTo>
                <a:lnTo>
                  <a:pt x="0" y="7783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616813" y="8764572"/>
            <a:ext cx="670355" cy="670355"/>
          </a:xfrm>
          <a:custGeom>
            <a:avLst/>
            <a:gdLst/>
            <a:ahLst/>
            <a:cxnLst/>
            <a:rect l="l" t="t" r="r" b="b"/>
            <a:pathLst>
              <a:path w="670355" h="670355">
                <a:moveTo>
                  <a:pt x="0" y="0"/>
                </a:moveTo>
                <a:lnTo>
                  <a:pt x="670355" y="0"/>
                </a:lnTo>
                <a:lnTo>
                  <a:pt x="670355" y="670355"/>
                </a:lnTo>
                <a:lnTo>
                  <a:pt x="0" y="67035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585034" y="6471949"/>
            <a:ext cx="670355" cy="576505"/>
          </a:xfrm>
          <a:custGeom>
            <a:avLst/>
            <a:gdLst/>
            <a:ahLst/>
            <a:cxnLst/>
            <a:rect l="l" t="t" r="r" b="b"/>
            <a:pathLst>
              <a:path w="670355" h="576505">
                <a:moveTo>
                  <a:pt x="0" y="0"/>
                </a:moveTo>
                <a:lnTo>
                  <a:pt x="670355" y="0"/>
                </a:lnTo>
                <a:lnTo>
                  <a:pt x="670355" y="576505"/>
                </a:lnTo>
                <a:lnTo>
                  <a:pt x="0" y="57650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616813" y="7515179"/>
            <a:ext cx="630048" cy="782668"/>
          </a:xfrm>
          <a:custGeom>
            <a:avLst/>
            <a:gdLst/>
            <a:ahLst/>
            <a:cxnLst/>
            <a:rect l="l" t="t" r="r" b="b"/>
            <a:pathLst>
              <a:path w="630048" h="782668">
                <a:moveTo>
                  <a:pt x="0" y="0"/>
                </a:moveTo>
                <a:lnTo>
                  <a:pt x="630048" y="0"/>
                </a:lnTo>
                <a:lnTo>
                  <a:pt x="630048" y="782668"/>
                </a:lnTo>
                <a:lnTo>
                  <a:pt x="0" y="7826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1734385" y="4081367"/>
            <a:ext cx="7234058" cy="53957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6"/>
              </a:lnSpc>
            </a:pPr>
            <a:r>
              <a:rPr lang="en-US" sz="2806">
                <a:solidFill>
                  <a:srgbClr val="000000"/>
                </a:solidFill>
                <a:latin typeface="Lato 1 Bold"/>
              </a:rPr>
              <a:t>$5 TRILLION</a:t>
            </a:r>
            <a:r>
              <a:rPr lang="en-US" sz="2806">
                <a:solidFill>
                  <a:srgbClr val="000000"/>
                </a:solidFill>
                <a:latin typeface="Lato 1"/>
              </a:rPr>
              <a:t> IN ANNUAL REVENUE (10% OF AMERICA'S GDP)</a:t>
            </a:r>
          </a:p>
          <a:p>
            <a:pPr>
              <a:lnSpc>
                <a:spcPts val="3929"/>
              </a:lnSpc>
            </a:pPr>
            <a:endParaRPr lang="en-US" sz="2806">
              <a:solidFill>
                <a:srgbClr val="000000"/>
              </a:solidFill>
              <a:latin typeface="Lato 1"/>
            </a:endParaRPr>
          </a:p>
          <a:p>
            <a:pPr>
              <a:lnSpc>
                <a:spcPts val="2806"/>
              </a:lnSpc>
            </a:pPr>
            <a:r>
              <a:rPr lang="en-US" sz="2806">
                <a:solidFill>
                  <a:srgbClr val="000000"/>
                </a:solidFill>
                <a:latin typeface="Lato 1 Bold"/>
              </a:rPr>
              <a:t>$35 BILLION</a:t>
            </a:r>
            <a:r>
              <a:rPr lang="en-US" sz="2806">
                <a:solidFill>
                  <a:srgbClr val="000000"/>
                </a:solidFill>
                <a:latin typeface="Lato 1"/>
              </a:rPr>
              <a:t> IN FEDERAL, STATE AND HIGHWAY USE TAXES PER YEAR</a:t>
            </a:r>
          </a:p>
          <a:p>
            <a:pPr>
              <a:lnSpc>
                <a:spcPts val="3929"/>
              </a:lnSpc>
            </a:pPr>
            <a:endParaRPr lang="en-US" sz="2806">
              <a:solidFill>
                <a:srgbClr val="000000"/>
              </a:solidFill>
              <a:latin typeface="Lato 1"/>
            </a:endParaRPr>
          </a:p>
          <a:p>
            <a:pPr>
              <a:lnSpc>
                <a:spcPts val="2806"/>
              </a:lnSpc>
            </a:pPr>
            <a:r>
              <a:rPr lang="en-US" sz="2806">
                <a:solidFill>
                  <a:srgbClr val="000000"/>
                </a:solidFill>
                <a:latin typeface="Lato 1"/>
              </a:rPr>
              <a:t>EXPECTED TO GROW </a:t>
            </a:r>
            <a:r>
              <a:rPr lang="en-US" sz="2806">
                <a:solidFill>
                  <a:srgbClr val="000000"/>
                </a:solidFill>
                <a:latin typeface="Lato 1 Bold"/>
              </a:rPr>
              <a:t>19%</a:t>
            </a:r>
            <a:r>
              <a:rPr lang="en-US" sz="2806">
                <a:solidFill>
                  <a:srgbClr val="000000"/>
                </a:solidFill>
                <a:latin typeface="Lato 1"/>
              </a:rPr>
              <a:t> IN THE NEXT 10 YEARS</a:t>
            </a:r>
          </a:p>
          <a:p>
            <a:pPr>
              <a:lnSpc>
                <a:spcPts val="2806"/>
              </a:lnSpc>
            </a:pPr>
            <a:endParaRPr lang="en-US" sz="2806">
              <a:solidFill>
                <a:srgbClr val="000000"/>
              </a:solidFill>
              <a:latin typeface="Lato 1"/>
            </a:endParaRPr>
          </a:p>
          <a:p>
            <a:pPr>
              <a:lnSpc>
                <a:spcPts val="2806"/>
              </a:lnSpc>
            </a:pPr>
            <a:r>
              <a:rPr lang="en-US" sz="2806">
                <a:solidFill>
                  <a:srgbClr val="000000"/>
                </a:solidFill>
                <a:latin typeface="Lato 1 Bold"/>
              </a:rPr>
              <a:t>$14.5 TRILLION</a:t>
            </a:r>
            <a:r>
              <a:rPr lang="en-US" sz="2806">
                <a:solidFill>
                  <a:srgbClr val="000000"/>
                </a:solidFill>
                <a:latin typeface="Lato 1"/>
              </a:rPr>
              <a:t> IN VALUE OF SHIPPED GOODS PER YEAR</a:t>
            </a:r>
          </a:p>
          <a:p>
            <a:pPr>
              <a:lnSpc>
                <a:spcPts val="3929"/>
              </a:lnSpc>
            </a:pPr>
            <a:endParaRPr lang="en-US" sz="2806">
              <a:solidFill>
                <a:srgbClr val="000000"/>
              </a:solidFill>
              <a:latin typeface="Lato 1"/>
            </a:endParaRPr>
          </a:p>
          <a:p>
            <a:pPr>
              <a:lnSpc>
                <a:spcPts val="2806"/>
              </a:lnSpc>
            </a:pPr>
            <a:r>
              <a:rPr lang="en-US" sz="2806">
                <a:solidFill>
                  <a:srgbClr val="000000"/>
                </a:solidFill>
                <a:latin typeface="Lato 1 Bold"/>
              </a:rPr>
              <a:t>$39 BILLION</a:t>
            </a:r>
            <a:r>
              <a:rPr lang="en-US" sz="2806">
                <a:solidFill>
                  <a:srgbClr val="000000"/>
                </a:solidFill>
                <a:latin typeface="Lato 1"/>
              </a:rPr>
              <a:t> PER DAY</a:t>
            </a:r>
          </a:p>
          <a:p>
            <a:pPr>
              <a:lnSpc>
                <a:spcPts val="2806"/>
              </a:lnSpc>
            </a:pPr>
            <a:r>
              <a:rPr lang="en-US" sz="2806">
                <a:solidFill>
                  <a:srgbClr val="000000"/>
                </a:solidFill>
                <a:latin typeface="Lato 1 Bold"/>
              </a:rPr>
              <a:t>$459,791</a:t>
            </a:r>
            <a:r>
              <a:rPr lang="en-US" sz="2806">
                <a:solidFill>
                  <a:srgbClr val="000000"/>
                </a:solidFill>
                <a:latin typeface="Lato 1"/>
              </a:rPr>
              <a:t> PER SECOND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912648" y="401684"/>
            <a:ext cx="5719652" cy="37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18"/>
              </a:lnSpc>
              <a:spcBef>
                <a:spcPct val="0"/>
              </a:spcBef>
            </a:pPr>
            <a:r>
              <a:rPr lang="en-US" sz="2652" dirty="0">
                <a:solidFill>
                  <a:srgbClr val="D9E027"/>
                </a:solidFill>
                <a:latin typeface="Lato Bold Bold"/>
              </a:rPr>
              <a:t>HYBRID GLOBAL LOGISTICS, LLC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0" y="2983832"/>
            <a:ext cx="18288000" cy="7277100"/>
            <a:chOff x="0" y="0"/>
            <a:chExt cx="4965876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65876" cy="812800"/>
            </a:xfrm>
            <a:custGeom>
              <a:avLst/>
              <a:gdLst/>
              <a:ahLst/>
              <a:cxnLst/>
              <a:rect l="l" t="t" r="r" b="b"/>
              <a:pathLst>
                <a:path w="4965876" h="812800">
                  <a:moveTo>
                    <a:pt x="0" y="0"/>
                  </a:moveTo>
                  <a:lnTo>
                    <a:pt x="4965876" y="0"/>
                  </a:lnTo>
                  <a:lnTo>
                    <a:pt x="496587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35" name="TextBox 3">
            <a:extLst>
              <a:ext uri="{FF2B5EF4-FFF2-40B4-BE49-F238E27FC236}">
                <a16:creationId xmlns:a16="http://schemas.microsoft.com/office/drawing/2014/main" id="{735ED5F8-0E0C-EB7E-98F8-C66B18FD5E95}"/>
              </a:ext>
            </a:extLst>
          </p:cNvPr>
          <p:cNvSpPr txBox="1"/>
          <p:nvPr/>
        </p:nvSpPr>
        <p:spPr>
          <a:xfrm>
            <a:off x="876300" y="-461209"/>
            <a:ext cx="16230600" cy="2491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270"/>
              </a:lnSpc>
            </a:pPr>
            <a:r>
              <a:rPr lang="en-US" sz="6000" dirty="0">
                <a:solidFill>
                  <a:srgbClr val="FFFFFF"/>
                </a:solidFill>
                <a:latin typeface="Good Times"/>
              </a:rPr>
              <a:t>Follow us on social media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34715852-5BA5-137A-DEFD-6B7C2ECDD0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1" y="3390900"/>
            <a:ext cx="4572000" cy="23311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8FEE2BD-BC5E-6669-069A-E5F86A2EA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406" y="3381033"/>
            <a:ext cx="4572396" cy="23349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178C240-D69B-B610-315F-F7508C11AB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3207" y="3394206"/>
            <a:ext cx="4572396" cy="2334970"/>
          </a:xfrm>
          <a:prstGeom prst="rect">
            <a:avLst/>
          </a:prstGeom>
        </p:spPr>
      </p:pic>
      <p:sp>
        <p:nvSpPr>
          <p:cNvPr id="41" name="TextBox 3">
            <a:extLst>
              <a:ext uri="{FF2B5EF4-FFF2-40B4-BE49-F238E27FC236}">
                <a16:creationId xmlns:a16="http://schemas.microsoft.com/office/drawing/2014/main" id="{5EC987EF-76F1-090D-5D63-1A930456017C}"/>
              </a:ext>
            </a:extLst>
          </p:cNvPr>
          <p:cNvSpPr txBox="1"/>
          <p:nvPr/>
        </p:nvSpPr>
        <p:spPr>
          <a:xfrm>
            <a:off x="691624" y="2522623"/>
            <a:ext cx="4563979" cy="2491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270"/>
              </a:lnSpc>
            </a:pPr>
            <a:r>
              <a:rPr lang="en-US" sz="4000" dirty="0">
                <a:latin typeface="Good Times"/>
              </a:rPr>
              <a:t>LinkedIn</a:t>
            </a:r>
          </a:p>
        </p:txBody>
      </p:sp>
      <p:sp>
        <p:nvSpPr>
          <p:cNvPr id="43" name="TextBox 3">
            <a:extLst>
              <a:ext uri="{FF2B5EF4-FFF2-40B4-BE49-F238E27FC236}">
                <a16:creationId xmlns:a16="http://schemas.microsoft.com/office/drawing/2014/main" id="{40FF9804-368E-6344-C2D4-66BFED83766F}"/>
              </a:ext>
            </a:extLst>
          </p:cNvPr>
          <p:cNvSpPr txBox="1"/>
          <p:nvPr/>
        </p:nvSpPr>
        <p:spPr>
          <a:xfrm>
            <a:off x="6857009" y="2522623"/>
            <a:ext cx="4563979" cy="2491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270"/>
              </a:lnSpc>
            </a:pPr>
            <a:r>
              <a:rPr lang="en-US" sz="4000" dirty="0">
                <a:latin typeface="Good Times"/>
              </a:rPr>
              <a:t>Instagram</a:t>
            </a:r>
          </a:p>
        </p:txBody>
      </p:sp>
      <p:sp>
        <p:nvSpPr>
          <p:cNvPr id="44" name="TextBox 3">
            <a:extLst>
              <a:ext uri="{FF2B5EF4-FFF2-40B4-BE49-F238E27FC236}">
                <a16:creationId xmlns:a16="http://schemas.microsoft.com/office/drawing/2014/main" id="{2337F1FB-A91A-9186-015D-1590F7E845CE}"/>
              </a:ext>
            </a:extLst>
          </p:cNvPr>
          <p:cNvSpPr txBox="1"/>
          <p:nvPr/>
        </p:nvSpPr>
        <p:spPr>
          <a:xfrm>
            <a:off x="13017970" y="2522623"/>
            <a:ext cx="4563979" cy="24918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4270"/>
              </a:lnSpc>
            </a:pPr>
            <a:r>
              <a:rPr lang="en-US" sz="4000" dirty="0">
                <a:latin typeface="Good Times"/>
              </a:rPr>
              <a:t>Facebook</a:t>
            </a:r>
          </a:p>
        </p:txBody>
      </p:sp>
      <p:pic>
        <p:nvPicPr>
          <p:cNvPr id="46" name="Picture 4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DC2D057-2266-CA99-C82B-3F75F15D585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9" t="30985" r="31460" b="30838"/>
          <a:stretch/>
        </p:blipFill>
        <p:spPr>
          <a:xfrm>
            <a:off x="1371599" y="6014788"/>
            <a:ext cx="3505201" cy="3624512"/>
          </a:xfrm>
          <a:prstGeom prst="rect">
            <a:avLst/>
          </a:prstGeom>
        </p:spPr>
      </p:pic>
      <p:pic>
        <p:nvPicPr>
          <p:cNvPr id="48" name="Picture 47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DCDB80AB-F803-221B-BEBE-EA0D740133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8" t="30738" r="30738" b="30738"/>
          <a:stretch/>
        </p:blipFill>
        <p:spPr>
          <a:xfrm>
            <a:off x="7326743" y="5937075"/>
            <a:ext cx="3624512" cy="3624512"/>
          </a:xfrm>
          <a:prstGeom prst="rect">
            <a:avLst/>
          </a:prstGeom>
        </p:spPr>
      </p:pic>
      <p:pic>
        <p:nvPicPr>
          <p:cNvPr id="50" name="Picture 4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39F731E-9144-9711-FC92-8FD0ACD01E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8" t="31479" r="30738" b="31480"/>
          <a:stretch/>
        </p:blipFill>
        <p:spPr>
          <a:xfrm>
            <a:off x="13487014" y="5992623"/>
            <a:ext cx="3653952" cy="351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66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-213940" y="-17399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8989544" y="0"/>
            <a:ext cx="9298456" cy="7200900"/>
            <a:chOff x="0" y="0"/>
            <a:chExt cx="12397941" cy="96012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12391" r="12391"/>
            <a:stretch>
              <a:fillRect/>
            </a:stretch>
          </p:blipFill>
          <p:spPr>
            <a:xfrm>
              <a:off x="0" y="0"/>
              <a:ext cx="12397941" cy="9601200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-283405" y="7200900"/>
            <a:ext cx="18854809" cy="3086100"/>
            <a:chOff x="0" y="0"/>
            <a:chExt cx="4965876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65876" cy="812800"/>
            </a:xfrm>
            <a:custGeom>
              <a:avLst/>
              <a:gdLst/>
              <a:ahLst/>
              <a:cxnLst/>
              <a:rect l="l" t="t" r="r" b="b"/>
              <a:pathLst>
                <a:path w="4965876" h="812800">
                  <a:moveTo>
                    <a:pt x="0" y="0"/>
                  </a:moveTo>
                  <a:lnTo>
                    <a:pt x="4965876" y="0"/>
                  </a:lnTo>
                  <a:lnTo>
                    <a:pt x="4965876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0296" y="96389"/>
            <a:ext cx="1554907" cy="1883671"/>
            <a:chOff x="0" y="0"/>
            <a:chExt cx="2073210" cy="2511562"/>
          </a:xfrm>
        </p:grpSpPr>
        <p:grpSp>
          <p:nvGrpSpPr>
            <p:cNvPr id="9" name="Group 9"/>
            <p:cNvGrpSpPr/>
            <p:nvPr/>
          </p:nvGrpSpPr>
          <p:grpSpPr>
            <a:xfrm rot="5399999">
              <a:off x="92512" y="420629"/>
              <a:ext cx="975482" cy="1135107"/>
              <a:chOff x="0" y="0"/>
              <a:chExt cx="6985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2" name="Group 12"/>
            <p:cNvGrpSpPr/>
            <p:nvPr/>
          </p:nvGrpSpPr>
          <p:grpSpPr>
            <a:xfrm rot="5399999">
              <a:off x="1005215" y="955826"/>
              <a:ext cx="975482" cy="1135107"/>
              <a:chOff x="0" y="0"/>
              <a:chExt cx="6985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399999">
              <a:off x="79812" y="1456267"/>
              <a:ext cx="975482" cy="1135107"/>
              <a:chOff x="0" y="0"/>
              <a:chExt cx="6985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399999">
              <a:off x="1017915" y="-79812"/>
              <a:ext cx="975482" cy="1135107"/>
              <a:chOff x="0" y="0"/>
              <a:chExt cx="6985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grpSp>
        <p:nvGrpSpPr>
          <p:cNvPr id="21" name="Group 21"/>
          <p:cNvGrpSpPr/>
          <p:nvPr/>
        </p:nvGrpSpPr>
        <p:grpSpPr>
          <a:xfrm>
            <a:off x="4414795" y="7526387"/>
            <a:ext cx="9334307" cy="2534449"/>
            <a:chOff x="0" y="70870"/>
            <a:chExt cx="12445742" cy="3379265"/>
          </a:xfrm>
        </p:grpSpPr>
        <p:sp>
          <p:nvSpPr>
            <p:cNvPr id="23" name="Freeform 23"/>
            <p:cNvSpPr/>
            <p:nvPr/>
          </p:nvSpPr>
          <p:spPr>
            <a:xfrm>
              <a:off x="9155112" y="79752"/>
              <a:ext cx="3290630" cy="3290630"/>
            </a:xfrm>
            <a:custGeom>
              <a:avLst/>
              <a:gdLst/>
              <a:ahLst/>
              <a:cxnLst/>
              <a:rect l="l" t="t" r="r" b="b"/>
              <a:pathLst>
                <a:path w="3290630" h="3290630">
                  <a:moveTo>
                    <a:pt x="0" y="0"/>
                  </a:moveTo>
                  <a:lnTo>
                    <a:pt x="3290630" y="0"/>
                  </a:lnTo>
                  <a:lnTo>
                    <a:pt x="3290630" y="3290630"/>
                  </a:lnTo>
                  <a:lnTo>
                    <a:pt x="0" y="3290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79752"/>
              <a:ext cx="3290630" cy="3290630"/>
            </a:xfrm>
            <a:custGeom>
              <a:avLst/>
              <a:gdLst/>
              <a:ahLst/>
              <a:cxnLst/>
              <a:rect l="l" t="t" r="r" b="b"/>
              <a:pathLst>
                <a:path w="3290630" h="3290630">
                  <a:moveTo>
                    <a:pt x="0" y="0"/>
                  </a:moveTo>
                  <a:lnTo>
                    <a:pt x="3290630" y="0"/>
                  </a:lnTo>
                  <a:lnTo>
                    <a:pt x="3290630" y="3290630"/>
                  </a:lnTo>
                  <a:lnTo>
                    <a:pt x="0" y="3290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4513534" y="70870"/>
              <a:ext cx="3491907" cy="3379265"/>
            </a:xfrm>
            <a:custGeom>
              <a:avLst/>
              <a:gdLst/>
              <a:ahLst/>
              <a:cxnLst/>
              <a:rect l="l" t="t" r="r" b="b"/>
              <a:pathLst>
                <a:path w="3491907" h="3379265">
                  <a:moveTo>
                    <a:pt x="0" y="0"/>
                  </a:moveTo>
                  <a:lnTo>
                    <a:pt x="3491906" y="0"/>
                  </a:lnTo>
                  <a:lnTo>
                    <a:pt x="3491906" y="3379264"/>
                  </a:lnTo>
                  <a:lnTo>
                    <a:pt x="0" y="3379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1912648" y="401684"/>
            <a:ext cx="5719652" cy="37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18"/>
              </a:lnSpc>
              <a:spcBef>
                <a:spcPct val="0"/>
              </a:spcBef>
            </a:pPr>
            <a:r>
              <a:rPr lang="en-US" sz="2652" dirty="0">
                <a:solidFill>
                  <a:srgbClr val="D9E027"/>
                </a:solidFill>
                <a:latin typeface="Lato Bold Bold"/>
              </a:rPr>
              <a:t>HYBRID GLOBAL LOGISTICS, LLC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912648" y="701088"/>
            <a:ext cx="6809450" cy="644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26"/>
              </a:lnSpc>
            </a:pPr>
            <a:r>
              <a:rPr lang="en-US" sz="3733" dirty="0">
                <a:solidFill>
                  <a:srgbClr val="FFFFFF"/>
                </a:solidFill>
                <a:latin typeface="Good Times"/>
              </a:rPr>
              <a:t>who we are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90000" y="1799038"/>
            <a:ext cx="7265066" cy="479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8"/>
              </a:lnSpc>
            </a:pPr>
            <a:r>
              <a:rPr lang="en-US" sz="2970" spc="148" dirty="0">
                <a:solidFill>
                  <a:srgbClr val="FFFFFF"/>
                </a:solidFill>
                <a:latin typeface="Lato 1"/>
              </a:rPr>
              <a:t>Hybrid Global Logistics LLC is an exclusive agent of Beemac Logistics. Since 1984, the Beemac brand has grown into a premier multi-modal </a:t>
            </a:r>
            <a:r>
              <a:rPr lang="en-US" sz="2970" spc="148" dirty="0">
                <a:solidFill>
                  <a:srgbClr val="FFFFFF"/>
                </a:solidFill>
                <a:latin typeface="Lato 1 Bold"/>
              </a:rPr>
              <a:t>full service transportation and logistics provider</a:t>
            </a:r>
            <a:r>
              <a:rPr lang="en-US" sz="2970" spc="148" dirty="0">
                <a:solidFill>
                  <a:srgbClr val="FFFFFF"/>
                </a:solidFill>
                <a:latin typeface="Lato 1"/>
              </a:rPr>
              <a:t> offering truckload, LTL, intermodal, air, ocean, warehousing, and specialized hauling services to customers throughout North America.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234BCC6-39B9-47D9-8BF8-C665401AE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een check mark and black text&#10;&#10;Description automatically generated">
            <a:extLst>
              <a:ext uri="{FF2B5EF4-FFF2-40B4-BE49-F238E27FC236}">
                <a16:creationId xmlns:a16="http://schemas.microsoft.com/office/drawing/2014/main" id="{A2580025-E7A3-D8D6-01AC-FBA70FD193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59" t="-10070" r="-1255" b="-9900"/>
          <a:stretch/>
        </p:blipFill>
        <p:spPr>
          <a:xfrm>
            <a:off x="7324537" y="10"/>
            <a:ext cx="10963463" cy="5047478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4" b="6914"/>
          <a:stretch/>
        </p:blipFill>
        <p:spPr>
          <a:xfrm>
            <a:off x="7324536" y="5092244"/>
            <a:ext cx="10963463" cy="5314187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2A9CE9D-DAC3-40AF-B504-78A64A90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1" cy="10287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506D7452-6CDE-4381-86CE-07B245938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9130998" cy="10287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658368" y="2286988"/>
            <a:ext cx="7528611" cy="41611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51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62DA937-8B55-4317-BD32-98D7AF30E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151984" y="520187"/>
            <a:ext cx="219456" cy="105613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venir Next LT Pro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52EE5A8-045B-4D39-8ED1-51333408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3647" y="6691678"/>
            <a:ext cx="7528611" cy="27432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15AF7A-4BA5-432E-D7C4-CC893B00BADD}"/>
              </a:ext>
            </a:extLst>
          </p:cNvPr>
          <p:cNvSpPr/>
          <p:nvPr/>
        </p:nvSpPr>
        <p:spPr>
          <a:xfrm>
            <a:off x="638314" y="723900"/>
            <a:ext cx="1498374" cy="502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8">
            <a:extLst>
              <a:ext uri="{FF2B5EF4-FFF2-40B4-BE49-F238E27FC236}">
                <a16:creationId xmlns:a16="http://schemas.microsoft.com/office/drawing/2014/main" id="{7C1F09A3-A140-BE80-CD22-CD80B0A8C1E9}"/>
              </a:ext>
            </a:extLst>
          </p:cNvPr>
          <p:cNvGrpSpPr/>
          <p:nvPr/>
        </p:nvGrpSpPr>
        <p:grpSpPr>
          <a:xfrm>
            <a:off x="234871" y="345482"/>
            <a:ext cx="1554907" cy="1883671"/>
            <a:chOff x="0" y="0"/>
            <a:chExt cx="2073210" cy="2511562"/>
          </a:xfrm>
        </p:grpSpPr>
        <p:grpSp>
          <p:nvGrpSpPr>
            <p:cNvPr id="7" name="Group 9">
              <a:extLst>
                <a:ext uri="{FF2B5EF4-FFF2-40B4-BE49-F238E27FC236}">
                  <a16:creationId xmlns:a16="http://schemas.microsoft.com/office/drawing/2014/main" id="{7A5A3D33-F465-3552-897B-53F50D49882B}"/>
                </a:ext>
              </a:extLst>
            </p:cNvPr>
            <p:cNvGrpSpPr/>
            <p:nvPr/>
          </p:nvGrpSpPr>
          <p:grpSpPr>
            <a:xfrm rot="5399999">
              <a:off x="92512" y="420629"/>
              <a:ext cx="975482" cy="1135107"/>
              <a:chOff x="0" y="0"/>
              <a:chExt cx="698500" cy="812800"/>
            </a:xfrm>
          </p:grpSpPr>
          <p:sp>
            <p:nvSpPr>
              <p:cNvPr id="22" name="Freeform 10">
                <a:extLst>
                  <a:ext uri="{FF2B5EF4-FFF2-40B4-BE49-F238E27FC236}">
                    <a16:creationId xmlns:a16="http://schemas.microsoft.com/office/drawing/2014/main" id="{01DB50BF-5048-43EC-3D30-59D8A974DA01}"/>
                  </a:ext>
                </a:extLst>
              </p:cNvPr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11">
                <a:extLst>
                  <a:ext uri="{FF2B5EF4-FFF2-40B4-BE49-F238E27FC236}">
                    <a16:creationId xmlns:a16="http://schemas.microsoft.com/office/drawing/2014/main" id="{32B2C14B-7133-2798-E5E1-0F3B0529F7AE}"/>
                  </a:ext>
                </a:extLst>
              </p:cNvPr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8" name="Group 12">
              <a:extLst>
                <a:ext uri="{FF2B5EF4-FFF2-40B4-BE49-F238E27FC236}">
                  <a16:creationId xmlns:a16="http://schemas.microsoft.com/office/drawing/2014/main" id="{6DBCE045-ACED-F6DE-AC44-5B1C0E70F373}"/>
                </a:ext>
              </a:extLst>
            </p:cNvPr>
            <p:cNvGrpSpPr/>
            <p:nvPr/>
          </p:nvGrpSpPr>
          <p:grpSpPr>
            <a:xfrm rot="5399999">
              <a:off x="1005215" y="955826"/>
              <a:ext cx="975482" cy="1135107"/>
              <a:chOff x="0" y="0"/>
              <a:chExt cx="698500" cy="812800"/>
            </a:xfrm>
          </p:grpSpPr>
          <p:sp>
            <p:nvSpPr>
              <p:cNvPr id="20" name="Freeform 13">
                <a:extLst>
                  <a:ext uri="{FF2B5EF4-FFF2-40B4-BE49-F238E27FC236}">
                    <a16:creationId xmlns:a16="http://schemas.microsoft.com/office/drawing/2014/main" id="{6989EB84-4256-8835-9983-40C93B1DEFEC}"/>
                  </a:ext>
                </a:extLst>
              </p:cNvPr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14">
                <a:extLst>
                  <a:ext uri="{FF2B5EF4-FFF2-40B4-BE49-F238E27FC236}">
                    <a16:creationId xmlns:a16="http://schemas.microsoft.com/office/drawing/2014/main" id="{B70B0F63-5248-96B4-8684-D6E37C11D153}"/>
                  </a:ext>
                </a:extLst>
              </p:cNvPr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9" name="Group 15">
              <a:extLst>
                <a:ext uri="{FF2B5EF4-FFF2-40B4-BE49-F238E27FC236}">
                  <a16:creationId xmlns:a16="http://schemas.microsoft.com/office/drawing/2014/main" id="{5BFEEBA0-7CE9-E993-509C-44C42FAAF329}"/>
                </a:ext>
              </a:extLst>
            </p:cNvPr>
            <p:cNvGrpSpPr/>
            <p:nvPr/>
          </p:nvGrpSpPr>
          <p:grpSpPr>
            <a:xfrm rot="5399999">
              <a:off x="79812" y="1456267"/>
              <a:ext cx="975482" cy="1135107"/>
              <a:chOff x="0" y="0"/>
              <a:chExt cx="698500" cy="812800"/>
            </a:xfrm>
          </p:grpSpPr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1CB3D2CE-384F-437F-4B2B-235B466651AF}"/>
                  </a:ext>
                </a:extLst>
              </p:cNvPr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7">
                <a:extLst>
                  <a:ext uri="{FF2B5EF4-FFF2-40B4-BE49-F238E27FC236}">
                    <a16:creationId xmlns:a16="http://schemas.microsoft.com/office/drawing/2014/main" id="{AA3701A8-A52D-4F24-5DB4-9CFCA28E1B5D}"/>
                  </a:ext>
                </a:extLst>
              </p:cNvPr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1" name="Group 18">
              <a:extLst>
                <a:ext uri="{FF2B5EF4-FFF2-40B4-BE49-F238E27FC236}">
                  <a16:creationId xmlns:a16="http://schemas.microsoft.com/office/drawing/2014/main" id="{1F327CE6-5346-4E60-3933-E7007AB7E701}"/>
                </a:ext>
              </a:extLst>
            </p:cNvPr>
            <p:cNvGrpSpPr/>
            <p:nvPr/>
          </p:nvGrpSpPr>
          <p:grpSpPr>
            <a:xfrm rot="5399999">
              <a:off x="1017915" y="-79812"/>
              <a:ext cx="975482" cy="1135107"/>
              <a:chOff x="0" y="0"/>
              <a:chExt cx="698500" cy="812800"/>
            </a:xfrm>
          </p:grpSpPr>
          <p:sp>
            <p:nvSpPr>
              <p:cNvPr id="13" name="Freeform 19">
                <a:extLst>
                  <a:ext uri="{FF2B5EF4-FFF2-40B4-BE49-F238E27FC236}">
                    <a16:creationId xmlns:a16="http://schemas.microsoft.com/office/drawing/2014/main" id="{F33E0D6D-DA03-E3DC-5B5F-B56BCC32A038}"/>
                  </a:ext>
                </a:extLst>
              </p:cNvPr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20">
                <a:extLst>
                  <a:ext uri="{FF2B5EF4-FFF2-40B4-BE49-F238E27FC236}">
                    <a16:creationId xmlns:a16="http://schemas.microsoft.com/office/drawing/2014/main" id="{9CF50177-8E35-EE30-D089-5BDA3634A607}"/>
                  </a:ext>
                </a:extLst>
              </p:cNvPr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6E09283-A744-6528-ADCF-2ACD69874229}"/>
              </a:ext>
            </a:extLst>
          </p:cNvPr>
          <p:cNvSpPr txBox="1"/>
          <p:nvPr/>
        </p:nvSpPr>
        <p:spPr>
          <a:xfrm>
            <a:off x="381192" y="4457632"/>
            <a:ext cx="7528611" cy="2132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226"/>
              </a:lnSpc>
            </a:pPr>
            <a:r>
              <a:rPr lang="en-US" sz="8800" dirty="0">
                <a:latin typeface="Good Times"/>
              </a:rPr>
              <a:t>Thank</a:t>
            </a:r>
          </a:p>
          <a:p>
            <a:pPr algn="ctr">
              <a:lnSpc>
                <a:spcPts val="5226"/>
              </a:lnSpc>
            </a:pPr>
            <a:endParaRPr lang="en-US" sz="8800" dirty="0">
              <a:latin typeface="Good Times"/>
            </a:endParaRPr>
          </a:p>
          <a:p>
            <a:pPr algn="ctr">
              <a:lnSpc>
                <a:spcPts val="5226"/>
              </a:lnSpc>
            </a:pPr>
            <a:r>
              <a:rPr lang="en-US" sz="8800" dirty="0">
                <a:latin typeface="Good Times"/>
              </a:rPr>
              <a:t>you</a:t>
            </a:r>
          </a:p>
        </p:txBody>
      </p:sp>
      <p:pic>
        <p:nvPicPr>
          <p:cNvPr id="28" name="Picture 27" descr="A yellow logo with a bee on it&#10;&#10;Description automatically generated">
            <a:extLst>
              <a:ext uri="{FF2B5EF4-FFF2-40B4-BE49-F238E27FC236}">
                <a16:creationId xmlns:a16="http://schemas.microsoft.com/office/drawing/2014/main" id="{70660E00-1CBC-B3CF-43C7-ADD52DD3B0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5789150"/>
            <a:ext cx="3920374" cy="3920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28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3010769"/>
            <a:ext cx="18288000" cy="7276231"/>
            <a:chOff x="0" y="0"/>
            <a:chExt cx="2600728" cy="10347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00728" cy="1034749"/>
            </a:xfrm>
            <a:custGeom>
              <a:avLst/>
              <a:gdLst/>
              <a:ahLst/>
              <a:cxnLst/>
              <a:rect l="l" t="t" r="r" b="b"/>
              <a:pathLst>
                <a:path w="2600728" h="1034749">
                  <a:moveTo>
                    <a:pt x="0" y="0"/>
                  </a:moveTo>
                  <a:lnTo>
                    <a:pt x="2600728" y="0"/>
                  </a:lnTo>
                  <a:lnTo>
                    <a:pt x="2600728" y="1034749"/>
                  </a:lnTo>
                  <a:lnTo>
                    <a:pt x="0" y="1034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39120" y="5558446"/>
            <a:ext cx="7855808" cy="4108907"/>
            <a:chOff x="0" y="0"/>
            <a:chExt cx="10474411" cy="5478542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22516" b="22516"/>
            <a:stretch>
              <a:fillRect/>
            </a:stretch>
          </p:blipFill>
          <p:spPr>
            <a:xfrm>
              <a:off x="0" y="0"/>
              <a:ext cx="10474411" cy="5478542"/>
            </a:xfrm>
            <a:prstGeom prst="rect">
              <a:avLst/>
            </a:prstGeom>
          </p:spPr>
        </p:pic>
      </p:grpSp>
      <p:sp>
        <p:nvSpPr>
          <p:cNvPr id="8" name="Freeform 8"/>
          <p:cNvSpPr/>
          <p:nvPr/>
        </p:nvSpPr>
        <p:spPr>
          <a:xfrm>
            <a:off x="8834737" y="0"/>
            <a:ext cx="8521751" cy="4346093"/>
          </a:xfrm>
          <a:custGeom>
            <a:avLst/>
            <a:gdLst/>
            <a:ahLst/>
            <a:cxnLst/>
            <a:rect l="l" t="t" r="r" b="b"/>
            <a:pathLst>
              <a:path w="8521751" h="4346093">
                <a:moveTo>
                  <a:pt x="0" y="0"/>
                </a:moveTo>
                <a:lnTo>
                  <a:pt x="8521750" y="0"/>
                </a:lnTo>
                <a:lnTo>
                  <a:pt x="8521750" y="4346093"/>
                </a:lnTo>
                <a:lnTo>
                  <a:pt x="0" y="43460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9959500" y="825527"/>
            <a:ext cx="6352159" cy="2185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73"/>
              </a:lnSpc>
            </a:pPr>
            <a:r>
              <a:rPr lang="en-US" sz="6267">
                <a:solidFill>
                  <a:srgbClr val="000000"/>
                </a:solidFill>
                <a:latin typeface="Good Times"/>
              </a:rPr>
              <a:t>what we do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39120" y="3291840"/>
            <a:ext cx="7855808" cy="217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spc="124">
                <a:solidFill>
                  <a:srgbClr val="000000"/>
                </a:solidFill>
                <a:latin typeface="Lato Bold Bold"/>
              </a:rPr>
              <a:t>Beemac is a third-party logistics provider (3PL.)</a:t>
            </a:r>
          </a:p>
          <a:p>
            <a:pPr>
              <a:lnSpc>
                <a:spcPts val="3499"/>
              </a:lnSpc>
            </a:pPr>
            <a:endParaRPr lang="en-US" sz="2499" spc="124">
              <a:solidFill>
                <a:srgbClr val="000000"/>
              </a:solidFill>
              <a:latin typeface="Lato Bold Bold"/>
            </a:endParaRPr>
          </a:p>
          <a:p>
            <a:pPr>
              <a:lnSpc>
                <a:spcPts val="3499"/>
              </a:lnSpc>
            </a:pPr>
            <a:r>
              <a:rPr lang="en-US" sz="2499" spc="124">
                <a:solidFill>
                  <a:srgbClr val="000000"/>
                </a:solidFill>
                <a:latin typeface="Lato Bold"/>
              </a:rPr>
              <a:t>We connect our customers that have products that need shipped with carriers that can transport the product where it needs to go.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0296" y="96389"/>
            <a:ext cx="1554907" cy="1883671"/>
            <a:chOff x="0" y="0"/>
            <a:chExt cx="2073210" cy="2511562"/>
          </a:xfrm>
        </p:grpSpPr>
        <p:grpSp>
          <p:nvGrpSpPr>
            <p:cNvPr id="12" name="Group 12"/>
            <p:cNvGrpSpPr/>
            <p:nvPr/>
          </p:nvGrpSpPr>
          <p:grpSpPr>
            <a:xfrm rot="5399999">
              <a:off x="92512" y="420629"/>
              <a:ext cx="975482" cy="1135107"/>
              <a:chOff x="0" y="0"/>
              <a:chExt cx="698500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 rot="5399999">
              <a:off x="1005215" y="955826"/>
              <a:ext cx="975482" cy="1135107"/>
              <a:chOff x="0" y="0"/>
              <a:chExt cx="6985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TextBox 17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 rot="5399999">
              <a:off x="79812" y="1456267"/>
              <a:ext cx="975482" cy="1135107"/>
              <a:chOff x="0" y="0"/>
              <a:chExt cx="698500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 rot="5399999">
              <a:off x="1017915" y="-79812"/>
              <a:ext cx="975482" cy="1135107"/>
              <a:chOff x="0" y="0"/>
              <a:chExt cx="6985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grpSp>
        <p:nvGrpSpPr>
          <p:cNvPr id="24" name="Group 24"/>
          <p:cNvGrpSpPr/>
          <p:nvPr/>
        </p:nvGrpSpPr>
        <p:grpSpPr>
          <a:xfrm>
            <a:off x="10585032" y="4448964"/>
            <a:ext cx="5726627" cy="5218389"/>
            <a:chOff x="0" y="0"/>
            <a:chExt cx="7635503" cy="695785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7635503" cy="6957852"/>
            </a:xfrm>
            <a:custGeom>
              <a:avLst/>
              <a:gdLst/>
              <a:ahLst/>
              <a:cxnLst/>
              <a:rect l="l" t="t" r="r" b="b"/>
              <a:pathLst>
                <a:path w="7635503" h="6957852">
                  <a:moveTo>
                    <a:pt x="0" y="0"/>
                  </a:moveTo>
                  <a:lnTo>
                    <a:pt x="7635503" y="0"/>
                  </a:lnTo>
                  <a:lnTo>
                    <a:pt x="7635503" y="6957852"/>
                  </a:lnTo>
                  <a:lnTo>
                    <a:pt x="0" y="69578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574163" y="5268697"/>
              <a:ext cx="1687830" cy="865013"/>
            </a:xfrm>
            <a:custGeom>
              <a:avLst/>
              <a:gdLst/>
              <a:ahLst/>
              <a:cxnLst/>
              <a:rect l="l" t="t" r="r" b="b"/>
              <a:pathLst>
                <a:path w="1687830" h="865013">
                  <a:moveTo>
                    <a:pt x="0" y="0"/>
                  </a:moveTo>
                  <a:lnTo>
                    <a:pt x="1687829" y="0"/>
                  </a:lnTo>
                  <a:lnTo>
                    <a:pt x="1687829" y="865012"/>
                  </a:lnTo>
                  <a:lnTo>
                    <a:pt x="0" y="865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31000"/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2475608" y="765086"/>
              <a:ext cx="2684288" cy="1876883"/>
            </a:xfrm>
            <a:custGeom>
              <a:avLst/>
              <a:gdLst/>
              <a:ahLst/>
              <a:cxnLst/>
              <a:rect l="l" t="t" r="r" b="b"/>
              <a:pathLst>
                <a:path w="2684288" h="1876883">
                  <a:moveTo>
                    <a:pt x="0" y="0"/>
                  </a:moveTo>
                  <a:lnTo>
                    <a:pt x="2684287" y="0"/>
                  </a:lnTo>
                  <a:lnTo>
                    <a:pt x="2684287" y="1876883"/>
                  </a:lnTo>
                  <a:lnTo>
                    <a:pt x="0" y="1876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31000"/>
              </a:blip>
              <a:stretch>
                <a:fillRect b="-3904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>
              <a:off x="5220015" y="5050159"/>
              <a:ext cx="1774565" cy="1302087"/>
            </a:xfrm>
            <a:custGeom>
              <a:avLst/>
              <a:gdLst/>
              <a:ahLst/>
              <a:cxnLst/>
              <a:rect l="l" t="t" r="r" b="b"/>
              <a:pathLst>
                <a:path w="1774565" h="1302087">
                  <a:moveTo>
                    <a:pt x="0" y="0"/>
                  </a:moveTo>
                  <a:lnTo>
                    <a:pt x="1774565" y="0"/>
                  </a:lnTo>
                  <a:lnTo>
                    <a:pt x="1774565" y="1302087"/>
                  </a:lnTo>
                  <a:lnTo>
                    <a:pt x="0" y="1302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alphaModFix amt="31000"/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912648" y="401684"/>
            <a:ext cx="5719652" cy="37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18"/>
              </a:lnSpc>
              <a:spcBef>
                <a:spcPct val="0"/>
              </a:spcBef>
            </a:pPr>
            <a:r>
              <a:rPr lang="en-US" sz="2652" dirty="0">
                <a:solidFill>
                  <a:srgbClr val="D9E027"/>
                </a:solidFill>
                <a:latin typeface="Lato Bold Bold"/>
              </a:rPr>
              <a:t>HYBRID GLOBAL LOGISTICS, LLC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3010769"/>
            <a:ext cx="18288000" cy="7276231"/>
            <a:chOff x="0" y="0"/>
            <a:chExt cx="2600728" cy="10347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00728" cy="1034749"/>
            </a:xfrm>
            <a:custGeom>
              <a:avLst/>
              <a:gdLst/>
              <a:ahLst/>
              <a:cxnLst/>
              <a:rect l="l" t="t" r="r" b="b"/>
              <a:pathLst>
                <a:path w="2600728" h="1034749">
                  <a:moveTo>
                    <a:pt x="0" y="0"/>
                  </a:moveTo>
                  <a:lnTo>
                    <a:pt x="2600728" y="0"/>
                  </a:lnTo>
                  <a:lnTo>
                    <a:pt x="2600728" y="1034749"/>
                  </a:lnTo>
                  <a:lnTo>
                    <a:pt x="0" y="1034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078557" y="3960028"/>
            <a:ext cx="8114046" cy="5834405"/>
            <a:chOff x="0" y="0"/>
            <a:chExt cx="10818728" cy="777920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23167" b="23167"/>
            <a:stretch>
              <a:fillRect/>
            </a:stretch>
          </p:blipFill>
          <p:spPr>
            <a:xfrm>
              <a:off x="0" y="0"/>
              <a:ext cx="10818728" cy="387055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t="24051" b="24051"/>
            <a:stretch>
              <a:fillRect/>
            </a:stretch>
          </p:blipFill>
          <p:spPr>
            <a:xfrm>
              <a:off x="0" y="3908654"/>
              <a:ext cx="10818728" cy="3870554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8834737" y="0"/>
            <a:ext cx="8521751" cy="4346093"/>
          </a:xfrm>
          <a:custGeom>
            <a:avLst/>
            <a:gdLst/>
            <a:ahLst/>
            <a:cxnLst/>
            <a:rect l="l" t="t" r="r" b="b"/>
            <a:pathLst>
              <a:path w="8521751" h="4346093">
                <a:moveTo>
                  <a:pt x="0" y="0"/>
                </a:moveTo>
                <a:lnTo>
                  <a:pt x="8521750" y="0"/>
                </a:lnTo>
                <a:lnTo>
                  <a:pt x="8521750" y="4346093"/>
                </a:lnTo>
                <a:lnTo>
                  <a:pt x="0" y="43460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9959500" y="825527"/>
            <a:ext cx="6352159" cy="2185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73"/>
              </a:lnSpc>
            </a:pPr>
            <a:r>
              <a:rPr lang="en-US" sz="6267">
                <a:solidFill>
                  <a:srgbClr val="000000"/>
                </a:solidFill>
                <a:latin typeface="Good Times"/>
              </a:rPr>
              <a:t>BEEMAC </a:t>
            </a:r>
          </a:p>
          <a:p>
            <a:pPr algn="ctr">
              <a:lnSpc>
                <a:spcPts val="8773"/>
              </a:lnSpc>
            </a:pPr>
            <a:r>
              <a:rPr lang="en-US" sz="6267">
                <a:solidFill>
                  <a:srgbClr val="000000"/>
                </a:solidFill>
                <a:latin typeface="Good Times"/>
              </a:rPr>
              <a:t>LOGISTICS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7360" y="3232048"/>
            <a:ext cx="7609262" cy="5360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131"/>
              </a:lnSpc>
            </a:pPr>
            <a:r>
              <a:rPr lang="en-US" sz="1522" dirty="0">
                <a:solidFill>
                  <a:srgbClr val="000000"/>
                </a:solidFill>
                <a:latin typeface="Lato Bold Bold"/>
              </a:rPr>
              <a:t>40 YEARS OF INDUSTRIAL LOGISTICS EXPERIENCE, BORN OF AN ASSET-BASED STEEL HAULER</a:t>
            </a:r>
          </a:p>
          <a:p>
            <a:pPr>
              <a:lnSpc>
                <a:spcPts val="2131"/>
              </a:lnSpc>
            </a:pPr>
            <a:endParaRPr lang="en-US" sz="1522" dirty="0">
              <a:solidFill>
                <a:srgbClr val="000000"/>
              </a:solidFill>
              <a:latin typeface="Lato Bold Bold"/>
            </a:endParaRPr>
          </a:p>
          <a:p>
            <a:pPr>
              <a:lnSpc>
                <a:spcPts val="2131"/>
              </a:lnSpc>
            </a:pPr>
            <a:r>
              <a:rPr lang="en-US" sz="1522" dirty="0">
                <a:solidFill>
                  <a:srgbClr val="000000"/>
                </a:solidFill>
                <a:latin typeface="Lato Bold Bold"/>
              </a:rPr>
              <a:t>THE MOST COMPREHENSIVE ASSET-BASED INDUSTRIAL-FOCUSED LOGISTICS NETWORK IN NORTH AMERICA, SERVING ALL MODELS OF TRANSPORTATION</a:t>
            </a:r>
          </a:p>
          <a:p>
            <a:pPr>
              <a:lnSpc>
                <a:spcPts val="2131"/>
              </a:lnSpc>
            </a:pPr>
            <a:endParaRPr lang="en-US" sz="1522" dirty="0">
              <a:solidFill>
                <a:srgbClr val="000000"/>
              </a:solidFill>
              <a:latin typeface="Lato Bold Bold"/>
            </a:endParaRPr>
          </a:p>
          <a:p>
            <a:pPr marL="328775" lvl="1" indent="-164388">
              <a:lnSpc>
                <a:spcPts val="2131"/>
              </a:lnSpc>
              <a:buFont typeface="Arial"/>
              <a:buChar char="•"/>
            </a:pPr>
            <a:r>
              <a:rPr lang="en-US" sz="1522" dirty="0">
                <a:solidFill>
                  <a:srgbClr val="000000"/>
                </a:solidFill>
                <a:latin typeface="Lato Bold"/>
              </a:rPr>
              <a:t>FULL-SERVICE LOGISTICS OFFERING</a:t>
            </a:r>
          </a:p>
          <a:p>
            <a:pPr marL="328775" lvl="1" indent="-164388">
              <a:lnSpc>
                <a:spcPts val="2131"/>
              </a:lnSpc>
              <a:buFont typeface="Arial"/>
              <a:buChar char="•"/>
            </a:pPr>
            <a:r>
              <a:rPr lang="en-US" sz="1522" dirty="0">
                <a:solidFill>
                  <a:srgbClr val="000000"/>
                </a:solidFill>
                <a:latin typeface="Lato Bold"/>
              </a:rPr>
              <a:t>ON DEMAND CAPACITY ACROSS ALL MODES, MANAGED SERVICES AND 3 PL SOLUTIONS</a:t>
            </a:r>
          </a:p>
          <a:p>
            <a:pPr marL="328775" lvl="1" indent="-164388">
              <a:lnSpc>
                <a:spcPts val="2131"/>
              </a:lnSpc>
              <a:buFont typeface="Arial"/>
              <a:buChar char="•"/>
            </a:pPr>
            <a:r>
              <a:rPr lang="en-US" sz="1522" dirty="0">
                <a:solidFill>
                  <a:srgbClr val="000000"/>
                </a:solidFill>
                <a:latin typeface="Lato Bold"/>
              </a:rPr>
              <a:t>COST EFFECTIVE BROKERAGE SOLUTIONS</a:t>
            </a:r>
          </a:p>
          <a:p>
            <a:pPr marL="328775" lvl="1" indent="-164388">
              <a:lnSpc>
                <a:spcPts val="2131"/>
              </a:lnSpc>
              <a:buFont typeface="Arial"/>
              <a:buChar char="•"/>
            </a:pPr>
            <a:r>
              <a:rPr lang="en-US" sz="1522" dirty="0">
                <a:solidFill>
                  <a:srgbClr val="000000"/>
                </a:solidFill>
                <a:latin typeface="Lato Bold"/>
              </a:rPr>
              <a:t>CUSTOMIZED INBOUND MANAGEMENT / MRO PROGRAMS</a:t>
            </a:r>
          </a:p>
          <a:p>
            <a:pPr marL="328775" lvl="1" indent="-164388">
              <a:lnSpc>
                <a:spcPts val="2131"/>
              </a:lnSpc>
              <a:buFont typeface="Arial"/>
              <a:buChar char="•"/>
            </a:pPr>
            <a:r>
              <a:rPr lang="en-US" sz="1522" dirty="0">
                <a:solidFill>
                  <a:srgbClr val="000000"/>
                </a:solidFill>
                <a:latin typeface="Lato Bold"/>
              </a:rPr>
              <a:t>40,000 CONTRACT CARRIERS</a:t>
            </a:r>
          </a:p>
          <a:p>
            <a:pPr marL="328775" lvl="1" indent="-164388">
              <a:lnSpc>
                <a:spcPts val="2131"/>
              </a:lnSpc>
              <a:buFont typeface="Arial"/>
              <a:buChar char="•"/>
            </a:pPr>
            <a:r>
              <a:rPr lang="en-US" sz="1522" dirty="0">
                <a:solidFill>
                  <a:srgbClr val="000000"/>
                </a:solidFill>
                <a:latin typeface="Lato Bold"/>
              </a:rPr>
              <a:t>LOGISTICS ENGINEERING AND SUPPLY CHAIN SONSULTING SERVICES</a:t>
            </a:r>
          </a:p>
          <a:p>
            <a:pPr>
              <a:lnSpc>
                <a:spcPts val="2131"/>
              </a:lnSpc>
            </a:pPr>
            <a:endParaRPr lang="en-US" sz="1522" dirty="0">
              <a:solidFill>
                <a:srgbClr val="000000"/>
              </a:solidFill>
              <a:latin typeface="Lato Bold Bold"/>
            </a:endParaRPr>
          </a:p>
          <a:p>
            <a:pPr>
              <a:lnSpc>
                <a:spcPts val="2131"/>
              </a:lnSpc>
            </a:pPr>
            <a:r>
              <a:rPr lang="en-US" sz="1522" dirty="0">
                <a:solidFill>
                  <a:srgbClr val="000000"/>
                </a:solidFill>
                <a:latin typeface="Lato Bold Bold"/>
              </a:rPr>
              <a:t>JOINT VENTURE WITH MERCURY LOGISTICS / MUTUAL OWNERSHIP OF MERCURY TRANSPORTATION</a:t>
            </a:r>
          </a:p>
          <a:p>
            <a:pPr>
              <a:lnSpc>
                <a:spcPts val="2131"/>
              </a:lnSpc>
            </a:pPr>
            <a:endParaRPr lang="en-US" sz="1522" dirty="0">
              <a:solidFill>
                <a:srgbClr val="000000"/>
              </a:solidFill>
              <a:latin typeface="Lato Bold Bold"/>
            </a:endParaRPr>
          </a:p>
          <a:p>
            <a:pPr>
              <a:lnSpc>
                <a:spcPts val="2131"/>
              </a:lnSpc>
            </a:pPr>
            <a:r>
              <a:rPr lang="en-US" sz="1522" dirty="0">
                <a:solidFill>
                  <a:srgbClr val="000000"/>
                </a:solidFill>
                <a:latin typeface="Lato Bold Bold"/>
              </a:rPr>
              <a:t>BEST IN CLASS TECHNOLOGY AND VISIBILITY TOOLS</a:t>
            </a:r>
          </a:p>
          <a:p>
            <a:pPr>
              <a:lnSpc>
                <a:spcPts val="2131"/>
              </a:lnSpc>
            </a:pPr>
            <a:endParaRPr lang="en-US" sz="1522" dirty="0">
              <a:solidFill>
                <a:srgbClr val="000000"/>
              </a:solidFill>
              <a:latin typeface="Lato Bold Bold"/>
            </a:endParaRPr>
          </a:p>
          <a:p>
            <a:pPr>
              <a:lnSpc>
                <a:spcPts val="2131"/>
              </a:lnSpc>
            </a:pPr>
            <a:r>
              <a:rPr lang="en-US" sz="1522" dirty="0">
                <a:solidFill>
                  <a:srgbClr val="000000"/>
                </a:solidFill>
                <a:latin typeface="Lato Bold Bold"/>
              </a:rPr>
              <a:t>INDUSTRY TRAINED EXPERTS WITH DEEP ROOTS IN OIL AND GAS LOGISTICS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0296" y="96389"/>
            <a:ext cx="1554907" cy="1883671"/>
            <a:chOff x="0" y="0"/>
            <a:chExt cx="2073210" cy="2511562"/>
          </a:xfrm>
        </p:grpSpPr>
        <p:grpSp>
          <p:nvGrpSpPr>
            <p:cNvPr id="13" name="Group 13"/>
            <p:cNvGrpSpPr/>
            <p:nvPr/>
          </p:nvGrpSpPr>
          <p:grpSpPr>
            <a:xfrm rot="5399999">
              <a:off x="92512" y="420629"/>
              <a:ext cx="975482" cy="1135107"/>
              <a:chOff x="0" y="0"/>
              <a:chExt cx="6985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5399999">
              <a:off x="1005215" y="955826"/>
              <a:ext cx="975482" cy="1135107"/>
              <a:chOff x="0" y="0"/>
              <a:chExt cx="6985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5399999">
              <a:off x="79812" y="1456267"/>
              <a:ext cx="975482" cy="1135107"/>
              <a:chOff x="0" y="0"/>
              <a:chExt cx="6985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 rot="5399999">
              <a:off x="1017915" y="-79812"/>
              <a:ext cx="975482" cy="1135107"/>
              <a:chOff x="0" y="0"/>
              <a:chExt cx="6985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25" name="TextBox 25"/>
          <p:cNvSpPr txBox="1"/>
          <p:nvPr/>
        </p:nvSpPr>
        <p:spPr>
          <a:xfrm>
            <a:off x="1912648" y="401684"/>
            <a:ext cx="5719652" cy="37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18"/>
              </a:lnSpc>
              <a:spcBef>
                <a:spcPct val="0"/>
              </a:spcBef>
            </a:pPr>
            <a:r>
              <a:rPr lang="en-US" sz="2652" dirty="0">
                <a:solidFill>
                  <a:srgbClr val="D9E027"/>
                </a:solidFill>
                <a:latin typeface="Lato Bold Bold"/>
              </a:rPr>
              <a:t>HYBRID GLOBAL LOGISTICS, LLC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3010769"/>
            <a:ext cx="18288000" cy="7276231"/>
            <a:chOff x="0" y="0"/>
            <a:chExt cx="2600728" cy="10347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00728" cy="1034749"/>
            </a:xfrm>
            <a:custGeom>
              <a:avLst/>
              <a:gdLst/>
              <a:ahLst/>
              <a:cxnLst/>
              <a:rect l="l" t="t" r="r" b="b"/>
              <a:pathLst>
                <a:path w="2600728" h="1034749">
                  <a:moveTo>
                    <a:pt x="0" y="0"/>
                  </a:moveTo>
                  <a:lnTo>
                    <a:pt x="2600728" y="0"/>
                  </a:lnTo>
                  <a:lnTo>
                    <a:pt x="2600728" y="1034749"/>
                  </a:lnTo>
                  <a:lnTo>
                    <a:pt x="0" y="1034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078557" y="3960028"/>
            <a:ext cx="8114046" cy="5834405"/>
            <a:chOff x="0" y="0"/>
            <a:chExt cx="10818728" cy="7779207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26021" b="26276"/>
            <a:stretch>
              <a:fillRect/>
            </a:stretch>
          </p:blipFill>
          <p:spPr>
            <a:xfrm>
              <a:off x="0" y="0"/>
              <a:ext cx="10818728" cy="3870554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t="26149" b="26149"/>
            <a:stretch>
              <a:fillRect/>
            </a:stretch>
          </p:blipFill>
          <p:spPr>
            <a:xfrm>
              <a:off x="0" y="3908654"/>
              <a:ext cx="10818728" cy="3870554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8834737" y="0"/>
            <a:ext cx="8521751" cy="4346093"/>
          </a:xfrm>
          <a:custGeom>
            <a:avLst/>
            <a:gdLst/>
            <a:ahLst/>
            <a:cxnLst/>
            <a:rect l="l" t="t" r="r" b="b"/>
            <a:pathLst>
              <a:path w="8521751" h="4346093">
                <a:moveTo>
                  <a:pt x="0" y="0"/>
                </a:moveTo>
                <a:lnTo>
                  <a:pt x="8521750" y="0"/>
                </a:lnTo>
                <a:lnTo>
                  <a:pt x="8521750" y="4346093"/>
                </a:lnTo>
                <a:lnTo>
                  <a:pt x="0" y="43460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9959500" y="825527"/>
            <a:ext cx="6352159" cy="2185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73"/>
              </a:lnSpc>
            </a:pPr>
            <a:r>
              <a:rPr lang="en-US" sz="6267">
                <a:solidFill>
                  <a:srgbClr val="000000"/>
                </a:solidFill>
                <a:latin typeface="Good Times"/>
              </a:rPr>
              <a:t>beemac trucking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67749" y="3578225"/>
            <a:ext cx="7438904" cy="5680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Lato Bold Bold"/>
              </a:rPr>
              <a:t>TOP 20 LARGEST FLATBED/HEAVY HAUL CARRIERS IN THE USA (RANKED BY TRANSPORT TOPICS MAGAZINE 2022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Lato Bold Bold"/>
              </a:rPr>
              <a:t>HEADQUARTED IN AMBRIDGE, PA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Lato Bold Bold"/>
              </a:rPr>
              <a:t>32 TERMINALS ACROSS THE US/NATIONWIDE SERVICE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Lato Bold Bold"/>
              </a:rPr>
              <a:t>550+ TRUCKS/800+ FLATBED TRAILERS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Lato Bold Bold"/>
              </a:rPr>
              <a:t>STEP-DECKS, DOUBLE DROPS, STRETCH, RGNS, DRY VANS, HOT-SHOTS AND PNEUMATICS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Lato Bold Bold"/>
              </a:rPr>
              <a:t>OVER DIMENSIONAL/HEAVY HAUL DIVISION WITH DEEP EXPERTISE/IN-HOUSE PERMITTING, ROUTING, ESCORT SERVICES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0296" y="96389"/>
            <a:ext cx="1554907" cy="1883671"/>
            <a:chOff x="0" y="0"/>
            <a:chExt cx="2073210" cy="2511562"/>
          </a:xfrm>
        </p:grpSpPr>
        <p:grpSp>
          <p:nvGrpSpPr>
            <p:cNvPr id="13" name="Group 13"/>
            <p:cNvGrpSpPr/>
            <p:nvPr/>
          </p:nvGrpSpPr>
          <p:grpSpPr>
            <a:xfrm rot="5399999">
              <a:off x="92512" y="420629"/>
              <a:ext cx="975482" cy="1135107"/>
              <a:chOff x="0" y="0"/>
              <a:chExt cx="6985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5399999">
              <a:off x="1005215" y="955826"/>
              <a:ext cx="975482" cy="1135107"/>
              <a:chOff x="0" y="0"/>
              <a:chExt cx="6985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5399999">
              <a:off x="79812" y="1456267"/>
              <a:ext cx="975482" cy="1135107"/>
              <a:chOff x="0" y="0"/>
              <a:chExt cx="6985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 rot="5399999">
              <a:off x="1017915" y="-79812"/>
              <a:ext cx="975482" cy="1135107"/>
              <a:chOff x="0" y="0"/>
              <a:chExt cx="698500" cy="8128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25" name="TextBox 25"/>
          <p:cNvSpPr txBox="1"/>
          <p:nvPr/>
        </p:nvSpPr>
        <p:spPr>
          <a:xfrm>
            <a:off x="1912648" y="401684"/>
            <a:ext cx="5719652" cy="37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18"/>
              </a:lnSpc>
              <a:spcBef>
                <a:spcPct val="0"/>
              </a:spcBef>
            </a:pPr>
            <a:r>
              <a:rPr lang="en-US" sz="2652" dirty="0">
                <a:solidFill>
                  <a:srgbClr val="D9E027"/>
                </a:solidFill>
                <a:latin typeface="Lato Bold Bold"/>
              </a:rPr>
              <a:t>HYBRID GLOBAL LOGISTICS, LLC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90296" y="96389"/>
            <a:ext cx="1554907" cy="1883671"/>
            <a:chOff x="0" y="0"/>
            <a:chExt cx="2073210" cy="2511562"/>
          </a:xfrm>
        </p:grpSpPr>
        <p:grpSp>
          <p:nvGrpSpPr>
            <p:cNvPr id="4" name="Group 4"/>
            <p:cNvGrpSpPr/>
            <p:nvPr/>
          </p:nvGrpSpPr>
          <p:grpSpPr>
            <a:xfrm rot="5399999">
              <a:off x="92512" y="420629"/>
              <a:ext cx="975482" cy="1135107"/>
              <a:chOff x="0" y="0"/>
              <a:chExt cx="698500" cy="81280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 rot="5399999">
              <a:off x="1005215" y="955826"/>
              <a:ext cx="975482" cy="1135107"/>
              <a:chOff x="0" y="0"/>
              <a:chExt cx="6985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399999">
              <a:off x="79812" y="1456267"/>
              <a:ext cx="975482" cy="1135107"/>
              <a:chOff x="0" y="0"/>
              <a:chExt cx="6985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399999">
              <a:off x="1017915" y="-79812"/>
              <a:ext cx="975482" cy="1135107"/>
              <a:chOff x="0" y="0"/>
              <a:chExt cx="6985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914398" y="2451176"/>
            <a:ext cx="2419741" cy="2095702"/>
            <a:chOff x="0" y="0"/>
            <a:chExt cx="5822950" cy="5043170"/>
          </a:xfrm>
        </p:grpSpPr>
        <p:sp>
          <p:nvSpPr>
            <p:cNvPr id="17" name="Freeform 17"/>
            <p:cNvSpPr/>
            <p:nvPr/>
          </p:nvSpPr>
          <p:spPr>
            <a:xfrm>
              <a:off x="17780" y="15240"/>
              <a:ext cx="5787390" cy="5011420"/>
            </a:xfrm>
            <a:custGeom>
              <a:avLst/>
              <a:gdLst/>
              <a:ahLst/>
              <a:cxnLst/>
              <a:rect l="l" t="t" r="r" b="b"/>
              <a:pathLst>
                <a:path w="5787390" h="5011420">
                  <a:moveTo>
                    <a:pt x="4340860" y="0"/>
                  </a:moveTo>
                  <a:lnTo>
                    <a:pt x="1447800" y="0"/>
                  </a:lnTo>
                  <a:lnTo>
                    <a:pt x="0" y="2505710"/>
                  </a:lnTo>
                  <a:lnTo>
                    <a:pt x="1447800" y="5011420"/>
                  </a:lnTo>
                  <a:lnTo>
                    <a:pt x="4340860" y="5011420"/>
                  </a:lnTo>
                  <a:lnTo>
                    <a:pt x="5787390" y="2505710"/>
                  </a:lnTo>
                  <a:lnTo>
                    <a:pt x="4340860" y="0"/>
                  </a:lnTo>
                  <a:close/>
                </a:path>
              </a:pathLst>
            </a:custGeom>
            <a:blipFill>
              <a:blip r:embed="rId3"/>
              <a:stretch>
                <a:fillRect l="-7728" r="-772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>
              <a:off x="0" y="0"/>
              <a:ext cx="5822950" cy="5043170"/>
            </a:xfrm>
            <a:custGeom>
              <a:avLst/>
              <a:gdLst/>
              <a:ahLst/>
              <a:cxnLst/>
              <a:rect l="l" t="t" r="r" b="b"/>
              <a:pathLst>
                <a:path w="5822950" h="5043170">
                  <a:moveTo>
                    <a:pt x="4367530" y="5043170"/>
                  </a:moveTo>
                  <a:lnTo>
                    <a:pt x="1455420" y="5043170"/>
                  </a:lnTo>
                  <a:lnTo>
                    <a:pt x="0" y="2520950"/>
                  </a:lnTo>
                  <a:lnTo>
                    <a:pt x="1455420" y="0"/>
                  </a:lnTo>
                  <a:lnTo>
                    <a:pt x="4367530" y="0"/>
                  </a:lnTo>
                  <a:lnTo>
                    <a:pt x="5822950" y="2520950"/>
                  </a:lnTo>
                  <a:lnTo>
                    <a:pt x="4367530" y="5043170"/>
                  </a:lnTo>
                  <a:close/>
                  <a:moveTo>
                    <a:pt x="1474470" y="5011420"/>
                  </a:moveTo>
                  <a:lnTo>
                    <a:pt x="4349750" y="5011420"/>
                  </a:lnTo>
                  <a:lnTo>
                    <a:pt x="5787390" y="2522220"/>
                  </a:lnTo>
                  <a:lnTo>
                    <a:pt x="4348480" y="31750"/>
                  </a:lnTo>
                  <a:lnTo>
                    <a:pt x="1474470" y="31750"/>
                  </a:lnTo>
                  <a:lnTo>
                    <a:pt x="36830" y="2520950"/>
                  </a:lnTo>
                  <a:lnTo>
                    <a:pt x="1474470" y="5011420"/>
                  </a:lnTo>
                  <a:close/>
                </a:path>
              </a:pathLst>
            </a:custGeom>
            <a:solidFill>
              <a:srgbClr val="918F8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7980778" y="2476127"/>
            <a:ext cx="2419741" cy="2095702"/>
            <a:chOff x="0" y="0"/>
            <a:chExt cx="5822950" cy="5043170"/>
          </a:xfrm>
        </p:grpSpPr>
        <p:sp>
          <p:nvSpPr>
            <p:cNvPr id="20" name="Freeform 20"/>
            <p:cNvSpPr/>
            <p:nvPr/>
          </p:nvSpPr>
          <p:spPr>
            <a:xfrm>
              <a:off x="17780" y="15240"/>
              <a:ext cx="5787390" cy="5011420"/>
            </a:xfrm>
            <a:custGeom>
              <a:avLst/>
              <a:gdLst/>
              <a:ahLst/>
              <a:cxnLst/>
              <a:rect l="l" t="t" r="r" b="b"/>
              <a:pathLst>
                <a:path w="5787390" h="5011420">
                  <a:moveTo>
                    <a:pt x="4340860" y="0"/>
                  </a:moveTo>
                  <a:lnTo>
                    <a:pt x="1447800" y="0"/>
                  </a:lnTo>
                  <a:lnTo>
                    <a:pt x="0" y="2505710"/>
                  </a:lnTo>
                  <a:lnTo>
                    <a:pt x="1447800" y="5011420"/>
                  </a:lnTo>
                  <a:lnTo>
                    <a:pt x="4340860" y="5011420"/>
                  </a:lnTo>
                  <a:lnTo>
                    <a:pt x="5787390" y="2505710"/>
                  </a:lnTo>
                  <a:lnTo>
                    <a:pt x="4340860" y="0"/>
                  </a:lnTo>
                  <a:close/>
                </a:path>
              </a:pathLst>
            </a:custGeom>
            <a:blipFill>
              <a:blip r:embed="rId4"/>
              <a:stretch>
                <a:fillRect l="-14984" r="-1498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>
              <a:off x="0" y="0"/>
              <a:ext cx="5822950" cy="5043170"/>
            </a:xfrm>
            <a:custGeom>
              <a:avLst/>
              <a:gdLst/>
              <a:ahLst/>
              <a:cxnLst/>
              <a:rect l="l" t="t" r="r" b="b"/>
              <a:pathLst>
                <a:path w="5822950" h="5043170">
                  <a:moveTo>
                    <a:pt x="4367530" y="5043170"/>
                  </a:moveTo>
                  <a:lnTo>
                    <a:pt x="1455420" y="5043170"/>
                  </a:lnTo>
                  <a:lnTo>
                    <a:pt x="0" y="2520950"/>
                  </a:lnTo>
                  <a:lnTo>
                    <a:pt x="1455420" y="0"/>
                  </a:lnTo>
                  <a:lnTo>
                    <a:pt x="4367530" y="0"/>
                  </a:lnTo>
                  <a:lnTo>
                    <a:pt x="5822950" y="2520950"/>
                  </a:lnTo>
                  <a:lnTo>
                    <a:pt x="4367530" y="5043170"/>
                  </a:lnTo>
                  <a:close/>
                  <a:moveTo>
                    <a:pt x="1474470" y="5011420"/>
                  </a:moveTo>
                  <a:lnTo>
                    <a:pt x="4349750" y="5011420"/>
                  </a:lnTo>
                  <a:lnTo>
                    <a:pt x="5787390" y="2522220"/>
                  </a:lnTo>
                  <a:lnTo>
                    <a:pt x="4348480" y="31750"/>
                  </a:lnTo>
                  <a:lnTo>
                    <a:pt x="1474470" y="31750"/>
                  </a:lnTo>
                  <a:lnTo>
                    <a:pt x="36830" y="2520950"/>
                  </a:lnTo>
                  <a:lnTo>
                    <a:pt x="1474470" y="5011420"/>
                  </a:lnTo>
                  <a:close/>
                </a:path>
              </a:pathLst>
            </a:custGeom>
            <a:solidFill>
              <a:srgbClr val="918F8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>
            <a:grpSpLocks noChangeAspect="1"/>
          </p:cNvGrpSpPr>
          <p:nvPr/>
        </p:nvGrpSpPr>
        <p:grpSpPr>
          <a:xfrm>
            <a:off x="14953861" y="2476127"/>
            <a:ext cx="2419741" cy="2095702"/>
            <a:chOff x="0" y="0"/>
            <a:chExt cx="5822950" cy="5043170"/>
          </a:xfrm>
        </p:grpSpPr>
        <p:sp>
          <p:nvSpPr>
            <p:cNvPr id="23" name="Freeform 23"/>
            <p:cNvSpPr/>
            <p:nvPr/>
          </p:nvSpPr>
          <p:spPr>
            <a:xfrm>
              <a:off x="17780" y="15240"/>
              <a:ext cx="5787390" cy="5011420"/>
            </a:xfrm>
            <a:custGeom>
              <a:avLst/>
              <a:gdLst/>
              <a:ahLst/>
              <a:cxnLst/>
              <a:rect l="l" t="t" r="r" b="b"/>
              <a:pathLst>
                <a:path w="5787390" h="5011420">
                  <a:moveTo>
                    <a:pt x="4340860" y="0"/>
                  </a:moveTo>
                  <a:lnTo>
                    <a:pt x="1447800" y="0"/>
                  </a:lnTo>
                  <a:lnTo>
                    <a:pt x="0" y="2505710"/>
                  </a:lnTo>
                  <a:lnTo>
                    <a:pt x="1447800" y="5011420"/>
                  </a:lnTo>
                  <a:lnTo>
                    <a:pt x="4340860" y="5011420"/>
                  </a:lnTo>
                  <a:lnTo>
                    <a:pt x="5787390" y="2505710"/>
                  </a:lnTo>
                  <a:lnTo>
                    <a:pt x="4340860" y="0"/>
                  </a:lnTo>
                  <a:close/>
                </a:path>
              </a:pathLst>
            </a:custGeom>
            <a:blipFill>
              <a:blip r:embed="rId5"/>
              <a:stretch>
                <a:fillRect l="-7728" r="-772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5822950" cy="5043170"/>
            </a:xfrm>
            <a:custGeom>
              <a:avLst/>
              <a:gdLst/>
              <a:ahLst/>
              <a:cxnLst/>
              <a:rect l="l" t="t" r="r" b="b"/>
              <a:pathLst>
                <a:path w="5822950" h="5043170">
                  <a:moveTo>
                    <a:pt x="4367530" y="5043170"/>
                  </a:moveTo>
                  <a:lnTo>
                    <a:pt x="1455420" y="5043170"/>
                  </a:lnTo>
                  <a:lnTo>
                    <a:pt x="0" y="2520950"/>
                  </a:lnTo>
                  <a:lnTo>
                    <a:pt x="1455420" y="0"/>
                  </a:lnTo>
                  <a:lnTo>
                    <a:pt x="4367530" y="0"/>
                  </a:lnTo>
                  <a:lnTo>
                    <a:pt x="5822950" y="2520950"/>
                  </a:lnTo>
                  <a:lnTo>
                    <a:pt x="4367530" y="5043170"/>
                  </a:lnTo>
                  <a:close/>
                  <a:moveTo>
                    <a:pt x="1474470" y="5011420"/>
                  </a:moveTo>
                  <a:lnTo>
                    <a:pt x="4349750" y="5011420"/>
                  </a:lnTo>
                  <a:lnTo>
                    <a:pt x="5787390" y="2522220"/>
                  </a:lnTo>
                  <a:lnTo>
                    <a:pt x="4348480" y="31750"/>
                  </a:lnTo>
                  <a:lnTo>
                    <a:pt x="1474470" y="31750"/>
                  </a:lnTo>
                  <a:lnTo>
                    <a:pt x="36830" y="2520950"/>
                  </a:lnTo>
                  <a:lnTo>
                    <a:pt x="1474470" y="5011420"/>
                  </a:lnTo>
                  <a:close/>
                </a:path>
              </a:pathLst>
            </a:custGeom>
            <a:solidFill>
              <a:srgbClr val="918F8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>
            <a:off x="4494237" y="2476127"/>
            <a:ext cx="2419741" cy="2095702"/>
            <a:chOff x="0" y="0"/>
            <a:chExt cx="5822950" cy="5043170"/>
          </a:xfrm>
        </p:grpSpPr>
        <p:sp>
          <p:nvSpPr>
            <p:cNvPr id="26" name="Freeform 26"/>
            <p:cNvSpPr/>
            <p:nvPr/>
          </p:nvSpPr>
          <p:spPr>
            <a:xfrm>
              <a:off x="17780" y="15240"/>
              <a:ext cx="5787390" cy="5011420"/>
            </a:xfrm>
            <a:custGeom>
              <a:avLst/>
              <a:gdLst/>
              <a:ahLst/>
              <a:cxnLst/>
              <a:rect l="l" t="t" r="r" b="b"/>
              <a:pathLst>
                <a:path w="5787390" h="5011420">
                  <a:moveTo>
                    <a:pt x="4340860" y="0"/>
                  </a:moveTo>
                  <a:lnTo>
                    <a:pt x="1447800" y="0"/>
                  </a:lnTo>
                  <a:lnTo>
                    <a:pt x="0" y="2505710"/>
                  </a:lnTo>
                  <a:lnTo>
                    <a:pt x="1447800" y="5011420"/>
                  </a:lnTo>
                  <a:lnTo>
                    <a:pt x="4340860" y="5011420"/>
                  </a:lnTo>
                  <a:lnTo>
                    <a:pt x="5787390" y="2505710"/>
                  </a:lnTo>
                  <a:lnTo>
                    <a:pt x="4340860" y="0"/>
                  </a:lnTo>
                  <a:close/>
                </a:path>
              </a:pathLst>
            </a:custGeom>
            <a:blipFill>
              <a:blip r:embed="rId6"/>
              <a:stretch>
                <a:fillRect l="-2927" r="-2696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0" y="0"/>
              <a:ext cx="5822950" cy="5043170"/>
            </a:xfrm>
            <a:custGeom>
              <a:avLst/>
              <a:gdLst/>
              <a:ahLst/>
              <a:cxnLst/>
              <a:rect l="l" t="t" r="r" b="b"/>
              <a:pathLst>
                <a:path w="5822950" h="5043170">
                  <a:moveTo>
                    <a:pt x="4367530" y="5043170"/>
                  </a:moveTo>
                  <a:lnTo>
                    <a:pt x="1455420" y="5043170"/>
                  </a:lnTo>
                  <a:lnTo>
                    <a:pt x="0" y="2520950"/>
                  </a:lnTo>
                  <a:lnTo>
                    <a:pt x="1455420" y="0"/>
                  </a:lnTo>
                  <a:lnTo>
                    <a:pt x="4367530" y="0"/>
                  </a:lnTo>
                  <a:lnTo>
                    <a:pt x="5822950" y="2520950"/>
                  </a:lnTo>
                  <a:lnTo>
                    <a:pt x="4367530" y="5043170"/>
                  </a:lnTo>
                  <a:close/>
                  <a:moveTo>
                    <a:pt x="1474470" y="5011420"/>
                  </a:moveTo>
                  <a:lnTo>
                    <a:pt x="4349750" y="5011420"/>
                  </a:lnTo>
                  <a:lnTo>
                    <a:pt x="5787390" y="2522220"/>
                  </a:lnTo>
                  <a:lnTo>
                    <a:pt x="4348480" y="31750"/>
                  </a:lnTo>
                  <a:lnTo>
                    <a:pt x="1474470" y="31750"/>
                  </a:lnTo>
                  <a:lnTo>
                    <a:pt x="36830" y="2520950"/>
                  </a:lnTo>
                  <a:lnTo>
                    <a:pt x="1474470" y="5011420"/>
                  </a:lnTo>
                  <a:close/>
                </a:path>
              </a:pathLst>
            </a:custGeom>
            <a:solidFill>
              <a:srgbClr val="918F8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>
            <a:off x="11467319" y="2476127"/>
            <a:ext cx="2419741" cy="2095702"/>
            <a:chOff x="0" y="0"/>
            <a:chExt cx="5822950" cy="5043170"/>
          </a:xfrm>
        </p:grpSpPr>
        <p:sp>
          <p:nvSpPr>
            <p:cNvPr id="29" name="Freeform 29"/>
            <p:cNvSpPr/>
            <p:nvPr/>
          </p:nvSpPr>
          <p:spPr>
            <a:xfrm>
              <a:off x="17780" y="15240"/>
              <a:ext cx="5787390" cy="5011420"/>
            </a:xfrm>
            <a:custGeom>
              <a:avLst/>
              <a:gdLst/>
              <a:ahLst/>
              <a:cxnLst/>
              <a:rect l="l" t="t" r="r" b="b"/>
              <a:pathLst>
                <a:path w="5787390" h="5011420">
                  <a:moveTo>
                    <a:pt x="4340860" y="0"/>
                  </a:moveTo>
                  <a:lnTo>
                    <a:pt x="1447800" y="0"/>
                  </a:lnTo>
                  <a:lnTo>
                    <a:pt x="0" y="2505710"/>
                  </a:lnTo>
                  <a:lnTo>
                    <a:pt x="1447800" y="5011420"/>
                  </a:lnTo>
                  <a:lnTo>
                    <a:pt x="4340860" y="5011420"/>
                  </a:lnTo>
                  <a:lnTo>
                    <a:pt x="5787390" y="2505710"/>
                  </a:lnTo>
                  <a:lnTo>
                    <a:pt x="4340860" y="0"/>
                  </a:lnTo>
                  <a:close/>
                </a:path>
              </a:pathLst>
            </a:custGeom>
            <a:blipFill>
              <a:blip r:embed="rId7"/>
              <a:stretch>
                <a:fillRect l="-14555" t="-5602" r="-2269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0" y="0"/>
              <a:ext cx="5822950" cy="5043170"/>
            </a:xfrm>
            <a:custGeom>
              <a:avLst/>
              <a:gdLst/>
              <a:ahLst/>
              <a:cxnLst/>
              <a:rect l="l" t="t" r="r" b="b"/>
              <a:pathLst>
                <a:path w="5822950" h="5043170">
                  <a:moveTo>
                    <a:pt x="4367530" y="5043170"/>
                  </a:moveTo>
                  <a:lnTo>
                    <a:pt x="1455420" y="5043170"/>
                  </a:lnTo>
                  <a:lnTo>
                    <a:pt x="0" y="2520950"/>
                  </a:lnTo>
                  <a:lnTo>
                    <a:pt x="1455420" y="0"/>
                  </a:lnTo>
                  <a:lnTo>
                    <a:pt x="4367530" y="0"/>
                  </a:lnTo>
                  <a:lnTo>
                    <a:pt x="5822950" y="2520950"/>
                  </a:lnTo>
                  <a:lnTo>
                    <a:pt x="4367530" y="5043170"/>
                  </a:lnTo>
                  <a:close/>
                  <a:moveTo>
                    <a:pt x="1474470" y="5011420"/>
                  </a:moveTo>
                  <a:lnTo>
                    <a:pt x="4349750" y="5011420"/>
                  </a:lnTo>
                  <a:lnTo>
                    <a:pt x="5787390" y="2522220"/>
                  </a:lnTo>
                  <a:lnTo>
                    <a:pt x="4348480" y="31750"/>
                  </a:lnTo>
                  <a:lnTo>
                    <a:pt x="1474470" y="31750"/>
                  </a:lnTo>
                  <a:lnTo>
                    <a:pt x="36830" y="2520950"/>
                  </a:lnTo>
                  <a:lnTo>
                    <a:pt x="1474470" y="5011420"/>
                  </a:lnTo>
                  <a:close/>
                </a:path>
              </a:pathLst>
            </a:custGeom>
            <a:solidFill>
              <a:srgbClr val="918F8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1087148" y="4701857"/>
            <a:ext cx="1980944" cy="77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5"/>
              </a:lnSpc>
            </a:pPr>
            <a:r>
              <a:rPr lang="en-US" sz="2204" spc="440">
                <a:solidFill>
                  <a:srgbClr val="FFFFFF"/>
                </a:solidFill>
                <a:latin typeface="Lato Bold Bold"/>
              </a:rPr>
              <a:t>BEEMAC TRUCKING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666987" y="4701857"/>
            <a:ext cx="1980944" cy="77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5"/>
              </a:lnSpc>
            </a:pPr>
            <a:r>
              <a:rPr lang="en-US" sz="2204" spc="440">
                <a:solidFill>
                  <a:srgbClr val="FFFFFF"/>
                </a:solidFill>
                <a:latin typeface="Lato Bold Bold"/>
              </a:rPr>
              <a:t>BEEMAC LOGISTICS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7510429" y="4711382"/>
            <a:ext cx="3267143" cy="826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5"/>
              </a:lnSpc>
            </a:pPr>
            <a:r>
              <a:rPr lang="en-US" sz="1604" spc="320">
                <a:solidFill>
                  <a:srgbClr val="FFFFFF"/>
                </a:solidFill>
                <a:latin typeface="Lato Bold Bold"/>
              </a:rPr>
              <a:t>BEEMAC MATERIAL HANDLING &amp; WAREHOUSING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151281" y="4711382"/>
            <a:ext cx="2958521" cy="826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</a:pPr>
            <a:r>
              <a:rPr lang="en-US" sz="1599" spc="319">
                <a:solidFill>
                  <a:srgbClr val="FFFFFF"/>
                </a:solidFill>
                <a:latin typeface="Lato Bold Bold"/>
              </a:rPr>
              <a:t>BEEMAC CHARTERING &amp; MERCURY TRANSPORTATION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680836" y="4701857"/>
            <a:ext cx="2872493" cy="77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5"/>
              </a:lnSpc>
            </a:pPr>
            <a:r>
              <a:rPr lang="en-US" sz="2204" spc="440">
                <a:solidFill>
                  <a:srgbClr val="FFFFFF"/>
                </a:solidFill>
                <a:latin typeface="Lato Bold Bold"/>
              </a:rPr>
              <a:t>BEEMAC PORT SERVICES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67749" y="5680393"/>
            <a:ext cx="2722559" cy="2282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•500+ trucks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Flatbeds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Step decks, double drops, RGNs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Stretch 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Pneumatic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Hot Shot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Over dimensional/ pilot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4323734" y="5680287"/>
            <a:ext cx="3186695" cy="3996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Full-service logistics offering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On demand capacity across all modes, Managed     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 Services and 3PL Solutions 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Cost effective brokerage solution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Inbound management / MRO programs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44,000 contract carriers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Carrier management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Logistics engineering and Supply Chain  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 consulting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7980778" y="5680393"/>
            <a:ext cx="2419741" cy="3425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Leetsdale, PA, Midland, TX and Houston, TX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5 fully managed Pipe yards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75 acres combined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•Inspection Services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•Inventory management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•Mobile Forklift services</a:t>
            </a:r>
          </a:p>
          <a:p>
            <a:pPr>
              <a:lnSpc>
                <a:spcPts val="2310"/>
              </a:lnSpc>
            </a:pPr>
            <a:endParaRPr lang="en-US" sz="1650" spc="82">
              <a:solidFill>
                <a:srgbClr val="FFFFFF"/>
              </a:solidFill>
              <a:latin typeface="Lato 1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11353988" y="5680393"/>
            <a:ext cx="2755814" cy="3996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Worldwide service of bulk 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 and break-bulk commodities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Working with over 2,000 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 shipowners worldwide 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Operations team to manage 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 all aspects of the loading  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 shipment, and unloading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Turn-key multi-modal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 solutions bundling</a:t>
            </a:r>
          </a:p>
          <a:p>
            <a:pPr>
              <a:lnSpc>
                <a:spcPts val="2310"/>
              </a:lnSpc>
            </a:pPr>
            <a:endParaRPr lang="en-US" sz="1650" spc="82">
              <a:solidFill>
                <a:srgbClr val="FFFFFF"/>
              </a:solidFill>
              <a:latin typeface="Lato 1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4840673" y="5680287"/>
            <a:ext cx="2646117" cy="313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Port of Leetsdale, PA / Houston, TX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45-Ton overhead river crane in Leetsdale, PA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Barge and rail car transloading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Direct Discharge Port of Houston</a:t>
            </a:r>
          </a:p>
          <a:p>
            <a:pPr>
              <a:lnSpc>
                <a:spcPts val="2310"/>
              </a:lnSpc>
            </a:pPr>
            <a:r>
              <a:rPr lang="en-US" sz="1650" spc="82">
                <a:solidFill>
                  <a:srgbClr val="FFFFFF"/>
                </a:solidFill>
                <a:latin typeface="Lato 1 Bold"/>
              </a:rPr>
              <a:t>• Indoor/Outdoor storage space</a:t>
            </a:r>
          </a:p>
          <a:p>
            <a:pPr>
              <a:lnSpc>
                <a:spcPts val="2310"/>
              </a:lnSpc>
            </a:pPr>
            <a:endParaRPr lang="en-US" sz="1650" spc="82">
              <a:solidFill>
                <a:srgbClr val="FFFFFF"/>
              </a:solidFill>
              <a:latin typeface="Lato 1 Bold"/>
            </a:endParaRPr>
          </a:p>
        </p:txBody>
      </p:sp>
      <p:sp>
        <p:nvSpPr>
          <p:cNvPr id="41" name="Freeform 41"/>
          <p:cNvSpPr/>
          <p:nvPr/>
        </p:nvSpPr>
        <p:spPr>
          <a:xfrm>
            <a:off x="7228261" y="382634"/>
            <a:ext cx="3831478" cy="1954242"/>
          </a:xfrm>
          <a:custGeom>
            <a:avLst/>
            <a:gdLst/>
            <a:ahLst/>
            <a:cxnLst/>
            <a:rect l="l" t="t" r="r" b="b"/>
            <a:pathLst>
              <a:path w="3831478" h="1954242">
                <a:moveTo>
                  <a:pt x="0" y="0"/>
                </a:moveTo>
                <a:lnTo>
                  <a:pt x="3831478" y="0"/>
                </a:lnTo>
                <a:lnTo>
                  <a:pt x="3831478" y="1954242"/>
                </a:lnTo>
                <a:lnTo>
                  <a:pt x="0" y="19542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4" r="-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2" name="TextBox 42"/>
          <p:cNvSpPr txBox="1"/>
          <p:nvPr/>
        </p:nvSpPr>
        <p:spPr>
          <a:xfrm>
            <a:off x="7540458" y="833436"/>
            <a:ext cx="3207084" cy="995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3"/>
              </a:lnSpc>
            </a:pPr>
            <a:r>
              <a:rPr lang="en-US" sz="2909">
                <a:solidFill>
                  <a:srgbClr val="000000"/>
                </a:solidFill>
                <a:latin typeface="Good Times"/>
              </a:rPr>
              <a:t>services portfolio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912648" y="401684"/>
            <a:ext cx="5719652" cy="37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18"/>
              </a:lnSpc>
              <a:spcBef>
                <a:spcPct val="0"/>
              </a:spcBef>
            </a:pPr>
            <a:r>
              <a:rPr lang="en-US" sz="2652" dirty="0">
                <a:solidFill>
                  <a:srgbClr val="D9E027"/>
                </a:solidFill>
                <a:latin typeface="Lato Bold Bold"/>
              </a:rPr>
              <a:t>HYBRID GLOBAL LOGISTICS, LLC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5197410"/>
            <a:ext cx="18288000" cy="5089590"/>
            <a:chOff x="0" y="0"/>
            <a:chExt cx="2600728" cy="72378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00728" cy="723788"/>
            </a:xfrm>
            <a:custGeom>
              <a:avLst/>
              <a:gdLst/>
              <a:ahLst/>
              <a:cxnLst/>
              <a:rect l="l" t="t" r="r" b="b"/>
              <a:pathLst>
                <a:path w="2600728" h="723788">
                  <a:moveTo>
                    <a:pt x="0" y="0"/>
                  </a:moveTo>
                  <a:lnTo>
                    <a:pt x="2600728" y="0"/>
                  </a:lnTo>
                  <a:lnTo>
                    <a:pt x="2600728" y="723788"/>
                  </a:lnTo>
                  <a:lnTo>
                    <a:pt x="0" y="72378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06125" y="3075090"/>
            <a:ext cx="8378282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5000" dirty="0">
                <a:solidFill>
                  <a:srgbClr val="FFFFFF"/>
                </a:solidFill>
                <a:latin typeface="Good Times"/>
              </a:rPr>
              <a:t>achievements &amp; awards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90296" y="96389"/>
            <a:ext cx="1554907" cy="1883671"/>
            <a:chOff x="0" y="0"/>
            <a:chExt cx="2073210" cy="2511562"/>
          </a:xfrm>
        </p:grpSpPr>
        <p:grpSp>
          <p:nvGrpSpPr>
            <p:cNvPr id="8" name="Group 8"/>
            <p:cNvGrpSpPr/>
            <p:nvPr/>
          </p:nvGrpSpPr>
          <p:grpSpPr>
            <a:xfrm rot="5399999">
              <a:off x="92512" y="420629"/>
              <a:ext cx="975482" cy="1135107"/>
              <a:chOff x="0" y="0"/>
              <a:chExt cx="698500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1" name="Group 11"/>
            <p:cNvGrpSpPr/>
            <p:nvPr/>
          </p:nvGrpSpPr>
          <p:grpSpPr>
            <a:xfrm rot="5399999">
              <a:off x="1005215" y="955826"/>
              <a:ext cx="975482" cy="1135107"/>
              <a:chOff x="0" y="0"/>
              <a:chExt cx="6985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 rot="5399999">
              <a:off x="79812" y="1456267"/>
              <a:ext cx="975482" cy="1135107"/>
              <a:chOff x="0" y="0"/>
              <a:chExt cx="6985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 rot="5399999">
              <a:off x="1017915" y="-79812"/>
              <a:ext cx="975482" cy="1135107"/>
              <a:chOff x="0" y="0"/>
              <a:chExt cx="6985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8808861" y="4213916"/>
            <a:ext cx="8521751" cy="5514060"/>
            <a:chOff x="0" y="0"/>
            <a:chExt cx="11362334" cy="7352079"/>
          </a:xfrm>
        </p:grpSpPr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3"/>
            <a:srcRect l="21465" r="27319"/>
            <a:stretch>
              <a:fillRect/>
            </a:stretch>
          </p:blipFill>
          <p:spPr>
            <a:xfrm>
              <a:off x="0" y="0"/>
              <a:ext cx="5649417" cy="7352079"/>
            </a:xfrm>
            <a:prstGeom prst="rect">
              <a:avLst/>
            </a:prstGeom>
          </p:spPr>
        </p:pic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4"/>
            <a:srcRect t="1607" b="1607"/>
            <a:stretch>
              <a:fillRect/>
            </a:stretch>
          </p:blipFill>
          <p:spPr>
            <a:xfrm>
              <a:off x="5712917" y="0"/>
              <a:ext cx="5649417" cy="3644290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5"/>
            <a:srcRect t="7775" b="7775"/>
            <a:stretch>
              <a:fillRect/>
            </a:stretch>
          </p:blipFill>
          <p:spPr>
            <a:xfrm>
              <a:off x="5712917" y="3707790"/>
              <a:ext cx="5649417" cy="3644290"/>
            </a:xfrm>
            <a:prstGeom prst="rect">
              <a:avLst/>
            </a:prstGeom>
          </p:spPr>
        </p:pic>
      </p:grpSp>
      <p:sp>
        <p:nvSpPr>
          <p:cNvPr id="24" name="Freeform 24"/>
          <p:cNvSpPr/>
          <p:nvPr/>
        </p:nvSpPr>
        <p:spPr>
          <a:xfrm>
            <a:off x="8835580" y="33117"/>
            <a:ext cx="8521751" cy="4346093"/>
          </a:xfrm>
          <a:custGeom>
            <a:avLst/>
            <a:gdLst/>
            <a:ahLst/>
            <a:cxnLst/>
            <a:rect l="l" t="t" r="r" b="b"/>
            <a:pathLst>
              <a:path w="8521751" h="4346093">
                <a:moveTo>
                  <a:pt x="0" y="0"/>
                </a:moveTo>
                <a:lnTo>
                  <a:pt x="8521750" y="0"/>
                </a:lnTo>
                <a:lnTo>
                  <a:pt x="8521750" y="4346093"/>
                </a:lnTo>
                <a:lnTo>
                  <a:pt x="0" y="43460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5" name="Group 25"/>
          <p:cNvGrpSpPr/>
          <p:nvPr/>
        </p:nvGrpSpPr>
        <p:grpSpPr>
          <a:xfrm>
            <a:off x="10367113" y="200799"/>
            <a:ext cx="5456998" cy="3558524"/>
            <a:chOff x="0" y="0"/>
            <a:chExt cx="7275997" cy="4744698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31559"/>
              <a:ext cx="2210523" cy="2210523"/>
              <a:chOff x="0" y="0"/>
              <a:chExt cx="812800" cy="8128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3230" tIns="33230" rIns="33230" bIns="3323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29" name="Freeform 29"/>
            <p:cNvSpPr/>
            <p:nvPr/>
          </p:nvSpPr>
          <p:spPr>
            <a:xfrm>
              <a:off x="431785" y="31559"/>
              <a:ext cx="1346953" cy="2210523"/>
            </a:xfrm>
            <a:custGeom>
              <a:avLst/>
              <a:gdLst/>
              <a:ahLst/>
              <a:cxnLst/>
              <a:rect l="l" t="t" r="r" b="b"/>
              <a:pathLst>
                <a:path w="1346953" h="2210523">
                  <a:moveTo>
                    <a:pt x="0" y="0"/>
                  </a:moveTo>
                  <a:lnTo>
                    <a:pt x="1346953" y="0"/>
                  </a:lnTo>
                  <a:lnTo>
                    <a:pt x="1346953" y="2210523"/>
                  </a:lnTo>
                  <a:lnTo>
                    <a:pt x="0" y="22105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r="-1734" b="-173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2625276" y="467707"/>
              <a:ext cx="1671811" cy="1668357"/>
            </a:xfrm>
            <a:custGeom>
              <a:avLst/>
              <a:gdLst/>
              <a:ahLst/>
              <a:cxnLst/>
              <a:rect l="l" t="t" r="r" b="b"/>
              <a:pathLst>
                <a:path w="1671811" h="1668357">
                  <a:moveTo>
                    <a:pt x="0" y="0"/>
                  </a:moveTo>
                  <a:lnTo>
                    <a:pt x="1671812" y="0"/>
                  </a:lnTo>
                  <a:lnTo>
                    <a:pt x="1671812" y="1668357"/>
                  </a:lnTo>
                  <a:lnTo>
                    <a:pt x="0" y="16683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1" name="Group 31"/>
            <p:cNvGrpSpPr/>
            <p:nvPr/>
          </p:nvGrpSpPr>
          <p:grpSpPr>
            <a:xfrm>
              <a:off x="2471866" y="0"/>
              <a:ext cx="2263265" cy="2263265"/>
              <a:chOff x="0" y="0"/>
              <a:chExt cx="812800" cy="812800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161E3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4023" tIns="34023" rIns="34023" bIns="34023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4" name="Freeform 34"/>
            <p:cNvSpPr/>
            <p:nvPr/>
          </p:nvSpPr>
          <p:spPr>
            <a:xfrm>
              <a:off x="2471866" y="293450"/>
              <a:ext cx="2263265" cy="1581457"/>
            </a:xfrm>
            <a:custGeom>
              <a:avLst/>
              <a:gdLst/>
              <a:ahLst/>
              <a:cxnLst/>
              <a:rect l="l" t="t" r="r" b="b"/>
              <a:pathLst>
                <a:path w="2263265" h="1581457">
                  <a:moveTo>
                    <a:pt x="0" y="0"/>
                  </a:moveTo>
                  <a:lnTo>
                    <a:pt x="2263265" y="0"/>
                  </a:lnTo>
                  <a:lnTo>
                    <a:pt x="2263265" y="1581457"/>
                  </a:lnTo>
                  <a:lnTo>
                    <a:pt x="0" y="15814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5073520" y="499265"/>
              <a:ext cx="1671811" cy="1668357"/>
            </a:xfrm>
            <a:custGeom>
              <a:avLst/>
              <a:gdLst/>
              <a:ahLst/>
              <a:cxnLst/>
              <a:rect l="l" t="t" r="r" b="b"/>
              <a:pathLst>
                <a:path w="1671811" h="1668357">
                  <a:moveTo>
                    <a:pt x="0" y="0"/>
                  </a:moveTo>
                  <a:lnTo>
                    <a:pt x="1671812" y="0"/>
                  </a:lnTo>
                  <a:lnTo>
                    <a:pt x="1671812" y="1668358"/>
                  </a:lnTo>
                  <a:lnTo>
                    <a:pt x="0" y="16683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grpSp>
          <p:nvGrpSpPr>
            <p:cNvPr id="36" name="Group 36"/>
            <p:cNvGrpSpPr/>
            <p:nvPr/>
          </p:nvGrpSpPr>
          <p:grpSpPr>
            <a:xfrm>
              <a:off x="4996474" y="31559"/>
              <a:ext cx="2279523" cy="2279523"/>
              <a:chOff x="0" y="0"/>
              <a:chExt cx="812800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278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34267" tIns="34267" rIns="34267" bIns="34267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4996474" y="674106"/>
              <a:ext cx="2279523" cy="962001"/>
            </a:xfrm>
            <a:custGeom>
              <a:avLst/>
              <a:gdLst/>
              <a:ahLst/>
              <a:cxnLst/>
              <a:rect l="l" t="t" r="r" b="b"/>
              <a:pathLst>
                <a:path w="2279523" h="962001">
                  <a:moveTo>
                    <a:pt x="0" y="0"/>
                  </a:moveTo>
                  <a:lnTo>
                    <a:pt x="2279523" y="0"/>
                  </a:lnTo>
                  <a:lnTo>
                    <a:pt x="2279523" y="962001"/>
                  </a:lnTo>
                  <a:lnTo>
                    <a:pt x="0" y="9620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2471867" y="2375342"/>
              <a:ext cx="2263265" cy="2369356"/>
            </a:xfrm>
            <a:prstGeom prst="rect">
              <a:avLst/>
            </a:prstGeom>
          </p:spPr>
          <p:txBody>
            <a:bodyPr lIns="34023" tIns="34023" rIns="34023" bIns="34023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  <p:sp>
          <p:nvSpPr>
            <p:cNvPr id="45" name="Freeform 45"/>
            <p:cNvSpPr/>
            <p:nvPr/>
          </p:nvSpPr>
          <p:spPr>
            <a:xfrm>
              <a:off x="4981708" y="2470841"/>
              <a:ext cx="2263265" cy="2263265"/>
            </a:xfrm>
            <a:custGeom>
              <a:avLst/>
              <a:gdLst/>
              <a:ahLst/>
              <a:cxnLst/>
              <a:rect l="l" t="t" r="r" b="b"/>
              <a:pathLst>
                <a:path w="2263265" h="2263265">
                  <a:moveTo>
                    <a:pt x="0" y="0"/>
                  </a:moveTo>
                  <a:lnTo>
                    <a:pt x="2263266" y="0"/>
                  </a:lnTo>
                  <a:lnTo>
                    <a:pt x="2263266" y="2263266"/>
                  </a:lnTo>
                  <a:lnTo>
                    <a:pt x="0" y="2263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-2152" b="-215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606125" y="5443640"/>
            <a:ext cx="7720880" cy="4055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34"/>
              </a:lnSpc>
            </a:pPr>
            <a:r>
              <a:rPr lang="en-US" sz="2095" u="sng" spc="104" dirty="0">
                <a:solidFill>
                  <a:srgbClr val="000000"/>
                </a:solidFill>
                <a:latin typeface="Lato 1 Bold"/>
              </a:rPr>
              <a:t>2024 &amp; 2023 Accomplishments:</a:t>
            </a:r>
          </a:p>
          <a:p>
            <a:pPr>
              <a:lnSpc>
                <a:spcPts val="2934"/>
              </a:lnSpc>
            </a:pPr>
            <a:endParaRPr lang="en-US" sz="2095" u="sng" spc="104" dirty="0">
              <a:solidFill>
                <a:srgbClr val="000000"/>
              </a:solidFill>
              <a:latin typeface="Lato 1 Bold"/>
            </a:endParaRPr>
          </a:p>
          <a:p>
            <a:pPr marL="452506" lvl="1" indent="-226253">
              <a:lnSpc>
                <a:spcPts val="2934"/>
              </a:lnSpc>
              <a:buFont typeface="Arial"/>
              <a:buChar char="•"/>
            </a:pPr>
            <a:r>
              <a:rPr lang="en-US" sz="2095" spc="104" dirty="0">
                <a:solidFill>
                  <a:srgbClr val="000000"/>
                </a:solidFill>
                <a:latin typeface="Lato 1"/>
              </a:rPr>
              <a:t>Ranked 51st Top Freight Brokerage Firms in the U.S. by Transport Topics 2024.</a:t>
            </a:r>
          </a:p>
          <a:p>
            <a:pPr marL="452506" lvl="1" indent="-226253">
              <a:lnSpc>
                <a:spcPts val="2934"/>
              </a:lnSpc>
              <a:buFont typeface="Arial"/>
              <a:buChar char="•"/>
            </a:pPr>
            <a:r>
              <a:rPr lang="en-US" sz="2095" spc="104" dirty="0">
                <a:solidFill>
                  <a:srgbClr val="000000"/>
                </a:solidFill>
                <a:latin typeface="Lato 1"/>
              </a:rPr>
              <a:t>Named a winner of the Pittsburgh Post-Gazette’s “Top Workplaces 2024” Award.</a:t>
            </a:r>
          </a:p>
          <a:p>
            <a:pPr marL="452506" lvl="1" indent="-226253">
              <a:lnSpc>
                <a:spcPts val="2934"/>
              </a:lnSpc>
              <a:buFont typeface="Arial"/>
              <a:buChar char="•"/>
            </a:pPr>
            <a:r>
              <a:rPr lang="en-US" sz="2095" spc="104" dirty="0">
                <a:solidFill>
                  <a:srgbClr val="000000"/>
                </a:solidFill>
                <a:latin typeface="Lato 1"/>
              </a:rPr>
              <a:t>Ranked No. 2972 on the Inc. 5000 list 2023.</a:t>
            </a:r>
          </a:p>
          <a:p>
            <a:pPr marL="452506" lvl="1" indent="-226253">
              <a:lnSpc>
                <a:spcPts val="2934"/>
              </a:lnSpc>
              <a:buFont typeface="Arial"/>
              <a:buChar char="•"/>
            </a:pPr>
            <a:r>
              <a:rPr lang="en-US" sz="2095" spc="104" dirty="0">
                <a:solidFill>
                  <a:srgbClr val="000000"/>
                </a:solidFill>
                <a:latin typeface="Lato 1"/>
              </a:rPr>
              <a:t>Top 500 Largest For-Hire Carriers by Freight Waves 2023.</a:t>
            </a:r>
          </a:p>
          <a:p>
            <a:pPr marL="452506" lvl="1" indent="-226253">
              <a:lnSpc>
                <a:spcPts val="2934"/>
              </a:lnSpc>
              <a:buFont typeface="Arial"/>
              <a:buChar char="•"/>
            </a:pPr>
            <a:r>
              <a:rPr lang="en-US" sz="2095" spc="104" dirty="0">
                <a:solidFill>
                  <a:srgbClr val="000000"/>
                </a:solidFill>
                <a:latin typeface="Lato 1"/>
              </a:rPr>
              <a:t>Ranked 9th in the 2023 Pittsburgh Business Times “Fast 50” Award.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912648" y="401684"/>
            <a:ext cx="5719652" cy="37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18"/>
              </a:lnSpc>
              <a:spcBef>
                <a:spcPct val="0"/>
              </a:spcBef>
            </a:pPr>
            <a:r>
              <a:rPr lang="en-US" sz="2652" dirty="0">
                <a:solidFill>
                  <a:srgbClr val="D9E027"/>
                </a:solidFill>
                <a:latin typeface="Lato Bold Bold"/>
              </a:rPr>
              <a:t>HYBRID GLOBAL LOGISTICS, LLC</a:t>
            </a:r>
          </a:p>
        </p:txBody>
      </p:sp>
      <p:pic>
        <p:nvPicPr>
          <p:cNvPr id="49" name="Picture 48" descr="A yellow and black logo&#10;&#10;Description automatically generated">
            <a:extLst>
              <a:ext uri="{FF2B5EF4-FFF2-40B4-BE49-F238E27FC236}">
                <a16:creationId xmlns:a16="http://schemas.microsoft.com/office/drawing/2014/main" id="{0D953C72-49F2-8120-3953-C7D4CC35D82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900" y="2016223"/>
            <a:ext cx="1709181" cy="1709181"/>
          </a:xfrm>
          <a:prstGeom prst="rect">
            <a:avLst/>
          </a:prstGeom>
        </p:spPr>
      </p:pic>
      <p:pic>
        <p:nvPicPr>
          <p:cNvPr id="1026" name="Picture 4">
            <a:extLst>
              <a:ext uri="{FF2B5EF4-FFF2-40B4-BE49-F238E27FC236}">
                <a16:creationId xmlns:a16="http://schemas.microsoft.com/office/drawing/2014/main" id="{5DCD5B30-37B4-1677-59E9-FF1292278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1013" y="203799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0" y="3010769"/>
            <a:ext cx="18288000" cy="7276231"/>
            <a:chOff x="0" y="0"/>
            <a:chExt cx="2600728" cy="103474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600728" cy="1034749"/>
            </a:xfrm>
            <a:custGeom>
              <a:avLst/>
              <a:gdLst/>
              <a:ahLst/>
              <a:cxnLst/>
              <a:rect l="l" t="t" r="r" b="b"/>
              <a:pathLst>
                <a:path w="2600728" h="1034749">
                  <a:moveTo>
                    <a:pt x="0" y="0"/>
                  </a:moveTo>
                  <a:lnTo>
                    <a:pt x="2600728" y="0"/>
                  </a:lnTo>
                  <a:lnTo>
                    <a:pt x="2600728" y="1034749"/>
                  </a:lnTo>
                  <a:lnTo>
                    <a:pt x="0" y="103474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0296" y="96389"/>
            <a:ext cx="1554907" cy="1883671"/>
            <a:chOff x="0" y="0"/>
            <a:chExt cx="2073210" cy="2511562"/>
          </a:xfrm>
        </p:grpSpPr>
        <p:grpSp>
          <p:nvGrpSpPr>
            <p:cNvPr id="7" name="Group 7"/>
            <p:cNvGrpSpPr/>
            <p:nvPr/>
          </p:nvGrpSpPr>
          <p:grpSpPr>
            <a:xfrm rot="5399999">
              <a:off x="92512" y="420629"/>
              <a:ext cx="975482" cy="1135107"/>
              <a:chOff x="0" y="0"/>
              <a:chExt cx="698500" cy="8128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 rot="5399999">
              <a:off x="1005215" y="955826"/>
              <a:ext cx="975482" cy="1135107"/>
              <a:chOff x="0" y="0"/>
              <a:chExt cx="6985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399999">
              <a:off x="79812" y="1456267"/>
              <a:ext cx="975482" cy="1135107"/>
              <a:chOff x="0" y="0"/>
              <a:chExt cx="6985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5399999">
              <a:off x="1017915" y="-79812"/>
              <a:ext cx="975482" cy="1135107"/>
              <a:chOff x="0" y="0"/>
              <a:chExt cx="6985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grpSp>
        <p:nvGrpSpPr>
          <p:cNvPr id="19" name="Group 19"/>
          <p:cNvGrpSpPr/>
          <p:nvPr/>
        </p:nvGrpSpPr>
        <p:grpSpPr>
          <a:xfrm>
            <a:off x="8309545" y="551617"/>
            <a:ext cx="9978455" cy="6090749"/>
            <a:chOff x="0" y="0"/>
            <a:chExt cx="13304607" cy="8120999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3"/>
            <a:srcRect l="30055" r="30055"/>
            <a:stretch>
              <a:fillRect/>
            </a:stretch>
          </p:blipFill>
          <p:spPr>
            <a:xfrm>
              <a:off x="9676078" y="0"/>
              <a:ext cx="3628529" cy="8120999"/>
            </a:xfrm>
            <a:prstGeom prst="rect">
              <a:avLst/>
            </a:prstGeom>
          </p:spPr>
        </p:pic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4"/>
            <a:srcRect l="6846" r="6846"/>
            <a:stretch>
              <a:fillRect/>
            </a:stretch>
          </p:blipFill>
          <p:spPr>
            <a:xfrm>
              <a:off x="3628529" y="4060499"/>
              <a:ext cx="6047549" cy="4060499"/>
            </a:xfrm>
            <a:prstGeom prst="rect">
              <a:avLst/>
            </a:prstGeom>
          </p:spPr>
        </p:pic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5"/>
            <a:srcRect l="32756" r="32756"/>
            <a:stretch>
              <a:fillRect/>
            </a:stretch>
          </p:blipFill>
          <p:spPr>
            <a:xfrm>
              <a:off x="0" y="0"/>
              <a:ext cx="3628529" cy="8120999"/>
            </a:xfrm>
            <a:prstGeom prst="rect">
              <a:avLst/>
            </a:prstGeom>
          </p:spPr>
        </p:pic>
      </p:grpSp>
      <p:sp>
        <p:nvSpPr>
          <p:cNvPr id="25" name="Freeform 25"/>
          <p:cNvSpPr/>
          <p:nvPr/>
        </p:nvSpPr>
        <p:spPr>
          <a:xfrm>
            <a:off x="4540828" y="992628"/>
            <a:ext cx="4571907" cy="2165959"/>
          </a:xfrm>
          <a:custGeom>
            <a:avLst/>
            <a:gdLst/>
            <a:ahLst/>
            <a:cxnLst/>
            <a:rect l="l" t="t" r="r" b="b"/>
            <a:pathLst>
              <a:path w="4898574" h="2498272">
                <a:moveTo>
                  <a:pt x="0" y="0"/>
                </a:moveTo>
                <a:lnTo>
                  <a:pt x="4898573" y="0"/>
                </a:lnTo>
                <a:lnTo>
                  <a:pt x="4898573" y="2498273"/>
                </a:lnTo>
                <a:lnTo>
                  <a:pt x="0" y="24982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4799723" y="1054347"/>
            <a:ext cx="4158541" cy="1756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69"/>
              </a:lnSpc>
            </a:pPr>
            <a:r>
              <a:rPr lang="en-US" sz="5049" dirty="0">
                <a:solidFill>
                  <a:srgbClr val="000000"/>
                </a:solidFill>
                <a:latin typeface="Good Times"/>
              </a:rPr>
              <a:t>our offices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1028700" y="3386594"/>
            <a:ext cx="471307" cy="548430"/>
            <a:chOff x="0" y="0"/>
            <a:chExt cx="6985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25400"/>
              <a:ext cx="6985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693353" y="3444080"/>
            <a:ext cx="4571907" cy="384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1"/>
              </a:lnSpc>
              <a:spcBef>
                <a:spcPct val="0"/>
              </a:spcBef>
            </a:pPr>
            <a:r>
              <a:rPr lang="en-US" sz="2236" spc="447">
                <a:solidFill>
                  <a:srgbClr val="000000"/>
                </a:solidFill>
                <a:latin typeface="Lato Bold Bold"/>
              </a:rPr>
              <a:t>BEAVER, PENNSYLVANIA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1028700" y="4869285"/>
            <a:ext cx="471307" cy="548430"/>
            <a:chOff x="0" y="0"/>
            <a:chExt cx="6985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25400"/>
              <a:ext cx="6985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693353" y="4927229"/>
            <a:ext cx="5602921" cy="384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1"/>
              </a:lnSpc>
              <a:spcBef>
                <a:spcPct val="0"/>
              </a:spcBef>
            </a:pPr>
            <a:r>
              <a:rPr lang="en-US" sz="2236" spc="447">
                <a:solidFill>
                  <a:srgbClr val="000000"/>
                </a:solidFill>
                <a:latin typeface="Lato Bold Bold"/>
              </a:rPr>
              <a:t>PITTSBURGH, PENNSYLVANIA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1028700" y="6100455"/>
            <a:ext cx="471307" cy="548430"/>
            <a:chOff x="0" y="0"/>
            <a:chExt cx="698500" cy="81280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25400"/>
              <a:ext cx="6985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1693353" y="6158399"/>
            <a:ext cx="5602921" cy="384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1"/>
              </a:lnSpc>
              <a:spcBef>
                <a:spcPct val="0"/>
              </a:spcBef>
            </a:pPr>
            <a:r>
              <a:rPr lang="en-US" sz="2236" spc="447">
                <a:solidFill>
                  <a:srgbClr val="000000"/>
                </a:solidFill>
                <a:latin typeface="Lato Bold Bold"/>
              </a:rPr>
              <a:t>HOUSTON, TEXAS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1028700" y="7334684"/>
            <a:ext cx="471307" cy="548430"/>
            <a:chOff x="0" y="0"/>
            <a:chExt cx="698500" cy="8128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25400"/>
              <a:ext cx="6985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1693353" y="7392629"/>
            <a:ext cx="5602921" cy="384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1"/>
              </a:lnSpc>
              <a:spcBef>
                <a:spcPct val="0"/>
              </a:spcBef>
            </a:pPr>
            <a:r>
              <a:rPr lang="en-US" sz="2236" spc="447">
                <a:solidFill>
                  <a:srgbClr val="000000"/>
                </a:solidFill>
                <a:latin typeface="Lato Bold Bold"/>
              </a:rPr>
              <a:t>ST. PETERSBURG, FL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028700" y="8568914"/>
            <a:ext cx="471307" cy="548430"/>
            <a:chOff x="0" y="0"/>
            <a:chExt cx="698500" cy="81280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98500" cy="812800"/>
            </a:xfrm>
            <a:custGeom>
              <a:avLst/>
              <a:gdLst/>
              <a:ahLst/>
              <a:cxnLst/>
              <a:rect l="l" t="t" r="r" b="b"/>
              <a:pathLst>
                <a:path w="698500" h="812800">
                  <a:moveTo>
                    <a:pt x="349250" y="0"/>
                  </a:moveTo>
                  <a:lnTo>
                    <a:pt x="698500" y="203200"/>
                  </a:lnTo>
                  <a:lnTo>
                    <a:pt x="698500" y="609600"/>
                  </a:lnTo>
                  <a:lnTo>
                    <a:pt x="349250" y="812800"/>
                  </a:lnTo>
                  <a:lnTo>
                    <a:pt x="0" y="609600"/>
                  </a:lnTo>
                  <a:lnTo>
                    <a:pt x="0" y="203200"/>
                  </a:lnTo>
                  <a:lnTo>
                    <a:pt x="34925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25400"/>
              <a:ext cx="698500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693353" y="8626859"/>
            <a:ext cx="5602921" cy="384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1"/>
              </a:lnSpc>
              <a:spcBef>
                <a:spcPct val="0"/>
              </a:spcBef>
            </a:pPr>
            <a:r>
              <a:rPr lang="en-US" sz="2236" spc="447">
                <a:solidFill>
                  <a:srgbClr val="000000"/>
                </a:solidFill>
                <a:latin typeface="Lato Bold Bold"/>
              </a:rPr>
              <a:t>BARRANQUILLA, COLOMBIA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693353" y="3971872"/>
            <a:ext cx="4898574" cy="739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03847" lvl="1" indent="-151924">
              <a:lnSpc>
                <a:spcPts val="1970"/>
              </a:lnSpc>
              <a:buFont typeface="Arial"/>
              <a:buChar char="•"/>
            </a:pPr>
            <a:r>
              <a:rPr lang="en-US" sz="1407" spc="281" dirty="0">
                <a:solidFill>
                  <a:srgbClr val="000000"/>
                </a:solidFill>
                <a:latin typeface="Lato 1 Bold"/>
              </a:rPr>
              <a:t>999 3RD STREET, BEAVER, PA  15009</a:t>
            </a:r>
          </a:p>
          <a:p>
            <a:pPr marL="303847" lvl="1" indent="-151924">
              <a:lnSpc>
                <a:spcPts val="1970"/>
              </a:lnSpc>
              <a:buFont typeface="Arial"/>
              <a:buChar char="•"/>
            </a:pPr>
            <a:r>
              <a:rPr lang="en-US" sz="1407" spc="281" dirty="0">
                <a:solidFill>
                  <a:srgbClr val="000000"/>
                </a:solidFill>
                <a:latin typeface="Lato 1 Bold"/>
              </a:rPr>
              <a:t>Established: 2016</a:t>
            </a:r>
          </a:p>
          <a:p>
            <a:pPr marL="303847" lvl="1" indent="-151924">
              <a:lnSpc>
                <a:spcPts val="1970"/>
              </a:lnSpc>
              <a:buFont typeface="Arial"/>
              <a:buChar char="•"/>
            </a:pPr>
            <a:r>
              <a:rPr lang="en-US" sz="1407" spc="281" dirty="0">
                <a:solidFill>
                  <a:srgbClr val="000000"/>
                </a:solidFill>
                <a:latin typeface="Lato 1 Bold"/>
              </a:rPr>
              <a:t>BEEMAC LOGISTICS HEADQUARTERS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693353" y="5376942"/>
            <a:ext cx="5978723" cy="7357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4419" lvl="1" indent="-152210">
              <a:lnSpc>
                <a:spcPts val="1974"/>
              </a:lnSpc>
              <a:buFont typeface="Arial"/>
              <a:buChar char="•"/>
            </a:pPr>
            <a:r>
              <a:rPr lang="en-US" sz="1410" spc="282" dirty="0">
                <a:solidFill>
                  <a:srgbClr val="000000"/>
                </a:solidFill>
                <a:latin typeface="Lato 1 Bold"/>
              </a:rPr>
              <a:t>HISTORIC D.L. CLARK BUILDING</a:t>
            </a:r>
          </a:p>
          <a:p>
            <a:pPr marL="304419" lvl="1" indent="-152210">
              <a:lnSpc>
                <a:spcPts val="1974"/>
              </a:lnSpc>
              <a:buFont typeface="Arial"/>
              <a:buChar char="•"/>
            </a:pPr>
            <a:r>
              <a:rPr lang="en-US" sz="1410" spc="282" dirty="0">
                <a:solidFill>
                  <a:srgbClr val="000000"/>
                </a:solidFill>
                <a:latin typeface="Lato 1 Bold"/>
              </a:rPr>
              <a:t>503 MARTINDALE STREET, PITTSBURGH PA15212</a:t>
            </a:r>
          </a:p>
          <a:p>
            <a:pPr marL="304419" lvl="1" indent="-152210">
              <a:lnSpc>
                <a:spcPts val="1974"/>
              </a:lnSpc>
              <a:buFont typeface="Arial"/>
              <a:buChar char="•"/>
            </a:pPr>
            <a:r>
              <a:rPr lang="en-US" sz="1410" spc="282" dirty="0">
                <a:solidFill>
                  <a:srgbClr val="000000"/>
                </a:solidFill>
                <a:latin typeface="Lato 1 Bold"/>
              </a:rPr>
              <a:t>Established: 2018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693353" y="6695715"/>
            <a:ext cx="5472708" cy="48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4419" lvl="1" indent="-152210">
              <a:lnSpc>
                <a:spcPts val="1974"/>
              </a:lnSpc>
              <a:buFont typeface="Arial"/>
              <a:buChar char="•"/>
            </a:pPr>
            <a:r>
              <a:rPr lang="en-US" sz="1410" spc="282">
                <a:solidFill>
                  <a:srgbClr val="000000"/>
                </a:solidFill>
                <a:latin typeface="Lato 1 Bold"/>
              </a:rPr>
              <a:t>10350 RICHMOND AVE, HOUSTON, TX 77042</a:t>
            </a:r>
          </a:p>
          <a:p>
            <a:pPr marL="304419" lvl="1" indent="-152210">
              <a:lnSpc>
                <a:spcPts val="1974"/>
              </a:lnSpc>
              <a:buFont typeface="Arial"/>
              <a:buChar char="•"/>
            </a:pPr>
            <a:r>
              <a:rPr lang="en-US" sz="1410" spc="282">
                <a:solidFill>
                  <a:srgbClr val="000000"/>
                </a:solidFill>
                <a:latin typeface="Lato 1 Bold"/>
              </a:rPr>
              <a:t>Established: 2019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93353" y="7929945"/>
            <a:ext cx="9258217" cy="4880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4419" lvl="1" indent="-152210">
              <a:lnSpc>
                <a:spcPts val="1974"/>
              </a:lnSpc>
              <a:buFont typeface="Arial"/>
              <a:buChar char="•"/>
            </a:pPr>
            <a:r>
              <a:rPr lang="en-US" sz="1410" spc="282">
                <a:solidFill>
                  <a:srgbClr val="000000"/>
                </a:solidFill>
                <a:latin typeface="Lato 1 Bold"/>
              </a:rPr>
              <a:t>200 CENTRAL AVENUE, ST. PETERSBURG FL 33701</a:t>
            </a:r>
          </a:p>
          <a:p>
            <a:pPr marL="304419" lvl="1" indent="-152210">
              <a:lnSpc>
                <a:spcPts val="1974"/>
              </a:lnSpc>
              <a:buFont typeface="Arial"/>
              <a:buChar char="•"/>
            </a:pPr>
            <a:r>
              <a:rPr lang="en-US" sz="1410" spc="282">
                <a:solidFill>
                  <a:srgbClr val="000000"/>
                </a:solidFill>
                <a:latin typeface="Lato 1 Bold"/>
              </a:rPr>
              <a:t>Established: 2022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693353" y="9088769"/>
            <a:ext cx="9258217" cy="487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04419" lvl="1" indent="-152210">
              <a:lnSpc>
                <a:spcPts val="1974"/>
              </a:lnSpc>
              <a:buFont typeface="Arial"/>
              <a:buChar char="•"/>
            </a:pPr>
            <a:r>
              <a:rPr lang="en-US" sz="1200" spc="282" dirty="0">
                <a:latin typeface="Lato 1 Bold"/>
              </a:rPr>
              <a:t>CALLE. 94 #51B - 43, RIOMAR, BARRANQUILLA, COLOMBIA</a:t>
            </a:r>
          </a:p>
          <a:p>
            <a:pPr marL="304419" lvl="1" indent="-152210">
              <a:lnSpc>
                <a:spcPts val="1974"/>
              </a:lnSpc>
              <a:buFont typeface="Arial"/>
              <a:buChar char="•"/>
            </a:pPr>
            <a:r>
              <a:rPr lang="en-US" sz="1410" spc="282" dirty="0">
                <a:solidFill>
                  <a:srgbClr val="000000"/>
                </a:solidFill>
                <a:latin typeface="Lato 1 Bold"/>
              </a:rPr>
              <a:t>Established: 2018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912648" y="401684"/>
            <a:ext cx="5719652" cy="37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18"/>
              </a:lnSpc>
              <a:spcBef>
                <a:spcPct val="0"/>
              </a:spcBef>
            </a:pPr>
            <a:r>
              <a:rPr lang="en-US" sz="2652" dirty="0">
                <a:solidFill>
                  <a:srgbClr val="D9E027"/>
                </a:solidFill>
                <a:latin typeface="Lato Bold Bold"/>
              </a:rPr>
              <a:t>HYBRID GLOBAL LOGISTICS, LLC</a:t>
            </a:r>
          </a:p>
        </p:txBody>
      </p:sp>
      <p:pic>
        <p:nvPicPr>
          <p:cNvPr id="54" name="Picture 53" descr="A tall building with many windows&#10;&#10;Description automatically generated">
            <a:extLst>
              <a:ext uri="{FF2B5EF4-FFF2-40B4-BE49-F238E27FC236}">
                <a16:creationId xmlns:a16="http://schemas.microsoft.com/office/drawing/2014/main" id="{F623E2D4-F72E-575D-F8BC-29E8DB3E63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544" y="6619232"/>
            <a:ext cx="9978455" cy="3597548"/>
          </a:xfrm>
          <a:prstGeom prst="rect">
            <a:avLst/>
          </a:prstGeom>
        </p:spPr>
      </p:pic>
      <p:pic>
        <p:nvPicPr>
          <p:cNvPr id="53" name="Picture 52" descr="A building with cars parked in front of it&#10;&#10;Description automatically generated">
            <a:extLst>
              <a:ext uri="{FF2B5EF4-FFF2-40B4-BE49-F238E27FC236}">
                <a16:creationId xmlns:a16="http://schemas.microsoft.com/office/drawing/2014/main" id="{DA3F5F5E-2A20-5E1A-AC63-55410E291D2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7" t="19828" r="4620" b="16458"/>
          <a:stretch/>
        </p:blipFill>
        <p:spPr>
          <a:xfrm>
            <a:off x="11030942" y="538121"/>
            <a:ext cx="4535661" cy="307497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-11988" y="-120006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662217" y="1578663"/>
            <a:ext cx="17671154" cy="8535272"/>
            <a:chOff x="-342511" y="-237001"/>
            <a:chExt cx="23561539" cy="1138036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23296" b="38163"/>
            <a:stretch>
              <a:fillRect/>
            </a:stretch>
          </p:blipFill>
          <p:spPr>
            <a:xfrm>
              <a:off x="14553853" y="-237001"/>
              <a:ext cx="8360968" cy="566567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l="4478" t="16630" r="14591"/>
            <a:stretch>
              <a:fillRect/>
            </a:stretch>
          </p:blipFill>
          <p:spPr>
            <a:xfrm>
              <a:off x="-342511" y="5416932"/>
              <a:ext cx="7188200" cy="5553711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t="6129" b="38629"/>
            <a:stretch>
              <a:fillRect/>
            </a:stretch>
          </p:blipFill>
          <p:spPr>
            <a:xfrm>
              <a:off x="15811600" y="5440425"/>
              <a:ext cx="7407428" cy="5702938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90296" y="96389"/>
            <a:ext cx="1554907" cy="1883671"/>
            <a:chOff x="0" y="0"/>
            <a:chExt cx="2073210" cy="2511562"/>
          </a:xfrm>
        </p:grpSpPr>
        <p:grpSp>
          <p:nvGrpSpPr>
            <p:cNvPr id="10" name="Group 10"/>
            <p:cNvGrpSpPr/>
            <p:nvPr/>
          </p:nvGrpSpPr>
          <p:grpSpPr>
            <a:xfrm rot="5399999">
              <a:off x="92512" y="420629"/>
              <a:ext cx="975482" cy="1135107"/>
              <a:chOff x="0" y="0"/>
              <a:chExt cx="6985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 rot="5399999">
              <a:off x="1005215" y="955826"/>
              <a:ext cx="975482" cy="1135107"/>
              <a:chOff x="0" y="0"/>
              <a:chExt cx="698500" cy="8128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 rot="5399999">
              <a:off x="79812" y="1456267"/>
              <a:ext cx="975482" cy="1135107"/>
              <a:chOff x="0" y="0"/>
              <a:chExt cx="698500" cy="8128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 rot="5399999">
              <a:off x="1017915" y="-79812"/>
              <a:ext cx="975482" cy="1135107"/>
              <a:chOff x="0" y="0"/>
              <a:chExt cx="698500" cy="8128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6985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698500" h="812800">
                    <a:moveTo>
                      <a:pt x="349250" y="0"/>
                    </a:moveTo>
                    <a:lnTo>
                      <a:pt x="698500" y="203200"/>
                    </a:lnTo>
                    <a:lnTo>
                      <a:pt x="698500" y="609600"/>
                    </a:lnTo>
                    <a:lnTo>
                      <a:pt x="349250" y="812800"/>
                    </a:lnTo>
                    <a:lnTo>
                      <a:pt x="0" y="609600"/>
                    </a:lnTo>
                    <a:lnTo>
                      <a:pt x="0" y="203200"/>
                    </a:lnTo>
                    <a:lnTo>
                      <a:pt x="349250" y="0"/>
                    </a:lnTo>
                    <a:close/>
                  </a:path>
                </a:pathLst>
              </a:custGeom>
              <a:solidFill>
                <a:srgbClr val="D9E027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0" y="53975"/>
                <a:ext cx="698500" cy="619125"/>
              </a:xfrm>
              <a:prstGeom prst="rect">
                <a:avLst/>
              </a:prstGeom>
            </p:spPr>
            <p:txBody>
              <a:bodyPr lIns="45722" tIns="45722" rIns="45722" bIns="45722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25" name="TextBox 25"/>
          <p:cNvSpPr txBox="1"/>
          <p:nvPr/>
        </p:nvSpPr>
        <p:spPr>
          <a:xfrm>
            <a:off x="1912648" y="401684"/>
            <a:ext cx="5719652" cy="375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918"/>
              </a:lnSpc>
              <a:spcBef>
                <a:spcPct val="0"/>
              </a:spcBef>
            </a:pPr>
            <a:r>
              <a:rPr lang="en-US" sz="2652" dirty="0">
                <a:solidFill>
                  <a:srgbClr val="D9E027"/>
                </a:solidFill>
                <a:latin typeface="Lato Bold Bold"/>
              </a:rPr>
              <a:t>HYBRID GLOBAL LOGISTICS, LLC</a:t>
            </a:r>
          </a:p>
        </p:txBody>
      </p:sp>
      <p:pic>
        <p:nvPicPr>
          <p:cNvPr id="27" name="Picture 2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B05622B-F209-6748-A950-488C8FF577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217" y="1257782"/>
            <a:ext cx="6075641" cy="4556731"/>
          </a:xfrm>
          <a:prstGeom prst="rect">
            <a:avLst/>
          </a:prstGeom>
        </p:spPr>
      </p:pic>
      <p:pic>
        <p:nvPicPr>
          <p:cNvPr id="29" name="Picture 28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2049257A-7E9C-FC43-7754-309B9F2A35B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8" t="12196" r="10273" b="9673"/>
          <a:stretch/>
        </p:blipFill>
        <p:spPr>
          <a:xfrm>
            <a:off x="6040120" y="5828422"/>
            <a:ext cx="7126865" cy="4114180"/>
          </a:xfrm>
          <a:prstGeom prst="rect">
            <a:avLst/>
          </a:prstGeom>
        </p:spPr>
      </p:pic>
      <p:pic>
        <p:nvPicPr>
          <p:cNvPr id="31" name="Picture 30" descr="A group of men standing on a golf course holding a sign&#10;&#10;Description automatically generated">
            <a:extLst>
              <a:ext uri="{FF2B5EF4-FFF2-40B4-BE49-F238E27FC236}">
                <a16:creationId xmlns:a16="http://schemas.microsoft.com/office/drawing/2014/main" id="{52369926-B700-065A-8B35-301D5786425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6" t="16776" r="19560" b="22592"/>
          <a:stretch/>
        </p:blipFill>
        <p:spPr>
          <a:xfrm>
            <a:off x="6732310" y="1535496"/>
            <a:ext cx="5102180" cy="4344725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7228261" y="-92637"/>
            <a:ext cx="3831478" cy="1954054"/>
            <a:chOff x="0" y="0"/>
            <a:chExt cx="5108637" cy="260540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5108637" cy="2605405"/>
            </a:xfrm>
            <a:custGeom>
              <a:avLst/>
              <a:gdLst/>
              <a:ahLst/>
              <a:cxnLst/>
              <a:rect l="l" t="t" r="r" b="b"/>
              <a:pathLst>
                <a:path w="5108637" h="2605405">
                  <a:moveTo>
                    <a:pt x="0" y="0"/>
                  </a:moveTo>
                  <a:lnTo>
                    <a:pt x="5108637" y="0"/>
                  </a:lnTo>
                  <a:lnTo>
                    <a:pt x="5108637" y="2605405"/>
                  </a:lnTo>
                  <a:lnTo>
                    <a:pt x="0" y="2605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63929" y="776477"/>
              <a:ext cx="4780778" cy="966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95"/>
                </a:lnSpc>
              </a:pPr>
              <a:r>
                <a:rPr lang="en-US" sz="4353">
                  <a:solidFill>
                    <a:srgbClr val="000000"/>
                  </a:solidFill>
                  <a:latin typeface="Good Times"/>
                </a:rPr>
                <a:t>beaver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13774</TotalTime>
  <Words>936</Words>
  <Application>Microsoft Office PowerPoint</Application>
  <PresentationFormat>Custom</PresentationFormat>
  <Paragraphs>177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Lato 1 Bold</vt:lpstr>
      <vt:lpstr>Lato Bold</vt:lpstr>
      <vt:lpstr>Avenir Next LT Pro</vt:lpstr>
      <vt:lpstr>Calibri</vt:lpstr>
      <vt:lpstr>Arial</vt:lpstr>
      <vt:lpstr>Good Times</vt:lpstr>
      <vt:lpstr>Lato Bold Bold</vt:lpstr>
      <vt:lpstr>Lato 1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Jaymie Ferrebee</dc:creator>
  <cp:lastModifiedBy>Taylor Cole</cp:lastModifiedBy>
  <cp:revision>4</cp:revision>
  <dcterms:modified xsi:type="dcterms:W3CDTF">2024-06-06T18:54:10Z</dcterms:modified>
</cp:coreProperties>
</file>