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Arimo" panose="020B0604020202020204" charset="0"/>
      <p:regular r:id="rId18"/>
    </p:embeddedFont>
    <p:embeddedFont>
      <p:font typeface="Arimo Bold" panose="020B0604020202020204" charset="0"/>
      <p:regular r:id="rId19"/>
    </p:embeddedFont>
    <p:embeddedFont>
      <p:font typeface="Lato 1" panose="020B0604020202020204" charset="0"/>
      <p:regular r:id="rId20"/>
    </p:embeddedFont>
    <p:embeddedFont>
      <p:font typeface="Lato 1 Bold" panose="020B0604020202020204" charset="0"/>
      <p:regular r:id="rId21"/>
    </p:embeddedFont>
    <p:embeddedFont>
      <p:font typeface="Lato 1 Bold Italics" panose="020B0604020202020204" charset="0"/>
      <p:regular r:id="rId22"/>
    </p:embeddedFont>
    <p:embeddedFont>
      <p:font typeface="Lato 1 Heavy"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Schmitt" userId="eff175a7-c51b-4b85-8342-87d4a8ae0e25" providerId="ADAL" clId="{AB17C2B2-4A72-4C83-A691-364511E0D313}"/>
    <pc:docChg chg="custSel modSld">
      <pc:chgData name="Jeremy Schmitt" userId="eff175a7-c51b-4b85-8342-87d4a8ae0e25" providerId="ADAL" clId="{AB17C2B2-4A72-4C83-A691-364511E0D313}" dt="2024-03-07T18:49:04.555" v="253" actId="20577"/>
      <pc:docMkLst>
        <pc:docMk/>
      </pc:docMkLst>
      <pc:sldChg chg="modSp mod">
        <pc:chgData name="Jeremy Schmitt" userId="eff175a7-c51b-4b85-8342-87d4a8ae0e25" providerId="ADAL" clId="{AB17C2B2-4A72-4C83-A691-364511E0D313}" dt="2024-03-07T18:28:59.208" v="88" actId="20577"/>
        <pc:sldMkLst>
          <pc:docMk/>
          <pc:sldMk cId="0" sldId="257"/>
        </pc:sldMkLst>
        <pc:spChg chg="mod">
          <ac:chgData name="Jeremy Schmitt" userId="eff175a7-c51b-4b85-8342-87d4a8ae0e25" providerId="ADAL" clId="{AB17C2B2-4A72-4C83-A691-364511E0D313}" dt="2024-03-07T18:28:59.208" v="88" actId="20577"/>
          <ac:spMkLst>
            <pc:docMk/>
            <pc:sldMk cId="0" sldId="257"/>
            <ac:spMk id="4" creationId="{00000000-0000-0000-0000-000000000000}"/>
          </ac:spMkLst>
        </pc:spChg>
      </pc:sldChg>
      <pc:sldChg chg="modSp mod">
        <pc:chgData name="Jeremy Schmitt" userId="eff175a7-c51b-4b85-8342-87d4a8ae0e25" providerId="ADAL" clId="{AB17C2B2-4A72-4C83-A691-364511E0D313}" dt="2024-03-07T17:05:10.682" v="41" actId="20577"/>
        <pc:sldMkLst>
          <pc:docMk/>
          <pc:sldMk cId="0" sldId="260"/>
        </pc:sldMkLst>
        <pc:spChg chg="mod">
          <ac:chgData name="Jeremy Schmitt" userId="eff175a7-c51b-4b85-8342-87d4a8ae0e25" providerId="ADAL" clId="{AB17C2B2-4A72-4C83-A691-364511E0D313}" dt="2024-03-07T17:04:15.682" v="10" actId="20577"/>
          <ac:spMkLst>
            <pc:docMk/>
            <pc:sldMk cId="0" sldId="260"/>
            <ac:spMk id="3" creationId="{00000000-0000-0000-0000-000000000000}"/>
          </ac:spMkLst>
        </pc:spChg>
        <pc:spChg chg="mod">
          <ac:chgData name="Jeremy Schmitt" userId="eff175a7-c51b-4b85-8342-87d4a8ae0e25" providerId="ADAL" clId="{AB17C2B2-4A72-4C83-A691-364511E0D313}" dt="2024-03-07T17:04:38.167" v="17" actId="20577"/>
          <ac:spMkLst>
            <pc:docMk/>
            <pc:sldMk cId="0" sldId="260"/>
            <ac:spMk id="6" creationId="{00000000-0000-0000-0000-000000000000}"/>
          </ac:spMkLst>
        </pc:spChg>
        <pc:spChg chg="mod">
          <ac:chgData name="Jeremy Schmitt" userId="eff175a7-c51b-4b85-8342-87d4a8ae0e25" providerId="ADAL" clId="{AB17C2B2-4A72-4C83-A691-364511E0D313}" dt="2024-03-07T17:05:10.682" v="41" actId="20577"/>
          <ac:spMkLst>
            <pc:docMk/>
            <pc:sldMk cId="0" sldId="260"/>
            <ac:spMk id="7" creationId="{00000000-0000-0000-0000-000000000000}"/>
          </ac:spMkLst>
        </pc:spChg>
      </pc:sldChg>
      <pc:sldChg chg="modSp mod">
        <pc:chgData name="Jeremy Schmitt" userId="eff175a7-c51b-4b85-8342-87d4a8ae0e25" providerId="ADAL" clId="{AB17C2B2-4A72-4C83-A691-364511E0D313}" dt="2024-03-07T18:31:38.120" v="207" actId="313"/>
        <pc:sldMkLst>
          <pc:docMk/>
          <pc:sldMk cId="0" sldId="263"/>
        </pc:sldMkLst>
        <pc:spChg chg="mod">
          <ac:chgData name="Jeremy Schmitt" userId="eff175a7-c51b-4b85-8342-87d4a8ae0e25" providerId="ADAL" clId="{AB17C2B2-4A72-4C83-A691-364511E0D313}" dt="2024-03-07T18:31:38.120" v="207" actId="313"/>
          <ac:spMkLst>
            <pc:docMk/>
            <pc:sldMk cId="0" sldId="263"/>
            <ac:spMk id="4" creationId="{00000000-0000-0000-0000-000000000000}"/>
          </ac:spMkLst>
        </pc:spChg>
        <pc:spChg chg="mod">
          <ac:chgData name="Jeremy Schmitt" userId="eff175a7-c51b-4b85-8342-87d4a8ae0e25" providerId="ADAL" clId="{AB17C2B2-4A72-4C83-A691-364511E0D313}" dt="2024-03-07T18:31:24.191" v="134" actId="14100"/>
          <ac:spMkLst>
            <pc:docMk/>
            <pc:sldMk cId="0" sldId="263"/>
            <ac:spMk id="5" creationId="{00000000-0000-0000-0000-000000000000}"/>
          </ac:spMkLst>
        </pc:spChg>
      </pc:sldChg>
      <pc:sldChg chg="modSp mod">
        <pc:chgData name="Jeremy Schmitt" userId="eff175a7-c51b-4b85-8342-87d4a8ae0e25" providerId="ADAL" clId="{AB17C2B2-4A72-4C83-A691-364511E0D313}" dt="2024-03-07T18:36:01.817" v="211" actId="1076"/>
        <pc:sldMkLst>
          <pc:docMk/>
          <pc:sldMk cId="0" sldId="265"/>
        </pc:sldMkLst>
        <pc:spChg chg="mod">
          <ac:chgData name="Jeremy Schmitt" userId="eff175a7-c51b-4b85-8342-87d4a8ae0e25" providerId="ADAL" clId="{AB17C2B2-4A72-4C83-A691-364511E0D313}" dt="2024-03-07T18:35:52.960" v="209" actId="1076"/>
          <ac:spMkLst>
            <pc:docMk/>
            <pc:sldMk cId="0" sldId="265"/>
            <ac:spMk id="5" creationId="{00000000-0000-0000-0000-000000000000}"/>
          </ac:spMkLst>
        </pc:spChg>
        <pc:spChg chg="mod">
          <ac:chgData name="Jeremy Schmitt" userId="eff175a7-c51b-4b85-8342-87d4a8ae0e25" providerId="ADAL" clId="{AB17C2B2-4A72-4C83-A691-364511E0D313}" dt="2024-03-07T18:36:01.817" v="211" actId="1076"/>
          <ac:spMkLst>
            <pc:docMk/>
            <pc:sldMk cId="0" sldId="265"/>
            <ac:spMk id="6" creationId="{00000000-0000-0000-0000-000000000000}"/>
          </ac:spMkLst>
        </pc:spChg>
        <pc:picChg chg="mod modCrop">
          <ac:chgData name="Jeremy Schmitt" userId="eff175a7-c51b-4b85-8342-87d4a8ae0e25" providerId="ADAL" clId="{AB17C2B2-4A72-4C83-A691-364511E0D313}" dt="2024-03-07T18:35:55.039" v="210" actId="1076"/>
          <ac:picMkLst>
            <pc:docMk/>
            <pc:sldMk cId="0" sldId="265"/>
            <ac:picMk id="9" creationId="{7EDC6602-A801-0103-C51C-7C61D4B4C4A9}"/>
          </ac:picMkLst>
        </pc:picChg>
      </pc:sldChg>
      <pc:sldChg chg="modSp mod">
        <pc:chgData name="Jeremy Schmitt" userId="eff175a7-c51b-4b85-8342-87d4a8ae0e25" providerId="ADAL" clId="{AB17C2B2-4A72-4C83-A691-364511E0D313}" dt="2024-03-07T18:36:22.624" v="212" actId="33524"/>
        <pc:sldMkLst>
          <pc:docMk/>
          <pc:sldMk cId="0" sldId="267"/>
        </pc:sldMkLst>
        <pc:spChg chg="mod">
          <ac:chgData name="Jeremy Schmitt" userId="eff175a7-c51b-4b85-8342-87d4a8ae0e25" providerId="ADAL" clId="{AB17C2B2-4A72-4C83-A691-364511E0D313}" dt="2024-03-07T18:36:22.624" v="212" actId="33524"/>
          <ac:spMkLst>
            <pc:docMk/>
            <pc:sldMk cId="0" sldId="267"/>
            <ac:spMk id="3" creationId="{00000000-0000-0000-0000-000000000000}"/>
          </ac:spMkLst>
        </pc:spChg>
      </pc:sldChg>
      <pc:sldChg chg="modSp mod">
        <pc:chgData name="Jeremy Schmitt" userId="eff175a7-c51b-4b85-8342-87d4a8ae0e25" providerId="ADAL" clId="{AB17C2B2-4A72-4C83-A691-364511E0D313}" dt="2024-03-07T18:49:04.555" v="253" actId="20577"/>
        <pc:sldMkLst>
          <pc:docMk/>
          <pc:sldMk cId="0" sldId="271"/>
        </pc:sldMkLst>
        <pc:spChg chg="mod">
          <ac:chgData name="Jeremy Schmitt" userId="eff175a7-c51b-4b85-8342-87d4a8ae0e25" providerId="ADAL" clId="{AB17C2B2-4A72-4C83-A691-364511E0D313}" dt="2024-03-07T18:49:04.555" v="253" actId="20577"/>
          <ac:spMkLst>
            <pc:docMk/>
            <pc:sldMk cId="0" sldId="271"/>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t="-16666" b="-16666"/>
            </a:stretch>
          </a:blipFill>
        </p:spPr>
        <p:txBody>
          <a:bodyPr/>
          <a:lstStyle/>
          <a:p>
            <a:endParaRPr lang="en-US"/>
          </a:p>
        </p:txBody>
      </p:sp>
      <p:sp>
        <p:nvSpPr>
          <p:cNvPr id="3" name="Freeform 3"/>
          <p:cNvSpPr/>
          <p:nvPr/>
        </p:nvSpPr>
        <p:spPr>
          <a:xfrm>
            <a:off x="1755764" y="1566367"/>
            <a:ext cx="6920122" cy="3037751"/>
          </a:xfrm>
          <a:custGeom>
            <a:avLst/>
            <a:gdLst/>
            <a:ahLst/>
            <a:cxnLst/>
            <a:rect l="l" t="t" r="r" b="b"/>
            <a:pathLst>
              <a:path w="6920122" h="3037751">
                <a:moveTo>
                  <a:pt x="0" y="0"/>
                </a:moveTo>
                <a:lnTo>
                  <a:pt x="6920123" y="0"/>
                </a:lnTo>
                <a:lnTo>
                  <a:pt x="6920123" y="3037750"/>
                </a:lnTo>
                <a:lnTo>
                  <a:pt x="0" y="3037750"/>
                </a:lnTo>
                <a:lnTo>
                  <a:pt x="0" y="0"/>
                </a:lnTo>
                <a:close/>
              </a:path>
            </a:pathLst>
          </a:custGeom>
          <a:blipFill>
            <a:blip r:embed="rId3"/>
            <a:stretch>
              <a:fillRect l="-13916" r="-16898"/>
            </a:stretch>
          </a:blipFill>
        </p:spPr>
        <p:txBody>
          <a:bodyPr/>
          <a:lstStyle/>
          <a:p>
            <a:endParaRPr lang="en-US"/>
          </a:p>
        </p:txBody>
      </p:sp>
      <p:sp>
        <p:nvSpPr>
          <p:cNvPr id="4" name="TextBox 4"/>
          <p:cNvSpPr txBox="1"/>
          <p:nvPr/>
        </p:nvSpPr>
        <p:spPr>
          <a:xfrm>
            <a:off x="2817104" y="5779424"/>
            <a:ext cx="12653792" cy="1463416"/>
          </a:xfrm>
          <a:prstGeom prst="rect">
            <a:avLst/>
          </a:prstGeom>
        </p:spPr>
        <p:txBody>
          <a:bodyPr lIns="0" tIns="0" rIns="0" bIns="0" rtlCol="0" anchor="t">
            <a:spAutoFit/>
          </a:bodyPr>
          <a:lstStyle/>
          <a:p>
            <a:pPr algn="ctr">
              <a:lnSpc>
                <a:spcPts val="11231"/>
              </a:lnSpc>
            </a:pPr>
            <a:r>
              <a:rPr lang="en-US" sz="10399">
                <a:solidFill>
                  <a:srgbClr val="000000"/>
                </a:solidFill>
                <a:latin typeface="Lato 1 Heavy"/>
              </a:rPr>
              <a:t>PARADE TRAINING	</a:t>
            </a:r>
          </a:p>
        </p:txBody>
      </p:sp>
      <p:sp>
        <p:nvSpPr>
          <p:cNvPr id="5" name="Freeform 5"/>
          <p:cNvSpPr/>
          <p:nvPr/>
        </p:nvSpPr>
        <p:spPr>
          <a:xfrm>
            <a:off x="11479955" y="1028700"/>
            <a:ext cx="4230496" cy="4113084"/>
          </a:xfrm>
          <a:custGeom>
            <a:avLst/>
            <a:gdLst/>
            <a:ahLst/>
            <a:cxnLst/>
            <a:rect l="l" t="t" r="r" b="b"/>
            <a:pathLst>
              <a:path w="4230496" h="4113084">
                <a:moveTo>
                  <a:pt x="0" y="0"/>
                </a:moveTo>
                <a:lnTo>
                  <a:pt x="4230496" y="0"/>
                </a:lnTo>
                <a:lnTo>
                  <a:pt x="4230496" y="4113084"/>
                </a:lnTo>
                <a:lnTo>
                  <a:pt x="0" y="4113084"/>
                </a:lnTo>
                <a:lnTo>
                  <a:pt x="0" y="0"/>
                </a:lnTo>
                <a:close/>
              </a:path>
            </a:pathLst>
          </a:custGeom>
          <a:blipFill>
            <a:blip r:embed="rId4"/>
            <a:stretch>
              <a:fillRect/>
            </a:stretch>
          </a:blipFill>
        </p:spPr>
        <p:txBody>
          <a:bodyPr/>
          <a:lstStyle/>
          <a:p>
            <a:endParaRPr lang="en-US"/>
          </a:p>
        </p:txBody>
      </p:sp>
      <p:sp>
        <p:nvSpPr>
          <p:cNvPr id="6" name="AutoShape 6"/>
          <p:cNvSpPr/>
          <p:nvPr/>
        </p:nvSpPr>
        <p:spPr>
          <a:xfrm flipV="1">
            <a:off x="9865523" y="1202786"/>
            <a:ext cx="24967" cy="3401332"/>
          </a:xfrm>
          <a:prstGeom prst="line">
            <a:avLst/>
          </a:prstGeom>
          <a:ln w="190500"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724829" y="7766181"/>
            <a:ext cx="20029664" cy="3086100"/>
            <a:chOff x="0" y="0"/>
            <a:chExt cx="5275302" cy="812800"/>
          </a:xfrm>
        </p:grpSpPr>
        <p:sp>
          <p:nvSpPr>
            <p:cNvPr id="8" name="Freeform 8"/>
            <p:cNvSpPr/>
            <p:nvPr/>
          </p:nvSpPr>
          <p:spPr>
            <a:xfrm>
              <a:off x="0" y="0"/>
              <a:ext cx="5275302" cy="812800"/>
            </a:xfrm>
            <a:custGeom>
              <a:avLst/>
              <a:gdLst/>
              <a:ahLst/>
              <a:cxnLst/>
              <a:rect l="l" t="t" r="r" b="b"/>
              <a:pathLst>
                <a:path w="5275302" h="812800">
                  <a:moveTo>
                    <a:pt x="0" y="0"/>
                  </a:moveTo>
                  <a:lnTo>
                    <a:pt x="5275302" y="0"/>
                  </a:lnTo>
                  <a:lnTo>
                    <a:pt x="5275302" y="812800"/>
                  </a:lnTo>
                  <a:lnTo>
                    <a:pt x="0" y="812800"/>
                  </a:lnTo>
                  <a:close/>
                </a:path>
              </a:pathLst>
            </a:custGeom>
            <a:solidFill>
              <a:srgbClr val="000000"/>
            </a:solidFill>
            <a:ln cap="sq">
              <a:noFill/>
              <a:prstDash val="solid"/>
              <a:miter/>
            </a:ln>
          </p:spPr>
          <p:txBody>
            <a:bodyPr/>
            <a:lstStyle/>
            <a:p>
              <a:endParaRPr lang="en-US"/>
            </a:p>
          </p:txBody>
        </p:sp>
        <p:sp>
          <p:nvSpPr>
            <p:cNvPr id="9" name="TextBox 9"/>
            <p:cNvSpPr txBox="1"/>
            <p:nvPr/>
          </p:nvSpPr>
          <p:spPr>
            <a:xfrm>
              <a:off x="0" y="-38100"/>
              <a:ext cx="5275302" cy="8509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0" name="TextBox 10"/>
          <p:cNvSpPr txBox="1"/>
          <p:nvPr/>
        </p:nvSpPr>
        <p:spPr>
          <a:xfrm>
            <a:off x="5353791" y="8366568"/>
            <a:ext cx="7580418" cy="1366566"/>
          </a:xfrm>
          <a:prstGeom prst="rect">
            <a:avLst/>
          </a:prstGeom>
        </p:spPr>
        <p:txBody>
          <a:bodyPr lIns="0" tIns="0" rIns="0" bIns="0" rtlCol="0" anchor="t">
            <a:spAutoFit/>
          </a:bodyPr>
          <a:lstStyle/>
          <a:p>
            <a:pPr algn="ctr">
              <a:lnSpc>
                <a:spcPts val="10581"/>
              </a:lnSpc>
            </a:pPr>
            <a:r>
              <a:rPr lang="en-US" sz="9797">
                <a:solidFill>
                  <a:srgbClr val="FFFFFF"/>
                </a:solidFill>
                <a:latin typeface="Lato 1 Bold Italics"/>
              </a:rPr>
              <a:t>MARCH 2024</a:t>
            </a:r>
          </a:p>
        </p:txBody>
      </p:sp>
      <p:sp>
        <p:nvSpPr>
          <p:cNvPr id="11" name="Freeform 11"/>
          <p:cNvSpPr/>
          <p:nvPr/>
        </p:nvSpPr>
        <p:spPr>
          <a:xfrm>
            <a:off x="1344419" y="8108209"/>
            <a:ext cx="3355675" cy="1778508"/>
          </a:xfrm>
          <a:custGeom>
            <a:avLst/>
            <a:gdLst/>
            <a:ahLst/>
            <a:cxnLst/>
            <a:rect l="l" t="t" r="r" b="b"/>
            <a:pathLst>
              <a:path w="3355675" h="1778508">
                <a:moveTo>
                  <a:pt x="0" y="0"/>
                </a:moveTo>
                <a:lnTo>
                  <a:pt x="3355675" y="0"/>
                </a:lnTo>
                <a:lnTo>
                  <a:pt x="3355675" y="1778508"/>
                </a:lnTo>
                <a:lnTo>
                  <a:pt x="0" y="1778508"/>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t="-16666" b="-16666"/>
            </a:stretch>
          </a:blipFill>
        </p:spPr>
        <p:txBody>
          <a:bodyPr/>
          <a:lstStyle/>
          <a:p>
            <a:endParaRPr lang="en-US"/>
          </a:p>
        </p:txBody>
      </p:sp>
      <p:sp>
        <p:nvSpPr>
          <p:cNvPr id="3" name="TextBox 3"/>
          <p:cNvSpPr txBox="1"/>
          <p:nvPr/>
        </p:nvSpPr>
        <p:spPr>
          <a:xfrm>
            <a:off x="1348740" y="804624"/>
            <a:ext cx="13176219" cy="1531621"/>
          </a:xfrm>
          <a:prstGeom prst="rect">
            <a:avLst/>
          </a:prstGeom>
        </p:spPr>
        <p:txBody>
          <a:bodyPr lIns="0" tIns="0" rIns="0" bIns="0" rtlCol="0" anchor="t">
            <a:spAutoFit/>
          </a:bodyPr>
          <a:lstStyle/>
          <a:p>
            <a:pPr algn="l">
              <a:lnSpc>
                <a:spcPts val="5940"/>
              </a:lnSpc>
            </a:pPr>
            <a:r>
              <a:rPr lang="en-US" sz="5500">
                <a:solidFill>
                  <a:srgbClr val="000000"/>
                </a:solidFill>
                <a:latin typeface="Lato 1 Bold"/>
              </a:rPr>
              <a:t>DIRECT MATCHES – FOUND UNDER LOADS</a:t>
            </a:r>
          </a:p>
        </p:txBody>
      </p:sp>
      <p:sp>
        <p:nvSpPr>
          <p:cNvPr id="4" name="TextBox 4"/>
          <p:cNvSpPr txBox="1"/>
          <p:nvPr/>
        </p:nvSpPr>
        <p:spPr>
          <a:xfrm>
            <a:off x="1348740" y="2917749"/>
            <a:ext cx="15590520" cy="967740"/>
          </a:xfrm>
          <a:prstGeom prst="rect">
            <a:avLst/>
          </a:prstGeom>
        </p:spPr>
        <p:txBody>
          <a:bodyPr lIns="0" tIns="0" rIns="0" bIns="0" rtlCol="0" anchor="t">
            <a:spAutoFit/>
          </a:bodyPr>
          <a:lstStyle/>
          <a:p>
            <a:pPr marL="633413" lvl="1" indent="-316706" algn="l">
              <a:lnSpc>
                <a:spcPts val="3780"/>
              </a:lnSpc>
              <a:buFont typeface="Arial"/>
              <a:buChar char="•"/>
            </a:pPr>
            <a:r>
              <a:rPr lang="en-US" sz="3500" dirty="0">
                <a:solidFill>
                  <a:srgbClr val="000000"/>
                </a:solidFill>
                <a:latin typeface="Lato 1"/>
              </a:rPr>
              <a:t>Direct matches are defined as live capacity sources based on the following signals defined below:</a:t>
            </a:r>
          </a:p>
        </p:txBody>
      </p:sp>
      <p:sp>
        <p:nvSpPr>
          <p:cNvPr id="5" name="Freeform 5"/>
          <p:cNvSpPr/>
          <p:nvPr/>
        </p:nvSpPr>
        <p:spPr>
          <a:xfrm>
            <a:off x="9350805" y="3589038"/>
            <a:ext cx="8579055" cy="3552375"/>
          </a:xfrm>
          <a:custGeom>
            <a:avLst/>
            <a:gdLst/>
            <a:ahLst/>
            <a:cxnLst/>
            <a:rect l="l" t="t" r="r" b="b"/>
            <a:pathLst>
              <a:path w="9798255" h="4447545">
                <a:moveTo>
                  <a:pt x="0" y="0"/>
                </a:moveTo>
                <a:lnTo>
                  <a:pt x="9798255" y="0"/>
                </a:lnTo>
                <a:lnTo>
                  <a:pt x="9798255" y="4447545"/>
                </a:lnTo>
                <a:lnTo>
                  <a:pt x="0" y="4447545"/>
                </a:lnTo>
                <a:lnTo>
                  <a:pt x="0" y="0"/>
                </a:lnTo>
                <a:close/>
              </a:path>
            </a:pathLst>
          </a:custGeom>
          <a:blipFill>
            <a:blip r:embed="rId3"/>
            <a:stretch>
              <a:fillRect t="-5108" b="-5108"/>
            </a:stretch>
          </a:blipFill>
        </p:spPr>
        <p:txBody>
          <a:bodyPr/>
          <a:lstStyle/>
          <a:p>
            <a:endParaRPr lang="en-US"/>
          </a:p>
        </p:txBody>
      </p:sp>
      <p:sp>
        <p:nvSpPr>
          <p:cNvPr id="6" name="Freeform 6"/>
          <p:cNvSpPr/>
          <p:nvPr/>
        </p:nvSpPr>
        <p:spPr>
          <a:xfrm>
            <a:off x="914400" y="6643393"/>
            <a:ext cx="15590520" cy="3738619"/>
          </a:xfrm>
          <a:custGeom>
            <a:avLst/>
            <a:gdLst/>
            <a:ahLst/>
            <a:cxnLst/>
            <a:rect l="l" t="t" r="r" b="b"/>
            <a:pathLst>
              <a:path w="15590520" h="3738619">
                <a:moveTo>
                  <a:pt x="0" y="0"/>
                </a:moveTo>
                <a:lnTo>
                  <a:pt x="15590520" y="0"/>
                </a:lnTo>
                <a:lnTo>
                  <a:pt x="15590520" y="3738619"/>
                </a:lnTo>
                <a:lnTo>
                  <a:pt x="0" y="3738619"/>
                </a:lnTo>
                <a:lnTo>
                  <a:pt x="0" y="0"/>
                </a:lnTo>
                <a:close/>
              </a:path>
            </a:pathLst>
          </a:custGeom>
          <a:blipFill>
            <a:blip r:embed="rId4"/>
            <a:stretch>
              <a:fillRect l="-18896" r="-19507"/>
            </a:stretch>
          </a:blipFill>
        </p:spPr>
        <p:txBody>
          <a:bodyPr/>
          <a:lstStyle/>
          <a:p>
            <a:endParaRPr lang="en-US"/>
          </a:p>
        </p:txBody>
      </p:sp>
      <p:pic>
        <p:nvPicPr>
          <p:cNvPr id="9" name="Picture 8">
            <a:extLst>
              <a:ext uri="{FF2B5EF4-FFF2-40B4-BE49-F238E27FC236}">
                <a16:creationId xmlns:a16="http://schemas.microsoft.com/office/drawing/2014/main" id="{7EDC6602-A801-0103-C51C-7C61D4B4C4A9}"/>
              </a:ext>
            </a:extLst>
          </p:cNvPr>
          <p:cNvPicPr>
            <a:picLocks noChangeAspect="1"/>
          </p:cNvPicPr>
          <p:nvPr/>
        </p:nvPicPr>
        <p:blipFill rotWithShape="1">
          <a:blip r:embed="rId5"/>
          <a:srcRect r="22463" b="20936"/>
          <a:stretch/>
        </p:blipFill>
        <p:spPr>
          <a:xfrm>
            <a:off x="1633150" y="4937284"/>
            <a:ext cx="7537889" cy="6334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t="-16666" b="-16666"/>
            </a:stretch>
          </a:blipFill>
        </p:spPr>
        <p:txBody>
          <a:bodyPr/>
          <a:lstStyle/>
          <a:p>
            <a:endParaRPr lang="en-US"/>
          </a:p>
        </p:txBody>
      </p:sp>
      <p:sp>
        <p:nvSpPr>
          <p:cNvPr id="3" name="TextBox 3"/>
          <p:cNvSpPr txBox="1"/>
          <p:nvPr/>
        </p:nvSpPr>
        <p:spPr>
          <a:xfrm>
            <a:off x="1348740" y="1180862"/>
            <a:ext cx="15590520" cy="779145"/>
          </a:xfrm>
          <a:prstGeom prst="rect">
            <a:avLst/>
          </a:prstGeom>
        </p:spPr>
        <p:txBody>
          <a:bodyPr lIns="0" tIns="0" rIns="0" bIns="0" rtlCol="0" anchor="t">
            <a:spAutoFit/>
          </a:bodyPr>
          <a:lstStyle/>
          <a:p>
            <a:pPr algn="l">
              <a:lnSpc>
                <a:spcPts val="5940"/>
              </a:lnSpc>
            </a:pPr>
            <a:r>
              <a:rPr lang="en-US" sz="5500">
                <a:solidFill>
                  <a:srgbClr val="000000"/>
                </a:solidFill>
                <a:latin typeface="Lato 1 Bold"/>
              </a:rPr>
              <a:t>SUGGESTED MATCHES	</a:t>
            </a:r>
          </a:p>
        </p:txBody>
      </p:sp>
      <p:sp>
        <p:nvSpPr>
          <p:cNvPr id="4" name="TextBox 4"/>
          <p:cNvSpPr txBox="1"/>
          <p:nvPr/>
        </p:nvSpPr>
        <p:spPr>
          <a:xfrm>
            <a:off x="1348740" y="2822258"/>
            <a:ext cx="15590520" cy="967740"/>
          </a:xfrm>
          <a:prstGeom prst="rect">
            <a:avLst/>
          </a:prstGeom>
        </p:spPr>
        <p:txBody>
          <a:bodyPr lIns="0" tIns="0" rIns="0" bIns="0" rtlCol="0" anchor="t">
            <a:spAutoFit/>
          </a:bodyPr>
          <a:lstStyle/>
          <a:p>
            <a:pPr marL="633413" lvl="1" indent="-316706" algn="l">
              <a:lnSpc>
                <a:spcPts val="3780"/>
              </a:lnSpc>
              <a:buFont typeface="Arial"/>
              <a:buChar char="•"/>
            </a:pPr>
            <a:r>
              <a:rPr lang="en-US" sz="3500" dirty="0">
                <a:solidFill>
                  <a:srgbClr val="000000"/>
                </a:solidFill>
                <a:latin typeface="Lato 1"/>
              </a:rPr>
              <a:t>Suggested Matches are defined as potential capacity that has came from historical signals. (Same signals from the sourcing tab).</a:t>
            </a:r>
          </a:p>
        </p:txBody>
      </p:sp>
      <p:sp>
        <p:nvSpPr>
          <p:cNvPr id="5" name="Freeform 5"/>
          <p:cNvSpPr/>
          <p:nvPr/>
        </p:nvSpPr>
        <p:spPr>
          <a:xfrm>
            <a:off x="3185858" y="3789998"/>
            <a:ext cx="11916285" cy="6376367"/>
          </a:xfrm>
          <a:custGeom>
            <a:avLst/>
            <a:gdLst/>
            <a:ahLst/>
            <a:cxnLst/>
            <a:rect l="l" t="t" r="r" b="b"/>
            <a:pathLst>
              <a:path w="11916285" h="6376367">
                <a:moveTo>
                  <a:pt x="0" y="0"/>
                </a:moveTo>
                <a:lnTo>
                  <a:pt x="11916284" y="0"/>
                </a:lnTo>
                <a:lnTo>
                  <a:pt x="11916284" y="6376367"/>
                </a:lnTo>
                <a:lnTo>
                  <a:pt x="0" y="6376367"/>
                </a:lnTo>
                <a:lnTo>
                  <a:pt x="0" y="0"/>
                </a:lnTo>
                <a:close/>
              </a:path>
            </a:pathLst>
          </a:custGeom>
          <a:blipFill>
            <a:blip r:embed="rId3"/>
            <a:stretch>
              <a:fillRect l="-3651" r="-2868"/>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t="-16666" b="-16666"/>
            </a:stretch>
          </a:blipFill>
        </p:spPr>
        <p:txBody>
          <a:bodyPr/>
          <a:lstStyle/>
          <a:p>
            <a:endParaRPr lang="en-US"/>
          </a:p>
        </p:txBody>
      </p:sp>
      <p:sp>
        <p:nvSpPr>
          <p:cNvPr id="3" name="TextBox 3"/>
          <p:cNvSpPr txBox="1"/>
          <p:nvPr/>
        </p:nvSpPr>
        <p:spPr>
          <a:xfrm>
            <a:off x="1348740" y="1085850"/>
            <a:ext cx="16404034" cy="2176301"/>
          </a:xfrm>
          <a:prstGeom prst="rect">
            <a:avLst/>
          </a:prstGeom>
        </p:spPr>
        <p:txBody>
          <a:bodyPr lIns="0" tIns="0" rIns="0" bIns="0" rtlCol="0" anchor="t">
            <a:spAutoFit/>
          </a:bodyPr>
          <a:lstStyle/>
          <a:p>
            <a:pPr algn="l">
              <a:lnSpc>
                <a:spcPts val="5940"/>
              </a:lnSpc>
            </a:pPr>
            <a:r>
              <a:rPr lang="en-US" sz="5500" dirty="0">
                <a:solidFill>
                  <a:srgbClr val="000000"/>
                </a:solidFill>
                <a:latin typeface="Lato 1 Bold"/>
              </a:rPr>
              <a:t>PAST SIMILAR LOADS </a:t>
            </a:r>
          </a:p>
          <a:p>
            <a:pPr algn="l">
              <a:lnSpc>
                <a:spcPts val="5940"/>
              </a:lnSpc>
            </a:pPr>
            <a:endParaRPr lang="en-US" sz="5500" dirty="0">
              <a:solidFill>
                <a:srgbClr val="000000"/>
              </a:solidFill>
              <a:latin typeface="Lato 1 Bold"/>
            </a:endParaRPr>
          </a:p>
          <a:p>
            <a:pPr algn="l">
              <a:lnSpc>
                <a:spcPts val="5940"/>
              </a:lnSpc>
            </a:pPr>
            <a:r>
              <a:rPr lang="en-US" sz="3500" dirty="0">
                <a:solidFill>
                  <a:srgbClr val="000000"/>
                </a:solidFill>
                <a:latin typeface="Lato 1" panose="020B0604020202020204" charset="0"/>
                <a:ea typeface="Lato 1" panose="020B0604020202020204" charset="0"/>
                <a:cs typeface="Lato 1" panose="020B0604020202020204" charset="0"/>
              </a:rPr>
              <a:t>Defined as: carriers that have ran this lane before within a built-in radius</a:t>
            </a:r>
          </a:p>
        </p:txBody>
      </p:sp>
      <p:sp>
        <p:nvSpPr>
          <p:cNvPr id="4" name="Freeform 4"/>
          <p:cNvSpPr/>
          <p:nvPr/>
        </p:nvSpPr>
        <p:spPr>
          <a:xfrm>
            <a:off x="2743200" y="3262151"/>
            <a:ext cx="11997811" cy="6584564"/>
          </a:xfrm>
          <a:custGeom>
            <a:avLst/>
            <a:gdLst/>
            <a:ahLst/>
            <a:cxnLst/>
            <a:rect l="l" t="t" r="r" b="b"/>
            <a:pathLst>
              <a:path w="11997811" h="6584564">
                <a:moveTo>
                  <a:pt x="0" y="0"/>
                </a:moveTo>
                <a:lnTo>
                  <a:pt x="11997812" y="0"/>
                </a:lnTo>
                <a:lnTo>
                  <a:pt x="11997812" y="6584564"/>
                </a:lnTo>
                <a:lnTo>
                  <a:pt x="0" y="6584564"/>
                </a:lnTo>
                <a:lnTo>
                  <a:pt x="0" y="0"/>
                </a:lnTo>
                <a:close/>
              </a:path>
            </a:pathLst>
          </a:custGeom>
          <a:blipFill>
            <a:blip r:embed="rId3"/>
            <a:stretch>
              <a:fillRect l="-3787" r="-4010"/>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t="-16666" b="-16666"/>
            </a:stretch>
          </a:blipFill>
        </p:spPr>
        <p:txBody>
          <a:bodyPr/>
          <a:lstStyle/>
          <a:p>
            <a:endParaRPr lang="en-US"/>
          </a:p>
        </p:txBody>
      </p:sp>
      <p:sp>
        <p:nvSpPr>
          <p:cNvPr id="3" name="TextBox 3"/>
          <p:cNvSpPr txBox="1"/>
          <p:nvPr/>
        </p:nvSpPr>
        <p:spPr>
          <a:xfrm>
            <a:off x="1635997" y="1215705"/>
            <a:ext cx="15590520" cy="779145"/>
          </a:xfrm>
          <a:prstGeom prst="rect">
            <a:avLst/>
          </a:prstGeom>
        </p:spPr>
        <p:txBody>
          <a:bodyPr lIns="0" tIns="0" rIns="0" bIns="0" rtlCol="0" anchor="t">
            <a:spAutoFit/>
          </a:bodyPr>
          <a:lstStyle/>
          <a:p>
            <a:pPr algn="l">
              <a:lnSpc>
                <a:spcPts val="5940"/>
              </a:lnSpc>
            </a:pPr>
            <a:r>
              <a:rPr lang="en-US" sz="5500">
                <a:solidFill>
                  <a:srgbClr val="000000"/>
                </a:solidFill>
                <a:latin typeface="Lato 1 Bold"/>
              </a:rPr>
              <a:t>REPLYING TO CARRIER QUOTES</a:t>
            </a:r>
          </a:p>
        </p:txBody>
      </p:sp>
      <p:sp>
        <p:nvSpPr>
          <p:cNvPr id="4" name="TextBox 4"/>
          <p:cNvSpPr txBox="1"/>
          <p:nvPr/>
        </p:nvSpPr>
        <p:spPr>
          <a:xfrm>
            <a:off x="1191286" y="2375850"/>
            <a:ext cx="7589520" cy="491490"/>
          </a:xfrm>
          <a:prstGeom prst="rect">
            <a:avLst/>
          </a:prstGeom>
        </p:spPr>
        <p:txBody>
          <a:bodyPr lIns="0" tIns="0" rIns="0" bIns="0" rtlCol="0" anchor="t">
            <a:spAutoFit/>
          </a:bodyPr>
          <a:lstStyle/>
          <a:p>
            <a:pPr marL="633413" lvl="1" indent="-316706" algn="l">
              <a:lnSpc>
                <a:spcPts val="3780"/>
              </a:lnSpc>
              <a:buFont typeface="Arial"/>
              <a:buChar char="•"/>
            </a:pPr>
            <a:r>
              <a:rPr lang="en-US" sz="3500">
                <a:solidFill>
                  <a:srgbClr val="000000"/>
                </a:solidFill>
                <a:latin typeface="Lato 1"/>
              </a:rPr>
              <a:t>Receive notification Via email:</a:t>
            </a:r>
          </a:p>
        </p:txBody>
      </p:sp>
      <p:sp>
        <p:nvSpPr>
          <p:cNvPr id="5" name="TextBox 5"/>
          <p:cNvSpPr txBox="1"/>
          <p:nvPr/>
        </p:nvSpPr>
        <p:spPr>
          <a:xfrm>
            <a:off x="9636997" y="2375850"/>
            <a:ext cx="7589520" cy="2672715"/>
          </a:xfrm>
          <a:prstGeom prst="rect">
            <a:avLst/>
          </a:prstGeom>
        </p:spPr>
        <p:txBody>
          <a:bodyPr lIns="0" tIns="0" rIns="0" bIns="0" rtlCol="0" anchor="t">
            <a:spAutoFit/>
          </a:bodyPr>
          <a:lstStyle/>
          <a:p>
            <a:pPr algn="l">
              <a:lnSpc>
                <a:spcPts val="3780"/>
              </a:lnSpc>
            </a:pPr>
            <a:r>
              <a:rPr lang="en-US" sz="3500">
                <a:solidFill>
                  <a:srgbClr val="000000"/>
                </a:solidFill>
                <a:latin typeface="Lato 1"/>
              </a:rPr>
              <a:t>You can reply via email</a:t>
            </a:r>
          </a:p>
          <a:p>
            <a:pPr algn="l">
              <a:lnSpc>
                <a:spcPts val="3780"/>
              </a:lnSpc>
            </a:pPr>
            <a:r>
              <a:rPr lang="en-US" sz="3500">
                <a:solidFill>
                  <a:srgbClr val="000000"/>
                </a:solidFill>
                <a:latin typeface="Lato 1"/>
              </a:rPr>
              <a:t>Click accept, counter or decline</a:t>
            </a:r>
          </a:p>
          <a:p>
            <a:pPr marL="1304925" lvl="2" indent="-434975" algn="l">
              <a:lnSpc>
                <a:spcPts val="3240"/>
              </a:lnSpc>
              <a:buFont typeface="Arial"/>
              <a:buChar char="⚬"/>
            </a:pPr>
            <a:r>
              <a:rPr lang="en-US" sz="3000">
                <a:solidFill>
                  <a:srgbClr val="000000"/>
                </a:solidFill>
                <a:latin typeface="Lato 1"/>
              </a:rPr>
              <a:t>Customer rate needs to be entered in TMS for a load to be “Bookable”</a:t>
            </a:r>
          </a:p>
          <a:p>
            <a:pPr marL="1304925" lvl="2" indent="-434975" algn="l">
              <a:lnSpc>
                <a:spcPts val="3240"/>
              </a:lnSpc>
              <a:buFont typeface="Arial"/>
              <a:buChar char="⚬"/>
            </a:pPr>
            <a:r>
              <a:rPr lang="en-US" sz="3000">
                <a:solidFill>
                  <a:srgbClr val="000000"/>
                </a:solidFill>
                <a:latin typeface="Lato 1"/>
              </a:rPr>
              <a:t>Subject orders are not bookable</a:t>
            </a:r>
          </a:p>
          <a:p>
            <a:pPr marL="1522414" lvl="2" indent="-507471" algn="l">
              <a:lnSpc>
                <a:spcPts val="3780"/>
              </a:lnSpc>
            </a:pPr>
            <a:endParaRPr lang="en-US" sz="3000">
              <a:solidFill>
                <a:srgbClr val="000000"/>
              </a:solidFill>
              <a:latin typeface="Lato 1"/>
            </a:endParaRPr>
          </a:p>
        </p:txBody>
      </p:sp>
      <p:sp>
        <p:nvSpPr>
          <p:cNvPr id="6" name="Freeform 6"/>
          <p:cNvSpPr/>
          <p:nvPr/>
        </p:nvSpPr>
        <p:spPr>
          <a:xfrm>
            <a:off x="1191286" y="3210240"/>
            <a:ext cx="7432066" cy="6460553"/>
          </a:xfrm>
          <a:custGeom>
            <a:avLst/>
            <a:gdLst/>
            <a:ahLst/>
            <a:cxnLst/>
            <a:rect l="l" t="t" r="r" b="b"/>
            <a:pathLst>
              <a:path w="7432066" h="6460553">
                <a:moveTo>
                  <a:pt x="0" y="0"/>
                </a:moveTo>
                <a:lnTo>
                  <a:pt x="7432065" y="0"/>
                </a:lnTo>
                <a:lnTo>
                  <a:pt x="7432065" y="6460553"/>
                </a:lnTo>
                <a:lnTo>
                  <a:pt x="0" y="6460553"/>
                </a:lnTo>
                <a:lnTo>
                  <a:pt x="0" y="0"/>
                </a:lnTo>
                <a:close/>
              </a:path>
            </a:pathLst>
          </a:custGeom>
          <a:blipFill>
            <a:blip r:embed="rId3"/>
            <a:stretch>
              <a:fillRect/>
            </a:stretch>
          </a:blipFill>
        </p:spPr>
        <p:txBody>
          <a:bodyPr/>
          <a:lstStyle/>
          <a:p>
            <a:endParaRPr lang="en-US"/>
          </a:p>
        </p:txBody>
      </p:sp>
      <p:sp>
        <p:nvSpPr>
          <p:cNvPr id="7" name="Freeform 7"/>
          <p:cNvSpPr/>
          <p:nvPr/>
        </p:nvSpPr>
        <p:spPr>
          <a:xfrm>
            <a:off x="8977774" y="4898645"/>
            <a:ext cx="9089957" cy="1086253"/>
          </a:xfrm>
          <a:custGeom>
            <a:avLst/>
            <a:gdLst/>
            <a:ahLst/>
            <a:cxnLst/>
            <a:rect l="l" t="t" r="r" b="b"/>
            <a:pathLst>
              <a:path w="9089957" h="1086253">
                <a:moveTo>
                  <a:pt x="0" y="0"/>
                </a:moveTo>
                <a:lnTo>
                  <a:pt x="9089957" y="0"/>
                </a:lnTo>
                <a:lnTo>
                  <a:pt x="9089957" y="1086253"/>
                </a:lnTo>
                <a:lnTo>
                  <a:pt x="0" y="1086253"/>
                </a:lnTo>
                <a:lnTo>
                  <a:pt x="0" y="0"/>
                </a:lnTo>
                <a:close/>
              </a:path>
            </a:pathLst>
          </a:custGeom>
          <a:blipFill>
            <a:blip r:embed="rId4"/>
            <a:stretch>
              <a:fillRect l="-66831" r="-66466"/>
            </a:stretch>
          </a:blipFill>
        </p:spPr>
        <p:txBody>
          <a:bodyPr/>
          <a:lstStyle/>
          <a:p>
            <a:endParaRPr lang="en-US"/>
          </a:p>
        </p:txBody>
      </p:sp>
      <p:sp>
        <p:nvSpPr>
          <p:cNvPr id="8" name="Freeform 8"/>
          <p:cNvSpPr/>
          <p:nvPr/>
        </p:nvSpPr>
        <p:spPr>
          <a:xfrm>
            <a:off x="8943839" y="5784873"/>
            <a:ext cx="9157826" cy="3947314"/>
          </a:xfrm>
          <a:custGeom>
            <a:avLst/>
            <a:gdLst/>
            <a:ahLst/>
            <a:cxnLst/>
            <a:rect l="l" t="t" r="r" b="b"/>
            <a:pathLst>
              <a:path w="9157826" h="3947314">
                <a:moveTo>
                  <a:pt x="0" y="0"/>
                </a:moveTo>
                <a:lnTo>
                  <a:pt x="9157826" y="0"/>
                </a:lnTo>
                <a:lnTo>
                  <a:pt x="9157826" y="3947315"/>
                </a:lnTo>
                <a:lnTo>
                  <a:pt x="0" y="3947315"/>
                </a:lnTo>
                <a:lnTo>
                  <a:pt x="0" y="0"/>
                </a:lnTo>
                <a:close/>
              </a:path>
            </a:pathLst>
          </a:custGeom>
          <a:blipFill>
            <a:blip r:embed="rId5"/>
            <a:stretch>
              <a:fillRect l="-4989" r="-4989"/>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t="-16666" b="-16666"/>
            </a:stretch>
          </a:blipFill>
        </p:spPr>
        <p:txBody>
          <a:bodyPr/>
          <a:lstStyle/>
          <a:p>
            <a:endParaRPr lang="en-US"/>
          </a:p>
        </p:txBody>
      </p:sp>
      <p:sp>
        <p:nvSpPr>
          <p:cNvPr id="3" name="Freeform 3"/>
          <p:cNvSpPr/>
          <p:nvPr/>
        </p:nvSpPr>
        <p:spPr>
          <a:xfrm>
            <a:off x="335604" y="394153"/>
            <a:ext cx="17616791" cy="8223044"/>
          </a:xfrm>
          <a:custGeom>
            <a:avLst/>
            <a:gdLst/>
            <a:ahLst/>
            <a:cxnLst/>
            <a:rect l="l" t="t" r="r" b="b"/>
            <a:pathLst>
              <a:path w="17616791" h="8223044">
                <a:moveTo>
                  <a:pt x="0" y="0"/>
                </a:moveTo>
                <a:lnTo>
                  <a:pt x="17616792" y="0"/>
                </a:lnTo>
                <a:lnTo>
                  <a:pt x="17616792" y="8223044"/>
                </a:lnTo>
                <a:lnTo>
                  <a:pt x="0" y="8223044"/>
                </a:lnTo>
                <a:lnTo>
                  <a:pt x="0" y="0"/>
                </a:lnTo>
                <a:close/>
              </a:path>
            </a:pathLst>
          </a:custGeom>
          <a:blipFill>
            <a:blip r:embed="rId3"/>
            <a:stretch>
              <a:fillRect l="-3443" t="-4028" r="-4957"/>
            </a:stretch>
          </a:blipFill>
        </p:spPr>
        <p:txBody>
          <a:bodyPr/>
          <a:lstStyle/>
          <a:p>
            <a:endParaRPr lang="en-US"/>
          </a:p>
        </p:txBody>
      </p:sp>
      <p:sp>
        <p:nvSpPr>
          <p:cNvPr id="4" name="TextBox 4"/>
          <p:cNvSpPr txBox="1"/>
          <p:nvPr/>
        </p:nvSpPr>
        <p:spPr>
          <a:xfrm>
            <a:off x="1028700" y="8607672"/>
            <a:ext cx="15633383" cy="1076325"/>
          </a:xfrm>
          <a:prstGeom prst="rect">
            <a:avLst/>
          </a:prstGeom>
        </p:spPr>
        <p:txBody>
          <a:bodyPr lIns="0" tIns="0" rIns="0" bIns="0" rtlCol="0" anchor="t">
            <a:spAutoFit/>
          </a:bodyPr>
          <a:lstStyle/>
          <a:p>
            <a:pPr marL="633413" lvl="1" indent="-316706" algn="l">
              <a:lnSpc>
                <a:spcPts val="4200"/>
              </a:lnSpc>
              <a:buFont typeface="Arial"/>
              <a:buChar char="•"/>
            </a:pPr>
            <a:r>
              <a:rPr lang="en-US" sz="3500">
                <a:solidFill>
                  <a:srgbClr val="000000"/>
                </a:solidFill>
                <a:latin typeface="Lato 1"/>
              </a:rPr>
              <a:t>All Beemac users will have final say when booking a carrier and will still need to send a rate con from Mcleod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t="-16666" b="-16666"/>
            </a:stretch>
          </a:blipFill>
        </p:spPr>
        <p:txBody>
          <a:bodyPr/>
          <a:lstStyle/>
          <a:p>
            <a:endParaRPr lang="en-US"/>
          </a:p>
        </p:txBody>
      </p:sp>
      <p:sp>
        <p:nvSpPr>
          <p:cNvPr id="3" name="TextBox 3"/>
          <p:cNvSpPr txBox="1"/>
          <p:nvPr/>
        </p:nvSpPr>
        <p:spPr>
          <a:xfrm>
            <a:off x="1348740" y="804625"/>
            <a:ext cx="14094703" cy="1531620"/>
          </a:xfrm>
          <a:prstGeom prst="rect">
            <a:avLst/>
          </a:prstGeom>
        </p:spPr>
        <p:txBody>
          <a:bodyPr lIns="0" tIns="0" rIns="0" bIns="0" rtlCol="0" anchor="t">
            <a:spAutoFit/>
          </a:bodyPr>
          <a:lstStyle/>
          <a:p>
            <a:pPr algn="l">
              <a:lnSpc>
                <a:spcPts val="5940"/>
              </a:lnSpc>
            </a:pPr>
            <a:r>
              <a:rPr lang="en-US" sz="5500">
                <a:solidFill>
                  <a:srgbClr val="000000"/>
                </a:solidFill>
                <a:latin typeface="Lato 1 Bold"/>
              </a:rPr>
              <a:t>ENTERING LANE PREFERENCES AND TRUCK POSTINGS</a:t>
            </a:r>
          </a:p>
        </p:txBody>
      </p:sp>
      <p:sp>
        <p:nvSpPr>
          <p:cNvPr id="4" name="Freeform 4"/>
          <p:cNvSpPr/>
          <p:nvPr/>
        </p:nvSpPr>
        <p:spPr>
          <a:xfrm>
            <a:off x="232802" y="2716643"/>
            <a:ext cx="8911198" cy="6358303"/>
          </a:xfrm>
          <a:custGeom>
            <a:avLst/>
            <a:gdLst/>
            <a:ahLst/>
            <a:cxnLst/>
            <a:rect l="l" t="t" r="r" b="b"/>
            <a:pathLst>
              <a:path w="8911198" h="6358303">
                <a:moveTo>
                  <a:pt x="0" y="0"/>
                </a:moveTo>
                <a:lnTo>
                  <a:pt x="8911198" y="0"/>
                </a:lnTo>
                <a:lnTo>
                  <a:pt x="8911198" y="6358302"/>
                </a:lnTo>
                <a:lnTo>
                  <a:pt x="0" y="635830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9669780" y="2102045"/>
            <a:ext cx="7589520" cy="1255395"/>
          </a:xfrm>
          <a:prstGeom prst="rect">
            <a:avLst/>
          </a:prstGeom>
        </p:spPr>
        <p:txBody>
          <a:bodyPr lIns="0" tIns="0" rIns="0" bIns="0" rtlCol="0" anchor="t">
            <a:spAutoFit/>
          </a:bodyPr>
          <a:lstStyle/>
          <a:p>
            <a:pPr marL="542925" lvl="1" indent="-271462" algn="l">
              <a:lnSpc>
                <a:spcPts val="3240"/>
              </a:lnSpc>
              <a:buFont typeface="Arial"/>
              <a:buChar char="•"/>
            </a:pPr>
            <a:r>
              <a:rPr lang="en-US" sz="3000">
                <a:solidFill>
                  <a:srgbClr val="000000"/>
                </a:solidFill>
                <a:latin typeface="Arimo"/>
              </a:rPr>
              <a:t>Ask every carrier you talk to what their lane preferences are and enter them below:</a:t>
            </a:r>
          </a:p>
        </p:txBody>
      </p:sp>
      <p:sp>
        <p:nvSpPr>
          <p:cNvPr id="6" name="Freeform 6"/>
          <p:cNvSpPr/>
          <p:nvPr/>
        </p:nvSpPr>
        <p:spPr>
          <a:xfrm>
            <a:off x="9029670" y="3521074"/>
            <a:ext cx="9192649" cy="4501555"/>
          </a:xfrm>
          <a:custGeom>
            <a:avLst/>
            <a:gdLst/>
            <a:ahLst/>
            <a:cxnLst/>
            <a:rect l="l" t="t" r="r" b="b"/>
            <a:pathLst>
              <a:path w="9192649" h="4501555">
                <a:moveTo>
                  <a:pt x="0" y="0"/>
                </a:moveTo>
                <a:lnTo>
                  <a:pt x="9192649" y="0"/>
                </a:lnTo>
                <a:lnTo>
                  <a:pt x="9192649" y="4501554"/>
                </a:lnTo>
                <a:lnTo>
                  <a:pt x="0" y="4501554"/>
                </a:lnTo>
                <a:lnTo>
                  <a:pt x="0" y="0"/>
                </a:lnTo>
                <a:close/>
              </a:path>
            </a:pathLst>
          </a:custGeom>
          <a:blipFill>
            <a:blip r:embed="rId4"/>
            <a:stretch>
              <a:fillRect/>
            </a:stretch>
          </a:blipFill>
        </p:spPr>
        <p:txBody>
          <a:bodyPr/>
          <a:lstStyle/>
          <a:p>
            <a:endParaRPr lang="en-US"/>
          </a:p>
        </p:txBody>
      </p:sp>
      <p:sp>
        <p:nvSpPr>
          <p:cNvPr id="7" name="Freeform 7"/>
          <p:cNvSpPr/>
          <p:nvPr/>
        </p:nvSpPr>
        <p:spPr>
          <a:xfrm>
            <a:off x="420802" y="6611407"/>
            <a:ext cx="8589818" cy="2636825"/>
          </a:xfrm>
          <a:custGeom>
            <a:avLst/>
            <a:gdLst/>
            <a:ahLst/>
            <a:cxnLst/>
            <a:rect l="l" t="t" r="r" b="b"/>
            <a:pathLst>
              <a:path w="8589818" h="2636825">
                <a:moveTo>
                  <a:pt x="0" y="0"/>
                </a:moveTo>
                <a:lnTo>
                  <a:pt x="8589818" y="0"/>
                </a:lnTo>
                <a:lnTo>
                  <a:pt x="8589818" y="2636824"/>
                </a:lnTo>
                <a:lnTo>
                  <a:pt x="0" y="2636824"/>
                </a:lnTo>
                <a:lnTo>
                  <a:pt x="0" y="0"/>
                </a:lnTo>
                <a:close/>
              </a:path>
            </a:pathLst>
          </a:custGeom>
          <a:blipFill>
            <a:blip r:embed="rId5"/>
            <a:stretch>
              <a:fillRect l="-11353" r="-10542"/>
            </a:stretch>
          </a:blipFill>
        </p:spPr>
        <p:txBody>
          <a:bodyPr/>
          <a:lstStyle/>
          <a:p>
            <a:endParaRPr lang="en-US"/>
          </a:p>
        </p:txBody>
      </p:sp>
      <p:sp>
        <p:nvSpPr>
          <p:cNvPr id="8" name="Freeform 8"/>
          <p:cNvSpPr/>
          <p:nvPr/>
        </p:nvSpPr>
        <p:spPr>
          <a:xfrm>
            <a:off x="8488311" y="7208747"/>
            <a:ext cx="10275366" cy="2619630"/>
          </a:xfrm>
          <a:custGeom>
            <a:avLst/>
            <a:gdLst/>
            <a:ahLst/>
            <a:cxnLst/>
            <a:rect l="l" t="t" r="r" b="b"/>
            <a:pathLst>
              <a:path w="10275366" h="2619630">
                <a:moveTo>
                  <a:pt x="0" y="0"/>
                </a:moveTo>
                <a:lnTo>
                  <a:pt x="10275367" y="0"/>
                </a:lnTo>
                <a:lnTo>
                  <a:pt x="10275367" y="2619630"/>
                </a:lnTo>
                <a:lnTo>
                  <a:pt x="0" y="2619630"/>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58"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t="-16666" b="-16666"/>
            </a:stretch>
          </a:blipFill>
        </p:spPr>
        <p:txBody>
          <a:bodyPr/>
          <a:lstStyle/>
          <a:p>
            <a:endParaRPr lang="en-US" dirty="0"/>
          </a:p>
        </p:txBody>
      </p:sp>
      <p:sp>
        <p:nvSpPr>
          <p:cNvPr id="3" name="TextBox 3"/>
          <p:cNvSpPr txBox="1"/>
          <p:nvPr/>
        </p:nvSpPr>
        <p:spPr>
          <a:xfrm>
            <a:off x="1447800" y="4610100"/>
            <a:ext cx="15590520" cy="1389611"/>
          </a:xfrm>
          <a:prstGeom prst="rect">
            <a:avLst/>
          </a:prstGeom>
        </p:spPr>
        <p:txBody>
          <a:bodyPr lIns="0" tIns="0" rIns="0" bIns="0" rtlCol="0" anchor="t">
            <a:spAutoFit/>
          </a:bodyPr>
          <a:lstStyle/>
          <a:p>
            <a:pPr algn="ctr">
              <a:lnSpc>
                <a:spcPts val="5940"/>
              </a:lnSpc>
            </a:pPr>
            <a:r>
              <a:rPr lang="en-US" sz="5400" dirty="0">
                <a:solidFill>
                  <a:srgbClr val="000000"/>
                </a:solidFill>
                <a:latin typeface="Lato 1 Bold"/>
              </a:rPr>
              <a:t>Survey</a:t>
            </a:r>
          </a:p>
          <a:p>
            <a:pPr marL="685800" indent="-685800" algn="ctr">
              <a:lnSpc>
                <a:spcPts val="5940"/>
              </a:lnSpc>
              <a:buFont typeface="Arial" panose="020B0604020202020204" pitchFamily="34" charset="0"/>
              <a:buChar char="•"/>
            </a:pPr>
            <a:r>
              <a:rPr lang="en-US" sz="2400" dirty="0">
                <a:solidFill>
                  <a:srgbClr val="000000"/>
                </a:solidFill>
                <a:latin typeface="Lato 1 Bold"/>
              </a:rPr>
              <a:t>Auto Accept Under Max (AAUM)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t="-16666" b="-16666"/>
            </a:stretch>
          </a:blipFill>
        </p:spPr>
        <p:txBody>
          <a:bodyPr/>
          <a:lstStyle/>
          <a:p>
            <a:endParaRPr lang="en-US"/>
          </a:p>
        </p:txBody>
      </p:sp>
      <p:sp>
        <p:nvSpPr>
          <p:cNvPr id="3" name="TextBox 3"/>
          <p:cNvSpPr txBox="1"/>
          <p:nvPr/>
        </p:nvSpPr>
        <p:spPr>
          <a:xfrm>
            <a:off x="1348740" y="804625"/>
            <a:ext cx="8058952" cy="1531620"/>
          </a:xfrm>
          <a:prstGeom prst="rect">
            <a:avLst/>
          </a:prstGeom>
        </p:spPr>
        <p:txBody>
          <a:bodyPr lIns="0" tIns="0" rIns="0" bIns="0" rtlCol="0" anchor="t">
            <a:spAutoFit/>
          </a:bodyPr>
          <a:lstStyle/>
          <a:p>
            <a:pPr algn="l">
              <a:lnSpc>
                <a:spcPts val="5940"/>
              </a:lnSpc>
            </a:pPr>
            <a:r>
              <a:rPr lang="en-US" sz="5500">
                <a:solidFill>
                  <a:srgbClr val="000000"/>
                </a:solidFill>
                <a:latin typeface="Lato 1 Bold"/>
              </a:rPr>
              <a:t>CORRECT LINK AND PROFILE UP TO DATE:</a:t>
            </a:r>
          </a:p>
        </p:txBody>
      </p:sp>
      <p:sp>
        <p:nvSpPr>
          <p:cNvPr id="4" name="TextBox 4"/>
          <p:cNvSpPr txBox="1"/>
          <p:nvPr/>
        </p:nvSpPr>
        <p:spPr>
          <a:xfrm>
            <a:off x="1028700" y="3445002"/>
            <a:ext cx="11839032" cy="3488134"/>
          </a:xfrm>
          <a:prstGeom prst="rect">
            <a:avLst/>
          </a:prstGeom>
        </p:spPr>
        <p:txBody>
          <a:bodyPr lIns="0" tIns="0" rIns="0" bIns="0" rtlCol="0" anchor="t">
            <a:spAutoFit/>
          </a:bodyPr>
          <a:lstStyle/>
          <a:p>
            <a:pPr marL="633413" lvl="1" indent="-316706" algn="l">
              <a:lnSpc>
                <a:spcPts val="3402"/>
              </a:lnSpc>
              <a:buFont typeface="Arial"/>
              <a:buChar char="•"/>
            </a:pPr>
            <a:r>
              <a:rPr lang="en-US" sz="3500" dirty="0">
                <a:solidFill>
                  <a:srgbClr val="000000"/>
                </a:solidFill>
                <a:latin typeface="Lato 1"/>
              </a:rPr>
              <a:t>New URL: </a:t>
            </a:r>
            <a:r>
              <a:rPr lang="en-US" sz="3500" u="sng" dirty="0">
                <a:solidFill>
                  <a:srgbClr val="467886"/>
                </a:solidFill>
                <a:latin typeface="Lato 1"/>
              </a:rPr>
              <a:t>app.parade.ai</a:t>
            </a:r>
          </a:p>
          <a:p>
            <a:pPr marL="633413" lvl="1" indent="-316706" algn="l">
              <a:lnSpc>
                <a:spcPts val="3402"/>
              </a:lnSpc>
              <a:buFont typeface="Arial"/>
              <a:buChar char="•"/>
            </a:pPr>
            <a:r>
              <a:rPr lang="en-US" sz="3500" dirty="0">
                <a:solidFill>
                  <a:srgbClr val="000000"/>
                </a:solidFill>
                <a:latin typeface="Lato 1"/>
              </a:rPr>
              <a:t>If you are using the “old link” please start using the new link. The old link will no longer be available soon</a:t>
            </a:r>
          </a:p>
          <a:p>
            <a:pPr marL="633413" lvl="1" indent="-316706" algn="l">
              <a:lnSpc>
                <a:spcPts val="3402"/>
              </a:lnSpc>
              <a:buFont typeface="Arial"/>
              <a:buChar char="•"/>
            </a:pPr>
            <a:r>
              <a:rPr lang="en-US" sz="3500" dirty="0">
                <a:solidFill>
                  <a:srgbClr val="000000"/>
                </a:solidFill>
                <a:latin typeface="Lato 1"/>
              </a:rPr>
              <a:t>Make sure your profile is set up under the correct Revenue code(s) so that you can see all your loads</a:t>
            </a:r>
          </a:p>
          <a:p>
            <a:pPr marL="633413" lvl="1" indent="-316706" algn="l">
              <a:lnSpc>
                <a:spcPts val="3402"/>
              </a:lnSpc>
              <a:buFont typeface="Arial"/>
              <a:buChar char="•"/>
            </a:pPr>
            <a:r>
              <a:rPr lang="en-US" sz="3500" dirty="0">
                <a:solidFill>
                  <a:srgbClr val="000000"/>
                </a:solidFill>
                <a:latin typeface="Lato 1"/>
              </a:rPr>
              <a:t>Under Loads tab, on the left, your REV codes will show. If you have multiple, or need some added, Jeremy or Tanner can do that for you.</a:t>
            </a:r>
          </a:p>
        </p:txBody>
      </p:sp>
      <p:sp>
        <p:nvSpPr>
          <p:cNvPr id="6" name="Freeform 6"/>
          <p:cNvSpPr/>
          <p:nvPr/>
        </p:nvSpPr>
        <p:spPr>
          <a:xfrm>
            <a:off x="14150422" y="0"/>
            <a:ext cx="3684494" cy="10287000"/>
          </a:xfrm>
          <a:custGeom>
            <a:avLst/>
            <a:gdLst/>
            <a:ahLst/>
            <a:cxnLst/>
            <a:rect l="l" t="t" r="r" b="b"/>
            <a:pathLst>
              <a:path w="3684494" h="10287000">
                <a:moveTo>
                  <a:pt x="0" y="0"/>
                </a:moveTo>
                <a:lnTo>
                  <a:pt x="3684494" y="0"/>
                </a:lnTo>
                <a:lnTo>
                  <a:pt x="3684494" y="10287000"/>
                </a:lnTo>
                <a:lnTo>
                  <a:pt x="0" y="10287000"/>
                </a:lnTo>
                <a:lnTo>
                  <a:pt x="0" y="0"/>
                </a:lnTo>
                <a:close/>
              </a:path>
            </a:pathLst>
          </a:custGeom>
          <a:blipFill>
            <a:blip r:embed="rId3"/>
            <a:stretch>
              <a:fillRect/>
            </a:stretch>
          </a:blipFill>
        </p:spPr>
        <p:txBody>
          <a:bodyPr/>
          <a:lstStyle/>
          <a:p>
            <a:endParaRPr lang="en-US"/>
          </a:p>
        </p:txBody>
      </p:sp>
      <p:pic>
        <p:nvPicPr>
          <p:cNvPr id="8" name="Picture 7">
            <a:extLst>
              <a:ext uri="{FF2B5EF4-FFF2-40B4-BE49-F238E27FC236}">
                <a16:creationId xmlns:a16="http://schemas.microsoft.com/office/drawing/2014/main" id="{F9013C06-0BD9-0218-F290-7EEAAAC2720B}"/>
              </a:ext>
            </a:extLst>
          </p:cNvPr>
          <p:cNvPicPr>
            <a:picLocks noChangeAspect="1"/>
          </p:cNvPicPr>
          <p:nvPr/>
        </p:nvPicPr>
        <p:blipFill>
          <a:blip r:embed="rId4"/>
          <a:stretch>
            <a:fillRect/>
          </a:stretch>
        </p:blipFill>
        <p:spPr>
          <a:xfrm>
            <a:off x="453084" y="9482375"/>
            <a:ext cx="15735760" cy="44959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t="-16666" b="-16666"/>
            </a:stretch>
          </a:blipFill>
        </p:spPr>
        <p:txBody>
          <a:bodyPr/>
          <a:lstStyle/>
          <a:p>
            <a:endParaRPr lang="en-US"/>
          </a:p>
        </p:txBody>
      </p:sp>
      <p:sp>
        <p:nvSpPr>
          <p:cNvPr id="3" name="TextBox 3"/>
          <p:cNvSpPr txBox="1"/>
          <p:nvPr/>
        </p:nvSpPr>
        <p:spPr>
          <a:xfrm>
            <a:off x="1348740" y="804625"/>
            <a:ext cx="12586132" cy="1531620"/>
          </a:xfrm>
          <a:prstGeom prst="rect">
            <a:avLst/>
          </a:prstGeom>
        </p:spPr>
        <p:txBody>
          <a:bodyPr lIns="0" tIns="0" rIns="0" bIns="0" rtlCol="0" anchor="t">
            <a:spAutoFit/>
          </a:bodyPr>
          <a:lstStyle/>
          <a:p>
            <a:pPr algn="l">
              <a:lnSpc>
                <a:spcPts val="5940"/>
              </a:lnSpc>
            </a:pPr>
            <a:r>
              <a:rPr lang="en-US" sz="5500">
                <a:solidFill>
                  <a:srgbClr val="000000"/>
                </a:solidFill>
                <a:latin typeface="Lato 1 Bold"/>
              </a:rPr>
              <a:t>HOW LOADS ARE ENTERED INTO PARADE:	</a:t>
            </a:r>
          </a:p>
        </p:txBody>
      </p:sp>
      <p:sp>
        <p:nvSpPr>
          <p:cNvPr id="4" name="TextBox 4"/>
          <p:cNvSpPr txBox="1"/>
          <p:nvPr/>
        </p:nvSpPr>
        <p:spPr>
          <a:xfrm>
            <a:off x="1348740" y="2492521"/>
            <a:ext cx="15590520" cy="7539952"/>
          </a:xfrm>
          <a:prstGeom prst="rect">
            <a:avLst/>
          </a:prstGeom>
        </p:spPr>
        <p:txBody>
          <a:bodyPr lIns="0" tIns="0" rIns="0" bIns="0" rtlCol="0" anchor="t">
            <a:spAutoFit/>
          </a:bodyPr>
          <a:lstStyle/>
          <a:p>
            <a:pPr algn="l">
              <a:lnSpc>
                <a:spcPts val="4044"/>
              </a:lnSpc>
            </a:pPr>
            <a:r>
              <a:rPr lang="en-US" sz="3500">
                <a:solidFill>
                  <a:srgbClr val="000000"/>
                </a:solidFill>
                <a:latin typeface="Lato 1"/>
              </a:rPr>
              <a:t>As soon as a load is built in Mcleod, the load enters the Parade environment.</a:t>
            </a:r>
          </a:p>
          <a:p>
            <a:pPr marL="1469682" lvl="2" indent="-489894" algn="l">
              <a:lnSpc>
                <a:spcPts val="3466"/>
              </a:lnSpc>
              <a:buFont typeface="Arial"/>
              <a:buChar char="⚬"/>
            </a:pPr>
            <a:r>
              <a:rPr lang="en-US" sz="3000">
                <a:solidFill>
                  <a:srgbClr val="000000"/>
                </a:solidFill>
                <a:latin typeface="Lato 1"/>
              </a:rPr>
              <a:t>Carriers who are active in the TMS will be able to view loads in the Beemac private portal (if they have been set up with Parade)</a:t>
            </a:r>
          </a:p>
          <a:p>
            <a:pPr marL="1469682" lvl="2" indent="-489894" algn="l">
              <a:lnSpc>
                <a:spcPts val="3466"/>
              </a:lnSpc>
              <a:buFont typeface="Arial"/>
              <a:buChar char="⚬"/>
            </a:pPr>
            <a:r>
              <a:rPr lang="en-US" sz="3000">
                <a:solidFill>
                  <a:srgbClr val="000000"/>
                </a:solidFill>
                <a:latin typeface="Lato 1"/>
              </a:rPr>
              <a:t>Best practice is to make sure your carrier has the full green circle</a:t>
            </a:r>
          </a:p>
          <a:p>
            <a:pPr marL="1087565" lvl="2" indent="-362522" algn="l">
              <a:lnSpc>
                <a:spcPts val="2565"/>
              </a:lnSpc>
            </a:pPr>
            <a:endParaRPr lang="en-US" sz="3000">
              <a:solidFill>
                <a:srgbClr val="000000"/>
              </a:solidFill>
              <a:latin typeface="Lato 1"/>
            </a:endParaRPr>
          </a:p>
          <a:p>
            <a:pPr marL="1087565" lvl="2" indent="-362522" algn="l">
              <a:lnSpc>
                <a:spcPts val="2565"/>
              </a:lnSpc>
            </a:pPr>
            <a:endParaRPr lang="en-US" sz="3000">
              <a:solidFill>
                <a:srgbClr val="000000"/>
              </a:solidFill>
              <a:latin typeface="Lato 1"/>
            </a:endParaRPr>
          </a:p>
          <a:p>
            <a:pPr marL="1087565" lvl="2" indent="-362522" algn="l">
              <a:lnSpc>
                <a:spcPts val="2565"/>
              </a:lnSpc>
            </a:pPr>
            <a:endParaRPr lang="en-US" sz="3000">
              <a:solidFill>
                <a:srgbClr val="000000"/>
              </a:solidFill>
              <a:latin typeface="Lato 1"/>
            </a:endParaRPr>
          </a:p>
          <a:p>
            <a:pPr marL="1087565" lvl="2" indent="-362522" algn="l">
              <a:lnSpc>
                <a:spcPts val="2565"/>
              </a:lnSpc>
            </a:pPr>
            <a:endParaRPr lang="en-US" sz="3000">
              <a:solidFill>
                <a:srgbClr val="000000"/>
              </a:solidFill>
              <a:latin typeface="Lato 1"/>
            </a:endParaRPr>
          </a:p>
          <a:p>
            <a:pPr marL="1087565" lvl="2" indent="-362522" algn="l">
              <a:lnSpc>
                <a:spcPts val="2565"/>
              </a:lnSpc>
            </a:pPr>
            <a:endParaRPr lang="en-US" sz="3000">
              <a:solidFill>
                <a:srgbClr val="000000"/>
              </a:solidFill>
              <a:latin typeface="Lato 1"/>
            </a:endParaRPr>
          </a:p>
          <a:p>
            <a:pPr marL="1087565" lvl="2" indent="-362522" algn="l">
              <a:lnSpc>
                <a:spcPts val="2565"/>
              </a:lnSpc>
            </a:pPr>
            <a:endParaRPr lang="en-US" sz="3000">
              <a:solidFill>
                <a:srgbClr val="000000"/>
              </a:solidFill>
              <a:latin typeface="Lato 1"/>
            </a:endParaRPr>
          </a:p>
          <a:p>
            <a:pPr marL="1087565" lvl="2" indent="-362522" algn="l">
              <a:lnSpc>
                <a:spcPts val="2565"/>
              </a:lnSpc>
            </a:pPr>
            <a:endParaRPr lang="en-US" sz="3000">
              <a:solidFill>
                <a:srgbClr val="000000"/>
              </a:solidFill>
              <a:latin typeface="Lato 1"/>
            </a:endParaRPr>
          </a:p>
          <a:p>
            <a:pPr marL="1087565" lvl="2" indent="-362522" algn="l">
              <a:lnSpc>
                <a:spcPts val="2565"/>
              </a:lnSpc>
            </a:pPr>
            <a:endParaRPr lang="en-US" sz="3000">
              <a:solidFill>
                <a:srgbClr val="000000"/>
              </a:solidFill>
              <a:latin typeface="Lato 1"/>
            </a:endParaRPr>
          </a:p>
          <a:p>
            <a:pPr algn="l">
              <a:lnSpc>
                <a:spcPts val="2564"/>
              </a:lnSpc>
            </a:pPr>
            <a:endParaRPr lang="en-US" sz="3000">
              <a:solidFill>
                <a:srgbClr val="000000"/>
              </a:solidFill>
              <a:latin typeface="Lato 1"/>
            </a:endParaRPr>
          </a:p>
          <a:p>
            <a:pPr algn="l">
              <a:lnSpc>
                <a:spcPts val="2564"/>
              </a:lnSpc>
            </a:pPr>
            <a:endParaRPr lang="en-US" sz="3000">
              <a:solidFill>
                <a:srgbClr val="000000"/>
              </a:solidFill>
              <a:latin typeface="Lato 1"/>
            </a:endParaRPr>
          </a:p>
          <a:p>
            <a:pPr algn="l">
              <a:lnSpc>
                <a:spcPts val="2565"/>
              </a:lnSpc>
            </a:pPr>
            <a:endParaRPr lang="en-US" sz="3000">
              <a:solidFill>
                <a:srgbClr val="000000"/>
              </a:solidFill>
              <a:latin typeface="Lato 1"/>
            </a:endParaRPr>
          </a:p>
          <a:p>
            <a:pPr marL="1469682" lvl="2" indent="-489894" algn="l">
              <a:lnSpc>
                <a:spcPts val="3466"/>
              </a:lnSpc>
              <a:buFont typeface="Arial"/>
              <a:buChar char="⚬"/>
            </a:pPr>
            <a:r>
              <a:rPr lang="en-US" sz="3000">
                <a:solidFill>
                  <a:srgbClr val="000000"/>
                </a:solidFill>
                <a:latin typeface="Lato 1"/>
              </a:rPr>
              <a:t>For maximum freight exposure, Beemac users can click the load board flag in Mcleod. This action triggers Parade to post the load to the 19 syndications (load boards) they are partnered with. Mcleod will still post our loads to Truckstop and DAT when clicking “load board” in the TMS</a:t>
            </a:r>
          </a:p>
          <a:p>
            <a:pPr marL="1469682" lvl="2" indent="-489894" algn="l">
              <a:lnSpc>
                <a:spcPts val="2916"/>
              </a:lnSpc>
            </a:pPr>
            <a:endParaRPr lang="en-US" sz="3000">
              <a:solidFill>
                <a:srgbClr val="000000"/>
              </a:solidFill>
              <a:latin typeface="Lato 1"/>
            </a:endParaRPr>
          </a:p>
        </p:txBody>
      </p:sp>
      <p:sp>
        <p:nvSpPr>
          <p:cNvPr id="5" name="Freeform 5"/>
          <p:cNvSpPr/>
          <p:nvPr/>
        </p:nvSpPr>
        <p:spPr>
          <a:xfrm>
            <a:off x="2620205" y="4726743"/>
            <a:ext cx="2308151" cy="2578824"/>
          </a:xfrm>
          <a:custGeom>
            <a:avLst/>
            <a:gdLst/>
            <a:ahLst/>
            <a:cxnLst/>
            <a:rect l="l" t="t" r="r" b="b"/>
            <a:pathLst>
              <a:path w="2308151" h="2578824">
                <a:moveTo>
                  <a:pt x="0" y="0"/>
                </a:moveTo>
                <a:lnTo>
                  <a:pt x="2308151" y="0"/>
                </a:lnTo>
                <a:lnTo>
                  <a:pt x="2308151" y="2578825"/>
                </a:lnTo>
                <a:lnTo>
                  <a:pt x="0" y="2578825"/>
                </a:lnTo>
                <a:lnTo>
                  <a:pt x="0" y="0"/>
                </a:lnTo>
                <a:close/>
              </a:path>
            </a:pathLst>
          </a:custGeom>
          <a:blipFill>
            <a:blip r:embed="rId3"/>
            <a:stretch>
              <a:fillRect t="-2863" b="-2863"/>
            </a:stretch>
          </a:blipFill>
        </p:spPr>
        <p:txBody>
          <a:bodyPr/>
          <a:lstStyle/>
          <a:p>
            <a:endParaRPr lang="en-US"/>
          </a:p>
        </p:txBody>
      </p:sp>
      <p:sp>
        <p:nvSpPr>
          <p:cNvPr id="6" name="Freeform 6"/>
          <p:cNvSpPr/>
          <p:nvPr/>
        </p:nvSpPr>
        <p:spPr>
          <a:xfrm>
            <a:off x="5438449" y="4721333"/>
            <a:ext cx="10949720" cy="2584235"/>
          </a:xfrm>
          <a:custGeom>
            <a:avLst/>
            <a:gdLst/>
            <a:ahLst/>
            <a:cxnLst/>
            <a:rect l="l" t="t" r="r" b="b"/>
            <a:pathLst>
              <a:path w="10949720" h="2584235">
                <a:moveTo>
                  <a:pt x="0" y="0"/>
                </a:moveTo>
                <a:lnTo>
                  <a:pt x="10949721" y="0"/>
                </a:lnTo>
                <a:lnTo>
                  <a:pt x="10949721" y="2584235"/>
                </a:lnTo>
                <a:lnTo>
                  <a:pt x="0" y="2584235"/>
                </a:lnTo>
                <a:lnTo>
                  <a:pt x="0" y="0"/>
                </a:lnTo>
                <a:close/>
              </a:path>
            </a:pathLst>
          </a:custGeom>
          <a:blipFill>
            <a:blip r:embed="rId4"/>
            <a:stretch>
              <a:fillRect l="-17636" r="-17017"/>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t="-16666" b="-16666"/>
            </a:stretch>
          </a:blipFill>
        </p:spPr>
        <p:txBody>
          <a:bodyPr/>
          <a:lstStyle/>
          <a:p>
            <a:endParaRPr lang="en-US"/>
          </a:p>
        </p:txBody>
      </p:sp>
      <p:sp>
        <p:nvSpPr>
          <p:cNvPr id="3" name="TextBox 3"/>
          <p:cNvSpPr txBox="1"/>
          <p:nvPr/>
        </p:nvSpPr>
        <p:spPr>
          <a:xfrm>
            <a:off x="1348740" y="804625"/>
            <a:ext cx="15590520" cy="1531620"/>
          </a:xfrm>
          <a:prstGeom prst="rect">
            <a:avLst/>
          </a:prstGeom>
        </p:spPr>
        <p:txBody>
          <a:bodyPr lIns="0" tIns="0" rIns="0" bIns="0" rtlCol="0" anchor="t">
            <a:spAutoFit/>
          </a:bodyPr>
          <a:lstStyle/>
          <a:p>
            <a:pPr algn="l">
              <a:lnSpc>
                <a:spcPts val="5939"/>
              </a:lnSpc>
            </a:pPr>
            <a:r>
              <a:rPr lang="en-US" sz="5499">
                <a:solidFill>
                  <a:srgbClr val="000000"/>
                </a:solidFill>
                <a:latin typeface="Lato 1 Bold"/>
              </a:rPr>
              <a:t>“BOOK NOW” RATE AND WHAT THE LOAD IS “POSTED” FOR:</a:t>
            </a:r>
          </a:p>
        </p:txBody>
      </p:sp>
      <p:sp>
        <p:nvSpPr>
          <p:cNvPr id="4" name="TextBox 4"/>
          <p:cNvSpPr txBox="1"/>
          <p:nvPr/>
        </p:nvSpPr>
        <p:spPr>
          <a:xfrm>
            <a:off x="1348740" y="2822258"/>
            <a:ext cx="10105859" cy="2396490"/>
          </a:xfrm>
          <a:prstGeom prst="rect">
            <a:avLst/>
          </a:prstGeom>
        </p:spPr>
        <p:txBody>
          <a:bodyPr lIns="0" tIns="0" rIns="0" bIns="0" rtlCol="0" anchor="t">
            <a:spAutoFit/>
          </a:bodyPr>
          <a:lstStyle/>
          <a:p>
            <a:pPr algn="l">
              <a:lnSpc>
                <a:spcPts val="3780"/>
              </a:lnSpc>
            </a:pPr>
            <a:r>
              <a:rPr lang="en-US" sz="3500">
                <a:solidFill>
                  <a:srgbClr val="000000"/>
                </a:solidFill>
                <a:latin typeface="Lato 1"/>
              </a:rPr>
              <a:t>Hierarchy of “Book Now” rate:</a:t>
            </a:r>
          </a:p>
          <a:p>
            <a:pPr marL="633413" lvl="1" indent="-316706" algn="l">
              <a:lnSpc>
                <a:spcPts val="3780"/>
              </a:lnSpc>
            </a:pPr>
            <a:r>
              <a:rPr lang="en-US" sz="3500">
                <a:solidFill>
                  <a:srgbClr val="000000"/>
                </a:solidFill>
                <a:latin typeface="Lato 1"/>
              </a:rPr>
              <a:t>1.Load board rate from general continued </a:t>
            </a:r>
          </a:p>
          <a:p>
            <a:pPr marL="633413" lvl="1" indent="-316706" algn="l">
              <a:lnSpc>
                <a:spcPts val="3780"/>
              </a:lnSpc>
            </a:pPr>
            <a:r>
              <a:rPr lang="en-US" sz="3500">
                <a:solidFill>
                  <a:srgbClr val="000000"/>
                </a:solidFill>
                <a:latin typeface="Lato 1"/>
              </a:rPr>
              <a:t>2.Target rate (25%)</a:t>
            </a:r>
          </a:p>
          <a:p>
            <a:pPr marL="633413" lvl="1" indent="-316706" algn="l">
              <a:lnSpc>
                <a:spcPts val="3780"/>
              </a:lnSpc>
            </a:pPr>
            <a:r>
              <a:rPr lang="en-US" sz="3500">
                <a:solidFill>
                  <a:srgbClr val="000000"/>
                </a:solidFill>
                <a:latin typeface="Lato 1"/>
              </a:rPr>
              <a:t>3. If no rate listed and no customer rate listed, no BN rate</a:t>
            </a:r>
          </a:p>
        </p:txBody>
      </p:sp>
      <p:sp>
        <p:nvSpPr>
          <p:cNvPr id="5" name="Freeform 5"/>
          <p:cNvSpPr/>
          <p:nvPr/>
        </p:nvSpPr>
        <p:spPr>
          <a:xfrm>
            <a:off x="661306" y="5358194"/>
            <a:ext cx="8746976" cy="4793319"/>
          </a:xfrm>
          <a:custGeom>
            <a:avLst/>
            <a:gdLst/>
            <a:ahLst/>
            <a:cxnLst/>
            <a:rect l="l" t="t" r="r" b="b"/>
            <a:pathLst>
              <a:path w="8746976" h="4793319">
                <a:moveTo>
                  <a:pt x="0" y="0"/>
                </a:moveTo>
                <a:lnTo>
                  <a:pt x="8746976" y="0"/>
                </a:lnTo>
                <a:lnTo>
                  <a:pt x="8746976" y="4793318"/>
                </a:lnTo>
                <a:lnTo>
                  <a:pt x="0" y="4793318"/>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11910409" y="2774633"/>
            <a:ext cx="4477761" cy="2143125"/>
          </a:xfrm>
          <a:prstGeom prst="rect">
            <a:avLst/>
          </a:prstGeom>
        </p:spPr>
        <p:txBody>
          <a:bodyPr lIns="0" tIns="0" rIns="0" bIns="0" rtlCol="0" anchor="t">
            <a:spAutoFit/>
          </a:bodyPr>
          <a:lstStyle/>
          <a:p>
            <a:pPr marL="633413" lvl="1" indent="-316706" algn="l">
              <a:lnSpc>
                <a:spcPts val="4200"/>
              </a:lnSpc>
              <a:buFont typeface="Arial"/>
              <a:buChar char="•"/>
            </a:pPr>
            <a:r>
              <a:rPr lang="en-US" sz="3500">
                <a:solidFill>
                  <a:srgbClr val="000000"/>
                </a:solidFill>
                <a:latin typeface="Lato 1"/>
              </a:rPr>
              <a:t>Load board rate is $2689 in Mcleod</a:t>
            </a:r>
          </a:p>
          <a:p>
            <a:pPr marL="633413" lvl="1" indent="-316706" algn="l">
              <a:lnSpc>
                <a:spcPts val="4200"/>
              </a:lnSpc>
              <a:buFont typeface="Arial"/>
              <a:buChar char="•"/>
            </a:pPr>
            <a:r>
              <a:rPr lang="en-US" sz="3500">
                <a:solidFill>
                  <a:srgbClr val="000000"/>
                </a:solidFill>
                <a:latin typeface="Lato 1"/>
              </a:rPr>
              <a:t>Book now rate is $2689 in Parade</a:t>
            </a:r>
          </a:p>
        </p:txBody>
      </p:sp>
      <p:sp>
        <p:nvSpPr>
          <p:cNvPr id="7" name="Freeform 7"/>
          <p:cNvSpPr/>
          <p:nvPr/>
        </p:nvSpPr>
        <p:spPr>
          <a:xfrm>
            <a:off x="8776606" y="5358194"/>
            <a:ext cx="9300048" cy="4793319"/>
          </a:xfrm>
          <a:custGeom>
            <a:avLst/>
            <a:gdLst/>
            <a:ahLst/>
            <a:cxnLst/>
            <a:rect l="l" t="t" r="r" b="b"/>
            <a:pathLst>
              <a:path w="9300048" h="4793319">
                <a:moveTo>
                  <a:pt x="0" y="0"/>
                </a:moveTo>
                <a:lnTo>
                  <a:pt x="9300049" y="0"/>
                </a:lnTo>
                <a:lnTo>
                  <a:pt x="9300049" y="4793318"/>
                </a:lnTo>
                <a:lnTo>
                  <a:pt x="0" y="479331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t="-16666" b="-16666"/>
            </a:stretch>
          </a:blipFill>
        </p:spPr>
        <p:txBody>
          <a:bodyPr/>
          <a:lstStyle/>
          <a:p>
            <a:endParaRPr lang="en-US"/>
          </a:p>
        </p:txBody>
      </p:sp>
      <p:sp>
        <p:nvSpPr>
          <p:cNvPr id="3" name="TextBox 3"/>
          <p:cNvSpPr txBox="1"/>
          <p:nvPr/>
        </p:nvSpPr>
        <p:spPr>
          <a:xfrm>
            <a:off x="1028700" y="1066800"/>
            <a:ext cx="16357964" cy="1461939"/>
          </a:xfrm>
          <a:prstGeom prst="rect">
            <a:avLst/>
          </a:prstGeom>
        </p:spPr>
        <p:txBody>
          <a:bodyPr lIns="0" tIns="0" rIns="0" bIns="0" rtlCol="0" anchor="t">
            <a:spAutoFit/>
          </a:bodyPr>
          <a:lstStyle/>
          <a:p>
            <a:pPr marL="633413" lvl="1" indent="-316706" algn="l">
              <a:lnSpc>
                <a:spcPts val="3780"/>
              </a:lnSpc>
              <a:buFont typeface="Arial"/>
              <a:buChar char="•"/>
            </a:pPr>
            <a:r>
              <a:rPr lang="en-US" sz="3500" dirty="0">
                <a:solidFill>
                  <a:srgbClr val="000000"/>
                </a:solidFill>
                <a:latin typeface="Lato 1"/>
              </a:rPr>
              <a:t>If you leave the rate “blank” in general continued with no rate, the “book now” rate will be 25% as long as there is a customer rate entered in TMS. This rate will show on the load boards as well.</a:t>
            </a:r>
          </a:p>
        </p:txBody>
      </p:sp>
      <p:sp>
        <p:nvSpPr>
          <p:cNvPr id="6" name="TextBox 6"/>
          <p:cNvSpPr txBox="1"/>
          <p:nvPr/>
        </p:nvSpPr>
        <p:spPr>
          <a:xfrm>
            <a:off x="1028700" y="7080461"/>
            <a:ext cx="7018824" cy="2308324"/>
          </a:xfrm>
          <a:prstGeom prst="rect">
            <a:avLst/>
          </a:prstGeom>
        </p:spPr>
        <p:txBody>
          <a:bodyPr lIns="0" tIns="0" rIns="0" bIns="0" rtlCol="0" anchor="t">
            <a:spAutoFit/>
          </a:bodyPr>
          <a:lstStyle/>
          <a:p>
            <a:pPr marL="542925" lvl="1" indent="-271462" algn="l">
              <a:lnSpc>
                <a:spcPts val="3600"/>
              </a:lnSpc>
              <a:buFont typeface="Arial"/>
              <a:buChar char="•"/>
            </a:pPr>
            <a:r>
              <a:rPr lang="en-US" sz="3000" dirty="0">
                <a:solidFill>
                  <a:srgbClr val="000000"/>
                </a:solidFill>
                <a:latin typeface="Lato 1"/>
              </a:rPr>
              <a:t>In this example, customer rate is $2075</a:t>
            </a:r>
          </a:p>
          <a:p>
            <a:pPr marL="542925" lvl="1" indent="-271462" algn="l">
              <a:lnSpc>
                <a:spcPts val="3600"/>
              </a:lnSpc>
              <a:buFont typeface="Arial"/>
              <a:buChar char="•"/>
            </a:pPr>
            <a:r>
              <a:rPr lang="en-US" sz="3000" dirty="0">
                <a:solidFill>
                  <a:srgbClr val="000000"/>
                </a:solidFill>
                <a:latin typeface="Lato 1"/>
              </a:rPr>
              <a:t>Load is posted with no rate in TMS</a:t>
            </a:r>
          </a:p>
          <a:p>
            <a:pPr marL="542925" lvl="1" indent="-271462" algn="l">
              <a:lnSpc>
                <a:spcPts val="3600"/>
              </a:lnSpc>
              <a:buFont typeface="Arial"/>
              <a:buChar char="•"/>
            </a:pPr>
            <a:r>
              <a:rPr lang="en-US" sz="3000" dirty="0">
                <a:solidFill>
                  <a:srgbClr val="000000"/>
                </a:solidFill>
                <a:latin typeface="Lato 1"/>
              </a:rPr>
              <a:t>Book now rate is $1556.25</a:t>
            </a:r>
          </a:p>
          <a:p>
            <a:pPr marL="542925" lvl="1" indent="-271462" algn="l">
              <a:lnSpc>
                <a:spcPts val="3600"/>
              </a:lnSpc>
            </a:pPr>
            <a:endParaRPr lang="en-US" sz="3000" dirty="0">
              <a:solidFill>
                <a:srgbClr val="000000"/>
              </a:solidFill>
              <a:latin typeface="Lato 1"/>
            </a:endParaRPr>
          </a:p>
        </p:txBody>
      </p:sp>
      <p:sp>
        <p:nvSpPr>
          <p:cNvPr id="7" name="TextBox 7"/>
          <p:cNvSpPr txBox="1"/>
          <p:nvPr/>
        </p:nvSpPr>
        <p:spPr>
          <a:xfrm>
            <a:off x="8047524" y="7080461"/>
            <a:ext cx="9624567" cy="2752725"/>
          </a:xfrm>
          <a:prstGeom prst="rect">
            <a:avLst/>
          </a:prstGeom>
        </p:spPr>
        <p:txBody>
          <a:bodyPr lIns="0" tIns="0" rIns="0" bIns="0" rtlCol="0" anchor="t">
            <a:spAutoFit/>
          </a:bodyPr>
          <a:lstStyle/>
          <a:p>
            <a:pPr marL="542925" lvl="1" indent="-271462" algn="l">
              <a:lnSpc>
                <a:spcPts val="3600"/>
              </a:lnSpc>
              <a:buFont typeface="Arial"/>
              <a:buChar char="•"/>
            </a:pPr>
            <a:r>
              <a:rPr lang="en-US" sz="3000" dirty="0">
                <a:solidFill>
                  <a:srgbClr val="000000"/>
                </a:solidFill>
                <a:latin typeface="Lato 1"/>
              </a:rPr>
              <a:t>If you wish to truly post a load with “No rate” – make sure there is no rate in load boards field, and no customer rate in Mcleod. This will reflect in Parade and the load boards as a load with no rate</a:t>
            </a:r>
          </a:p>
          <a:p>
            <a:pPr marL="542925" lvl="1" indent="-271462" algn="l">
              <a:lnSpc>
                <a:spcPts val="3600"/>
              </a:lnSpc>
              <a:buFont typeface="Arial"/>
              <a:buChar char="•"/>
            </a:pPr>
            <a:r>
              <a:rPr lang="en-US" sz="3000" dirty="0">
                <a:solidFill>
                  <a:srgbClr val="000000"/>
                </a:solidFill>
                <a:latin typeface="Lato 1"/>
              </a:rPr>
              <a:t>You can also manually change the book now rate directly in Parade</a:t>
            </a:r>
          </a:p>
        </p:txBody>
      </p:sp>
      <p:pic>
        <p:nvPicPr>
          <p:cNvPr id="9" name="Picture 8">
            <a:extLst>
              <a:ext uri="{FF2B5EF4-FFF2-40B4-BE49-F238E27FC236}">
                <a16:creationId xmlns:a16="http://schemas.microsoft.com/office/drawing/2014/main" id="{5BD3B899-2405-3D5F-BF5F-53020072953B}"/>
              </a:ext>
            </a:extLst>
          </p:cNvPr>
          <p:cNvPicPr>
            <a:picLocks noChangeAspect="1"/>
          </p:cNvPicPr>
          <p:nvPr/>
        </p:nvPicPr>
        <p:blipFill>
          <a:blip r:embed="rId3"/>
          <a:stretch>
            <a:fillRect/>
          </a:stretch>
        </p:blipFill>
        <p:spPr>
          <a:xfrm>
            <a:off x="296713" y="2528739"/>
            <a:ext cx="7606988" cy="4283778"/>
          </a:xfrm>
          <a:prstGeom prst="rect">
            <a:avLst/>
          </a:prstGeom>
        </p:spPr>
      </p:pic>
      <p:pic>
        <p:nvPicPr>
          <p:cNvPr id="11" name="Picture 10">
            <a:extLst>
              <a:ext uri="{FF2B5EF4-FFF2-40B4-BE49-F238E27FC236}">
                <a16:creationId xmlns:a16="http://schemas.microsoft.com/office/drawing/2014/main" id="{4C7591AE-0B3F-24D6-D5FC-EB0A1845D65A}"/>
              </a:ext>
            </a:extLst>
          </p:cNvPr>
          <p:cNvPicPr>
            <a:picLocks noChangeAspect="1"/>
          </p:cNvPicPr>
          <p:nvPr/>
        </p:nvPicPr>
        <p:blipFill>
          <a:blip r:embed="rId4"/>
          <a:stretch>
            <a:fillRect/>
          </a:stretch>
        </p:blipFill>
        <p:spPr>
          <a:xfrm>
            <a:off x="7793600" y="3216836"/>
            <a:ext cx="10456744" cy="27527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t="-16666" b="-16666"/>
            </a:stretch>
          </a:blipFill>
        </p:spPr>
        <p:txBody>
          <a:bodyPr/>
          <a:lstStyle/>
          <a:p>
            <a:endParaRPr lang="en-US"/>
          </a:p>
        </p:txBody>
      </p:sp>
      <p:sp>
        <p:nvSpPr>
          <p:cNvPr id="3" name="TextBox 3"/>
          <p:cNvSpPr txBox="1"/>
          <p:nvPr/>
        </p:nvSpPr>
        <p:spPr>
          <a:xfrm>
            <a:off x="1348740" y="804625"/>
            <a:ext cx="13491128" cy="1531620"/>
          </a:xfrm>
          <a:prstGeom prst="rect">
            <a:avLst/>
          </a:prstGeom>
        </p:spPr>
        <p:txBody>
          <a:bodyPr lIns="0" tIns="0" rIns="0" bIns="0" rtlCol="0" anchor="t">
            <a:spAutoFit/>
          </a:bodyPr>
          <a:lstStyle/>
          <a:p>
            <a:pPr algn="l">
              <a:lnSpc>
                <a:spcPts val="5940"/>
              </a:lnSpc>
            </a:pPr>
            <a:r>
              <a:rPr lang="en-US" sz="5500">
                <a:solidFill>
                  <a:srgbClr val="000000"/>
                </a:solidFill>
                <a:latin typeface="Lato 1 Bold"/>
              </a:rPr>
              <a:t>SOURCING CARRIERS THROUGH PARADE:	</a:t>
            </a:r>
          </a:p>
        </p:txBody>
      </p:sp>
      <p:sp>
        <p:nvSpPr>
          <p:cNvPr id="4" name="TextBox 4"/>
          <p:cNvSpPr txBox="1"/>
          <p:nvPr/>
        </p:nvSpPr>
        <p:spPr>
          <a:xfrm>
            <a:off x="1348740" y="2836545"/>
            <a:ext cx="15590520" cy="6067425"/>
          </a:xfrm>
          <a:prstGeom prst="rect">
            <a:avLst/>
          </a:prstGeom>
        </p:spPr>
        <p:txBody>
          <a:bodyPr lIns="0" tIns="0" rIns="0" bIns="0" rtlCol="0" anchor="t">
            <a:spAutoFit/>
          </a:bodyPr>
          <a:lstStyle/>
          <a:p>
            <a:pPr marL="633413" lvl="1" indent="-316706" algn="l">
              <a:lnSpc>
                <a:spcPts val="3780"/>
              </a:lnSpc>
              <a:buFont typeface="Arial"/>
              <a:buChar char="•"/>
            </a:pPr>
            <a:r>
              <a:rPr lang="en-US" sz="3500">
                <a:solidFill>
                  <a:srgbClr val="000000"/>
                </a:solidFill>
                <a:latin typeface="Lato 1"/>
              </a:rPr>
              <a:t>Sourcing Tab</a:t>
            </a:r>
          </a:p>
          <a:p>
            <a:pPr algn="l">
              <a:lnSpc>
                <a:spcPts val="4320"/>
              </a:lnSpc>
            </a:pPr>
            <a:endParaRPr lang="en-US" sz="3500">
              <a:solidFill>
                <a:srgbClr val="000000"/>
              </a:solidFill>
              <a:latin typeface="Lato 1"/>
            </a:endParaRPr>
          </a:p>
          <a:p>
            <a:pPr marL="723901" lvl="1" indent="-361950" algn="l">
              <a:lnSpc>
                <a:spcPts val="4320"/>
              </a:lnSpc>
            </a:pPr>
            <a:endParaRPr lang="en-US" sz="3500">
              <a:solidFill>
                <a:srgbClr val="000000"/>
              </a:solidFill>
              <a:latin typeface="Lato 1"/>
            </a:endParaRPr>
          </a:p>
          <a:p>
            <a:pPr marL="723901" lvl="1" indent="-361950" algn="l">
              <a:lnSpc>
                <a:spcPts val="4320"/>
              </a:lnSpc>
            </a:pPr>
            <a:endParaRPr lang="en-US" sz="3500">
              <a:solidFill>
                <a:srgbClr val="000000"/>
              </a:solidFill>
              <a:latin typeface="Lato 1"/>
            </a:endParaRPr>
          </a:p>
          <a:p>
            <a:pPr algn="l">
              <a:lnSpc>
                <a:spcPts val="4320"/>
              </a:lnSpc>
            </a:pPr>
            <a:endParaRPr lang="en-US" sz="3500">
              <a:solidFill>
                <a:srgbClr val="000000"/>
              </a:solidFill>
              <a:latin typeface="Lato 1"/>
            </a:endParaRPr>
          </a:p>
          <a:p>
            <a:pPr algn="l">
              <a:lnSpc>
                <a:spcPts val="3780"/>
              </a:lnSpc>
            </a:pPr>
            <a:endParaRPr lang="en-US" sz="3500">
              <a:solidFill>
                <a:srgbClr val="000000"/>
              </a:solidFill>
              <a:latin typeface="Lato 1"/>
            </a:endParaRPr>
          </a:p>
          <a:p>
            <a:pPr marL="633413" lvl="1" indent="-316706" algn="l">
              <a:lnSpc>
                <a:spcPts val="3780"/>
              </a:lnSpc>
              <a:buFont typeface="Arial"/>
              <a:buChar char="•"/>
            </a:pPr>
            <a:r>
              <a:rPr lang="en-US" sz="3500">
                <a:solidFill>
                  <a:srgbClr val="000000"/>
                </a:solidFill>
                <a:latin typeface="Lato 1"/>
              </a:rPr>
              <a:t>Sourcing tab goes back one year looking at historical data(there is a column to show 90 days to help define further)</a:t>
            </a:r>
          </a:p>
          <a:p>
            <a:pPr marL="633413" lvl="1" indent="-316706" algn="l">
              <a:lnSpc>
                <a:spcPts val="3780"/>
              </a:lnSpc>
              <a:buFont typeface="Arial"/>
              <a:buChar char="•"/>
            </a:pPr>
            <a:r>
              <a:rPr lang="en-US" sz="3500">
                <a:solidFill>
                  <a:srgbClr val="000000"/>
                </a:solidFill>
                <a:latin typeface="Lato 1"/>
              </a:rPr>
              <a:t>The search includes a radius (75 miles @ PU and 100 @ DEL)</a:t>
            </a:r>
          </a:p>
          <a:p>
            <a:pPr marL="633413" lvl="1" indent="-316706" algn="l">
              <a:lnSpc>
                <a:spcPts val="3780"/>
              </a:lnSpc>
              <a:buFont typeface="Arial"/>
              <a:buChar char="•"/>
            </a:pPr>
            <a:r>
              <a:rPr lang="en-US" sz="3500">
                <a:solidFill>
                  <a:srgbClr val="000000"/>
                </a:solidFill>
                <a:latin typeface="Lato 1"/>
              </a:rPr>
              <a:t>The results will show carriers who ran a similar lane in our network and/or has had available capacity that matches that lane</a:t>
            </a:r>
          </a:p>
          <a:p>
            <a:pPr marL="723901" lvl="1" indent="-361950" algn="l">
              <a:lnSpc>
                <a:spcPts val="4320"/>
              </a:lnSpc>
            </a:pPr>
            <a:endParaRPr lang="en-US" sz="3500">
              <a:solidFill>
                <a:srgbClr val="000000"/>
              </a:solidFill>
              <a:latin typeface="Lato 1"/>
            </a:endParaRPr>
          </a:p>
        </p:txBody>
      </p:sp>
      <p:sp>
        <p:nvSpPr>
          <p:cNvPr id="5" name="Freeform 5"/>
          <p:cNvSpPr/>
          <p:nvPr/>
        </p:nvSpPr>
        <p:spPr>
          <a:xfrm>
            <a:off x="2946979" y="3266161"/>
            <a:ext cx="12394041" cy="2882191"/>
          </a:xfrm>
          <a:custGeom>
            <a:avLst/>
            <a:gdLst/>
            <a:ahLst/>
            <a:cxnLst/>
            <a:rect l="l" t="t" r="r" b="b"/>
            <a:pathLst>
              <a:path w="12394041" h="2882191">
                <a:moveTo>
                  <a:pt x="0" y="0"/>
                </a:moveTo>
                <a:lnTo>
                  <a:pt x="12394042" y="0"/>
                </a:lnTo>
                <a:lnTo>
                  <a:pt x="12394042" y="2882191"/>
                </a:lnTo>
                <a:lnTo>
                  <a:pt x="0" y="2882191"/>
                </a:lnTo>
                <a:lnTo>
                  <a:pt x="0" y="0"/>
                </a:lnTo>
                <a:close/>
              </a:path>
            </a:pathLst>
          </a:custGeom>
          <a:blipFill>
            <a:blip r:embed="rId3"/>
            <a:stretch>
              <a:fillRect l="-16294" r="-16013"/>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t="-16666" b="-16666"/>
            </a:stretch>
          </a:blipFill>
        </p:spPr>
        <p:txBody>
          <a:bodyPr/>
          <a:lstStyle/>
          <a:p>
            <a:endParaRPr lang="en-US"/>
          </a:p>
        </p:txBody>
      </p:sp>
      <p:sp>
        <p:nvSpPr>
          <p:cNvPr id="3" name="TextBox 3"/>
          <p:cNvSpPr txBox="1"/>
          <p:nvPr/>
        </p:nvSpPr>
        <p:spPr>
          <a:xfrm>
            <a:off x="1348740" y="776050"/>
            <a:ext cx="15590520" cy="1560195"/>
          </a:xfrm>
          <a:prstGeom prst="rect">
            <a:avLst/>
          </a:prstGeom>
        </p:spPr>
        <p:txBody>
          <a:bodyPr lIns="0" tIns="0" rIns="0" bIns="0" rtlCol="0" anchor="t">
            <a:spAutoFit/>
          </a:bodyPr>
          <a:lstStyle/>
          <a:p>
            <a:pPr algn="l">
              <a:lnSpc>
                <a:spcPts val="5939"/>
              </a:lnSpc>
            </a:pPr>
            <a:r>
              <a:rPr lang="en-US" sz="5499">
                <a:solidFill>
                  <a:srgbClr val="000000"/>
                </a:solidFill>
                <a:latin typeface="Arimo Bold"/>
              </a:rPr>
              <a:t>EXAMPLE LANE: PITTSBURGH, PA TO CHICAGO, IL FOR FLATBED</a:t>
            </a:r>
          </a:p>
        </p:txBody>
      </p:sp>
      <p:sp>
        <p:nvSpPr>
          <p:cNvPr id="4" name="TextBox 4"/>
          <p:cNvSpPr txBox="1"/>
          <p:nvPr/>
        </p:nvSpPr>
        <p:spPr>
          <a:xfrm>
            <a:off x="1348740" y="2598301"/>
            <a:ext cx="15590520" cy="491490"/>
          </a:xfrm>
          <a:prstGeom prst="rect">
            <a:avLst/>
          </a:prstGeom>
        </p:spPr>
        <p:txBody>
          <a:bodyPr lIns="0" tIns="0" rIns="0" bIns="0" rtlCol="0" anchor="t">
            <a:spAutoFit/>
          </a:bodyPr>
          <a:lstStyle/>
          <a:p>
            <a:pPr marL="633413" lvl="1" indent="-316706" algn="l">
              <a:lnSpc>
                <a:spcPts val="3780"/>
              </a:lnSpc>
              <a:buFont typeface="Arial"/>
              <a:buChar char="•"/>
            </a:pPr>
            <a:r>
              <a:rPr lang="en-US" sz="3500">
                <a:solidFill>
                  <a:srgbClr val="000000"/>
                </a:solidFill>
                <a:latin typeface="Lato 1"/>
              </a:rPr>
              <a:t>Your Carriers are defined as: in Network carriers</a:t>
            </a:r>
          </a:p>
        </p:txBody>
      </p:sp>
      <p:sp>
        <p:nvSpPr>
          <p:cNvPr id="5" name="Freeform 5"/>
          <p:cNvSpPr/>
          <p:nvPr/>
        </p:nvSpPr>
        <p:spPr>
          <a:xfrm>
            <a:off x="2031195" y="3313748"/>
            <a:ext cx="14225609" cy="6632008"/>
          </a:xfrm>
          <a:custGeom>
            <a:avLst/>
            <a:gdLst/>
            <a:ahLst/>
            <a:cxnLst/>
            <a:rect l="l" t="t" r="r" b="b"/>
            <a:pathLst>
              <a:path w="14225609" h="6632008">
                <a:moveTo>
                  <a:pt x="0" y="0"/>
                </a:moveTo>
                <a:lnTo>
                  <a:pt x="14225610" y="0"/>
                </a:lnTo>
                <a:lnTo>
                  <a:pt x="14225610" y="6632007"/>
                </a:lnTo>
                <a:lnTo>
                  <a:pt x="0" y="6632007"/>
                </a:lnTo>
                <a:lnTo>
                  <a:pt x="0" y="0"/>
                </a:lnTo>
                <a:close/>
              </a:path>
            </a:pathLst>
          </a:custGeom>
          <a:blipFill>
            <a:blip r:embed="rId3"/>
            <a:stretch>
              <a:fillRect l="-5675" t="-5269" r="-5044" b="-2705"/>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t="-16666" b="-16666"/>
            </a:stretch>
          </a:blipFill>
        </p:spPr>
        <p:txBody>
          <a:bodyPr/>
          <a:lstStyle/>
          <a:p>
            <a:endParaRPr lang="en-US"/>
          </a:p>
        </p:txBody>
      </p:sp>
      <p:sp>
        <p:nvSpPr>
          <p:cNvPr id="3" name="TextBox 3"/>
          <p:cNvSpPr txBox="1"/>
          <p:nvPr/>
        </p:nvSpPr>
        <p:spPr>
          <a:xfrm>
            <a:off x="1348740" y="1180862"/>
            <a:ext cx="15590520" cy="779145"/>
          </a:xfrm>
          <a:prstGeom prst="rect">
            <a:avLst/>
          </a:prstGeom>
        </p:spPr>
        <p:txBody>
          <a:bodyPr lIns="0" tIns="0" rIns="0" bIns="0" rtlCol="0" anchor="t">
            <a:spAutoFit/>
          </a:bodyPr>
          <a:lstStyle/>
          <a:p>
            <a:pPr algn="l">
              <a:lnSpc>
                <a:spcPts val="5940"/>
              </a:lnSpc>
            </a:pPr>
            <a:r>
              <a:rPr lang="en-US" sz="5500">
                <a:solidFill>
                  <a:srgbClr val="000000"/>
                </a:solidFill>
                <a:latin typeface="Lato 1 Bold"/>
              </a:rPr>
              <a:t>SENDING BLAST EMAILS</a:t>
            </a:r>
          </a:p>
        </p:txBody>
      </p:sp>
      <p:sp>
        <p:nvSpPr>
          <p:cNvPr id="4" name="TextBox 4"/>
          <p:cNvSpPr txBox="1"/>
          <p:nvPr/>
        </p:nvSpPr>
        <p:spPr>
          <a:xfrm>
            <a:off x="1348740" y="2435814"/>
            <a:ext cx="15590520" cy="1461939"/>
          </a:xfrm>
          <a:prstGeom prst="rect">
            <a:avLst/>
          </a:prstGeom>
        </p:spPr>
        <p:txBody>
          <a:bodyPr lIns="0" tIns="0" rIns="0" bIns="0" rtlCol="0" anchor="t">
            <a:spAutoFit/>
          </a:bodyPr>
          <a:lstStyle/>
          <a:p>
            <a:pPr marL="633413" lvl="1" indent="-316706" algn="l">
              <a:lnSpc>
                <a:spcPts val="3780"/>
              </a:lnSpc>
              <a:buFont typeface="Arial"/>
              <a:buChar char="•"/>
            </a:pPr>
            <a:r>
              <a:rPr lang="en-US" sz="3500" dirty="0">
                <a:solidFill>
                  <a:srgbClr val="000000"/>
                </a:solidFill>
                <a:latin typeface="Arimo"/>
              </a:rPr>
              <a:t>Select all, and copy email addresses – this will quickly copy all the carrier contact emails for you to BCC a blast email to and offer a load to</a:t>
            </a:r>
          </a:p>
          <a:p>
            <a:pPr marL="633413" lvl="1" indent="-316706" algn="l">
              <a:lnSpc>
                <a:spcPts val="3780"/>
              </a:lnSpc>
              <a:buFont typeface="Arial"/>
              <a:buChar char="•"/>
            </a:pPr>
            <a:r>
              <a:rPr lang="en-US" sz="3500" dirty="0">
                <a:solidFill>
                  <a:srgbClr val="000000"/>
                </a:solidFill>
                <a:latin typeface="Arimo"/>
              </a:rPr>
              <a:t>You can only copy the emails from “your carriers”</a:t>
            </a:r>
          </a:p>
        </p:txBody>
      </p:sp>
      <p:sp>
        <p:nvSpPr>
          <p:cNvPr id="5" name="Freeform 5"/>
          <p:cNvSpPr/>
          <p:nvPr/>
        </p:nvSpPr>
        <p:spPr>
          <a:xfrm>
            <a:off x="3030963" y="4076700"/>
            <a:ext cx="11218437" cy="6072443"/>
          </a:xfrm>
          <a:custGeom>
            <a:avLst/>
            <a:gdLst/>
            <a:ahLst/>
            <a:cxnLst/>
            <a:rect l="l" t="t" r="r" b="b"/>
            <a:pathLst>
              <a:path w="12226074" h="6726539">
                <a:moveTo>
                  <a:pt x="0" y="0"/>
                </a:moveTo>
                <a:lnTo>
                  <a:pt x="12226074" y="0"/>
                </a:lnTo>
                <a:lnTo>
                  <a:pt x="12226074" y="6726539"/>
                </a:lnTo>
                <a:lnTo>
                  <a:pt x="0" y="6726539"/>
                </a:lnTo>
                <a:lnTo>
                  <a:pt x="0" y="0"/>
                </a:lnTo>
                <a:close/>
              </a:path>
            </a:pathLst>
          </a:custGeom>
          <a:blipFill>
            <a:blip r:embed="rId3"/>
            <a:stretch>
              <a:fillRect l="-4184" t="-2746" r="-4184" b="-1373"/>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t="-16666" b="-16666"/>
            </a:stretch>
          </a:blipFill>
        </p:spPr>
        <p:txBody>
          <a:bodyPr/>
          <a:lstStyle/>
          <a:p>
            <a:endParaRPr lang="en-US"/>
          </a:p>
        </p:txBody>
      </p:sp>
      <p:sp>
        <p:nvSpPr>
          <p:cNvPr id="3" name="TextBox 3"/>
          <p:cNvSpPr txBox="1"/>
          <p:nvPr/>
        </p:nvSpPr>
        <p:spPr>
          <a:xfrm>
            <a:off x="1348740" y="804625"/>
            <a:ext cx="12861311" cy="1531620"/>
          </a:xfrm>
          <a:prstGeom prst="rect">
            <a:avLst/>
          </a:prstGeom>
        </p:spPr>
        <p:txBody>
          <a:bodyPr lIns="0" tIns="0" rIns="0" bIns="0" rtlCol="0" anchor="t">
            <a:spAutoFit/>
          </a:bodyPr>
          <a:lstStyle/>
          <a:p>
            <a:pPr algn="l">
              <a:lnSpc>
                <a:spcPts val="5940"/>
              </a:lnSpc>
            </a:pPr>
            <a:r>
              <a:rPr lang="en-US" sz="5500">
                <a:solidFill>
                  <a:srgbClr val="000000"/>
                </a:solidFill>
                <a:latin typeface="Lato 1 Bold"/>
              </a:rPr>
              <a:t>PUBLIC CARRIERS ARE ALSO AVAILABLE</a:t>
            </a:r>
          </a:p>
        </p:txBody>
      </p:sp>
      <p:sp>
        <p:nvSpPr>
          <p:cNvPr id="4" name="Freeform 4"/>
          <p:cNvSpPr/>
          <p:nvPr/>
        </p:nvSpPr>
        <p:spPr>
          <a:xfrm>
            <a:off x="3611640" y="4909407"/>
            <a:ext cx="11064720" cy="5021508"/>
          </a:xfrm>
          <a:custGeom>
            <a:avLst/>
            <a:gdLst/>
            <a:ahLst/>
            <a:cxnLst/>
            <a:rect l="l" t="t" r="r" b="b"/>
            <a:pathLst>
              <a:path w="11064720" h="5021508">
                <a:moveTo>
                  <a:pt x="0" y="0"/>
                </a:moveTo>
                <a:lnTo>
                  <a:pt x="11064720" y="0"/>
                </a:lnTo>
                <a:lnTo>
                  <a:pt x="11064720" y="5021507"/>
                </a:lnTo>
                <a:lnTo>
                  <a:pt x="0" y="5021507"/>
                </a:lnTo>
                <a:lnTo>
                  <a:pt x="0" y="0"/>
                </a:lnTo>
                <a:close/>
              </a:path>
            </a:pathLst>
          </a:custGeom>
          <a:blipFill>
            <a:blip r:embed="rId3"/>
            <a:stretch>
              <a:fillRect l="-5092" t="-4145" r="-4111" b="-4080"/>
            </a:stretch>
          </a:blipFill>
        </p:spPr>
        <p:txBody>
          <a:bodyPr/>
          <a:lstStyle/>
          <a:p>
            <a:endParaRPr lang="en-US"/>
          </a:p>
        </p:txBody>
      </p:sp>
      <p:sp>
        <p:nvSpPr>
          <p:cNvPr id="5" name="TextBox 5"/>
          <p:cNvSpPr txBox="1"/>
          <p:nvPr/>
        </p:nvSpPr>
        <p:spPr>
          <a:xfrm>
            <a:off x="1348740" y="2887385"/>
            <a:ext cx="16176602" cy="1838325"/>
          </a:xfrm>
          <a:prstGeom prst="rect">
            <a:avLst/>
          </a:prstGeom>
        </p:spPr>
        <p:txBody>
          <a:bodyPr lIns="0" tIns="0" rIns="0" bIns="0" rtlCol="0" anchor="t">
            <a:spAutoFit/>
          </a:bodyPr>
          <a:lstStyle/>
          <a:p>
            <a:pPr marL="542925" lvl="1" indent="-271462" algn="l">
              <a:lnSpc>
                <a:spcPts val="3600"/>
              </a:lnSpc>
              <a:buFont typeface="Arial"/>
              <a:buChar char="•"/>
            </a:pPr>
            <a:r>
              <a:rPr lang="en-US" sz="3000" dirty="0">
                <a:solidFill>
                  <a:srgbClr val="000000"/>
                </a:solidFill>
                <a:latin typeface="Lato 1"/>
              </a:rPr>
              <a:t>Public Carriers (additional capacity sources) are defined as: carriers who could be a good fit for that lane that are either in network or out of network. This data is also supplied with inspection data from FMCSA.</a:t>
            </a:r>
          </a:p>
          <a:p>
            <a:pPr marL="542925" lvl="1" indent="-271462" algn="l">
              <a:lnSpc>
                <a:spcPts val="3600"/>
              </a:lnSpc>
              <a:buFont typeface="Arial"/>
              <a:buChar char="•"/>
            </a:pPr>
            <a:r>
              <a:rPr lang="en-US" sz="3000" dirty="0">
                <a:solidFill>
                  <a:srgbClr val="000000"/>
                </a:solidFill>
                <a:latin typeface="Lato 1"/>
              </a:rPr>
              <a:t>Please note if you find an out of network carrier you will have to onboard them on the TMS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782</Words>
  <Application>Microsoft Office PowerPoint</Application>
  <PresentationFormat>Custom</PresentationFormat>
  <Paragraphs>72</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Lato 1 Heavy</vt:lpstr>
      <vt:lpstr>Lato 1 Bold Italics</vt:lpstr>
      <vt:lpstr>Arimo Bold</vt:lpstr>
      <vt:lpstr>Calibri</vt:lpstr>
      <vt:lpstr>Lato 1</vt:lpstr>
      <vt:lpstr>Arimo</vt:lpstr>
      <vt:lpstr>Lato 1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Parade Training Part 1 BRANDED</dc:title>
  <cp:lastModifiedBy>Jeremy Schmitt</cp:lastModifiedBy>
  <cp:revision>2</cp:revision>
  <dcterms:created xsi:type="dcterms:W3CDTF">2006-08-16T00:00:00Z</dcterms:created>
  <dcterms:modified xsi:type="dcterms:W3CDTF">2024-03-07T18:49:10Z</dcterms:modified>
  <dc:identifier>DAF-xN5RnZM</dc:identifier>
</cp:coreProperties>
</file>