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4" r:id="rId9"/>
    <p:sldId id="265" r:id="rId10"/>
    <p:sldId id="266" r:id="rId11"/>
    <p:sldId id="263" r:id="rId12"/>
    <p:sldId id="267" r:id="rId13"/>
    <p:sldId id="268" r:id="rId14"/>
    <p:sldId id="269" r:id="rId15"/>
    <p:sldId id="271" r:id="rId16"/>
    <p:sldId id="270" r:id="rId17"/>
    <p:sldId id="272" r:id="rId18"/>
    <p:sldId id="273"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yellow logo on a black background&#10;&#10;Description automatically generated">
            <a:extLst>
              <a:ext uri="{FF2B5EF4-FFF2-40B4-BE49-F238E27FC236}">
                <a16:creationId xmlns:a16="http://schemas.microsoft.com/office/drawing/2014/main" id="{C1E6BF52-7667-2FF0-540C-E54CAFBABAA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 b="47232"/>
          <a:stretch/>
        </p:blipFill>
        <p:spPr>
          <a:xfrm>
            <a:off x="0" y="0"/>
            <a:ext cx="12192000" cy="6858000"/>
          </a:xfrm>
          <a:prstGeom prst="rect">
            <a:avLst/>
          </a:prstGeom>
          <a:effectLst/>
        </p:spPr>
      </p:pic>
      <p:sp>
        <p:nvSpPr>
          <p:cNvPr id="2" name="Title 1">
            <a:extLst>
              <a:ext uri="{FF2B5EF4-FFF2-40B4-BE49-F238E27FC236}">
                <a16:creationId xmlns:a16="http://schemas.microsoft.com/office/drawing/2014/main" id="{3EE1BABC-14E6-C6A3-A510-DDFEC4C020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3A04E8-1E5B-D08F-B2D2-FDB7574166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7CB77D-E50E-2436-9520-A8E9D8CFC8BC}"/>
              </a:ext>
            </a:extLst>
          </p:cNvPr>
          <p:cNvSpPr>
            <a:spLocks noGrp="1"/>
          </p:cNvSpPr>
          <p:nvPr>
            <p:ph type="dt" sz="half" idx="10"/>
          </p:nvPr>
        </p:nvSpPr>
        <p:spPr/>
        <p:txBody>
          <a:bodyPr/>
          <a:lstStyle/>
          <a:p>
            <a:fld id="{35D7779B-E2E8-40BF-91A5-ECD2F8A2852C}" type="datetimeFigureOut">
              <a:rPr lang="en-US" smtClean="0"/>
              <a:t>2/26/2024</a:t>
            </a:fld>
            <a:endParaRPr lang="en-US" dirty="0"/>
          </a:p>
        </p:txBody>
      </p:sp>
      <p:sp>
        <p:nvSpPr>
          <p:cNvPr id="5" name="Footer Placeholder 4">
            <a:extLst>
              <a:ext uri="{FF2B5EF4-FFF2-40B4-BE49-F238E27FC236}">
                <a16:creationId xmlns:a16="http://schemas.microsoft.com/office/drawing/2014/main" id="{17435B14-E271-739F-7643-F6B27577C0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D1D36B-9898-2CEF-A82B-7082CE51597C}"/>
              </a:ext>
            </a:extLst>
          </p:cNvPr>
          <p:cNvSpPr>
            <a:spLocks noGrp="1"/>
          </p:cNvSpPr>
          <p:nvPr>
            <p:ph type="sldNum" sz="quarter" idx="12"/>
          </p:nvPr>
        </p:nvSpPr>
        <p:spPr/>
        <p:txBody>
          <a:bodyPr/>
          <a:lstStyle/>
          <a:p>
            <a:fld id="{75ED3CFA-DEB5-42D2-82C1-CA1E48A7BD9D}" type="slidenum">
              <a:rPr lang="en-US" smtClean="0"/>
              <a:t>‹#›</a:t>
            </a:fld>
            <a:endParaRPr lang="en-US" dirty="0"/>
          </a:p>
        </p:txBody>
      </p:sp>
    </p:spTree>
    <p:extLst>
      <p:ext uri="{BB962C8B-B14F-4D97-AF65-F5344CB8AC3E}">
        <p14:creationId xmlns:p14="http://schemas.microsoft.com/office/powerpoint/2010/main" val="59450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351ED0-3CE1-F5CA-F821-60E09AD80F8F}"/>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2A4927-5542-C970-11E7-DB55ED89D6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37E99D-AA84-3BAD-B102-0C5A02EFE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AA629-8DEC-3386-8813-1D3EE7CF0972}"/>
              </a:ext>
            </a:extLst>
          </p:cNvPr>
          <p:cNvSpPr>
            <a:spLocks noGrp="1"/>
          </p:cNvSpPr>
          <p:nvPr>
            <p:ph type="dt" sz="half" idx="10"/>
          </p:nvPr>
        </p:nvSpPr>
        <p:spPr/>
        <p:txBody>
          <a:bodyPr/>
          <a:lstStyle/>
          <a:p>
            <a:fld id="{35D7779B-E2E8-40BF-91A5-ECD2F8A2852C}" type="datetimeFigureOut">
              <a:rPr lang="en-US" smtClean="0"/>
              <a:t>2/26/2024</a:t>
            </a:fld>
            <a:endParaRPr lang="en-US" dirty="0"/>
          </a:p>
        </p:txBody>
      </p:sp>
      <p:sp>
        <p:nvSpPr>
          <p:cNvPr id="5" name="Footer Placeholder 4">
            <a:extLst>
              <a:ext uri="{FF2B5EF4-FFF2-40B4-BE49-F238E27FC236}">
                <a16:creationId xmlns:a16="http://schemas.microsoft.com/office/drawing/2014/main" id="{8639B40D-0D31-67E6-3DBA-7D578920F4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BFF53D-19BE-BF2C-E49F-48BAB4593295}"/>
              </a:ext>
            </a:extLst>
          </p:cNvPr>
          <p:cNvSpPr>
            <a:spLocks noGrp="1"/>
          </p:cNvSpPr>
          <p:nvPr>
            <p:ph type="sldNum" sz="quarter" idx="12"/>
          </p:nvPr>
        </p:nvSpPr>
        <p:spPr/>
        <p:txBody>
          <a:bodyPr/>
          <a:lstStyle/>
          <a:p>
            <a:fld id="{75ED3CFA-DEB5-42D2-82C1-CA1E48A7BD9D}" type="slidenum">
              <a:rPr lang="en-US" smtClean="0"/>
              <a:t>‹#›</a:t>
            </a:fld>
            <a:endParaRPr lang="en-US" dirty="0"/>
          </a:p>
        </p:txBody>
      </p:sp>
      <p:pic>
        <p:nvPicPr>
          <p:cNvPr id="8" name="Picture 7" descr="A yellow logo on a black background&#10;&#10;Description automatically generated">
            <a:extLst>
              <a:ext uri="{FF2B5EF4-FFF2-40B4-BE49-F238E27FC236}">
                <a16:creationId xmlns:a16="http://schemas.microsoft.com/office/drawing/2014/main" id="{7231C81D-D8C9-6E72-A915-7833B2BE6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260" y="6158535"/>
            <a:ext cx="528091" cy="562940"/>
          </a:xfrm>
          <a:prstGeom prst="rect">
            <a:avLst/>
          </a:prstGeom>
        </p:spPr>
      </p:pic>
    </p:spTree>
    <p:extLst>
      <p:ext uri="{BB962C8B-B14F-4D97-AF65-F5344CB8AC3E}">
        <p14:creationId xmlns:p14="http://schemas.microsoft.com/office/powerpoint/2010/main" val="36861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A0BE5F-800B-A5AB-53A6-42559EE4F64E}"/>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A1097675-60A1-B616-F40F-33E56E279F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25E6E9-C498-FF76-51D8-D1614D02A5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DFC75-78C9-F907-843A-22D5705C47C1}"/>
              </a:ext>
            </a:extLst>
          </p:cNvPr>
          <p:cNvSpPr>
            <a:spLocks noGrp="1"/>
          </p:cNvSpPr>
          <p:nvPr>
            <p:ph type="dt" sz="half" idx="10"/>
          </p:nvPr>
        </p:nvSpPr>
        <p:spPr/>
        <p:txBody>
          <a:bodyPr/>
          <a:lstStyle/>
          <a:p>
            <a:fld id="{35D7779B-E2E8-40BF-91A5-ECD2F8A2852C}" type="datetimeFigureOut">
              <a:rPr lang="en-US" smtClean="0"/>
              <a:t>2/26/2024</a:t>
            </a:fld>
            <a:endParaRPr lang="en-US" dirty="0"/>
          </a:p>
        </p:txBody>
      </p:sp>
      <p:sp>
        <p:nvSpPr>
          <p:cNvPr id="5" name="Footer Placeholder 4">
            <a:extLst>
              <a:ext uri="{FF2B5EF4-FFF2-40B4-BE49-F238E27FC236}">
                <a16:creationId xmlns:a16="http://schemas.microsoft.com/office/drawing/2014/main" id="{3030D870-0A89-2B21-D490-2DABF2A524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696282-0928-237A-CC15-DF60DC635736}"/>
              </a:ext>
            </a:extLst>
          </p:cNvPr>
          <p:cNvSpPr>
            <a:spLocks noGrp="1"/>
          </p:cNvSpPr>
          <p:nvPr>
            <p:ph type="sldNum" sz="quarter" idx="12"/>
          </p:nvPr>
        </p:nvSpPr>
        <p:spPr/>
        <p:txBody>
          <a:bodyPr/>
          <a:lstStyle/>
          <a:p>
            <a:fld id="{75ED3CFA-DEB5-42D2-82C1-CA1E48A7BD9D}" type="slidenum">
              <a:rPr lang="en-US" smtClean="0"/>
              <a:t>‹#›</a:t>
            </a:fld>
            <a:endParaRPr lang="en-US" dirty="0"/>
          </a:p>
        </p:txBody>
      </p:sp>
      <p:pic>
        <p:nvPicPr>
          <p:cNvPr id="8" name="Picture 7" descr="A yellow logo on a black background&#10;&#10;Description automatically generated">
            <a:extLst>
              <a:ext uri="{FF2B5EF4-FFF2-40B4-BE49-F238E27FC236}">
                <a16:creationId xmlns:a16="http://schemas.microsoft.com/office/drawing/2014/main" id="{6066878D-6FBD-5940-C962-7C71AAFBB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260" y="6158535"/>
            <a:ext cx="528091" cy="562940"/>
          </a:xfrm>
          <a:prstGeom prst="rect">
            <a:avLst/>
          </a:prstGeom>
        </p:spPr>
      </p:pic>
    </p:spTree>
    <p:extLst>
      <p:ext uri="{BB962C8B-B14F-4D97-AF65-F5344CB8AC3E}">
        <p14:creationId xmlns:p14="http://schemas.microsoft.com/office/powerpoint/2010/main" val="337021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28EDB0-866B-A064-853C-D93110C5B083}"/>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B7D34-C969-9115-24B5-3FEE92EB7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8B47B-A6C4-B4CC-C42C-1841CC8C8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9A203-D32B-9B5B-6324-E9C6A8725EC3}"/>
              </a:ext>
            </a:extLst>
          </p:cNvPr>
          <p:cNvSpPr>
            <a:spLocks noGrp="1"/>
          </p:cNvSpPr>
          <p:nvPr>
            <p:ph type="dt" sz="half" idx="10"/>
          </p:nvPr>
        </p:nvSpPr>
        <p:spPr/>
        <p:txBody>
          <a:bodyPr/>
          <a:lstStyle/>
          <a:p>
            <a:fld id="{35D7779B-E2E8-40BF-91A5-ECD2F8A2852C}" type="datetimeFigureOut">
              <a:rPr lang="en-US" smtClean="0"/>
              <a:t>2/26/2024</a:t>
            </a:fld>
            <a:endParaRPr lang="en-US" dirty="0"/>
          </a:p>
        </p:txBody>
      </p:sp>
      <p:sp>
        <p:nvSpPr>
          <p:cNvPr id="5" name="Footer Placeholder 4">
            <a:extLst>
              <a:ext uri="{FF2B5EF4-FFF2-40B4-BE49-F238E27FC236}">
                <a16:creationId xmlns:a16="http://schemas.microsoft.com/office/drawing/2014/main" id="{2DEA2F77-9156-D3AF-CAA3-7F89099F27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973E3C-C524-49EC-5A11-47C97C989EBE}"/>
              </a:ext>
            </a:extLst>
          </p:cNvPr>
          <p:cNvSpPr>
            <a:spLocks noGrp="1"/>
          </p:cNvSpPr>
          <p:nvPr>
            <p:ph type="sldNum" sz="quarter" idx="12"/>
          </p:nvPr>
        </p:nvSpPr>
        <p:spPr/>
        <p:txBody>
          <a:bodyPr/>
          <a:lstStyle/>
          <a:p>
            <a:fld id="{75ED3CFA-DEB5-42D2-82C1-CA1E48A7BD9D}" type="slidenum">
              <a:rPr lang="en-US" smtClean="0"/>
              <a:t>‹#›</a:t>
            </a:fld>
            <a:endParaRPr lang="en-US" dirty="0"/>
          </a:p>
        </p:txBody>
      </p:sp>
      <p:pic>
        <p:nvPicPr>
          <p:cNvPr id="8" name="Picture 7" descr="A yellow logo on a black background&#10;&#10;Description automatically generated">
            <a:extLst>
              <a:ext uri="{FF2B5EF4-FFF2-40B4-BE49-F238E27FC236}">
                <a16:creationId xmlns:a16="http://schemas.microsoft.com/office/drawing/2014/main" id="{87428BC6-AE49-9EDA-6D19-F8B990817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260" y="6158535"/>
            <a:ext cx="528091" cy="562940"/>
          </a:xfrm>
          <a:prstGeom prst="rect">
            <a:avLst/>
          </a:prstGeom>
        </p:spPr>
      </p:pic>
    </p:spTree>
    <p:extLst>
      <p:ext uri="{BB962C8B-B14F-4D97-AF65-F5344CB8AC3E}">
        <p14:creationId xmlns:p14="http://schemas.microsoft.com/office/powerpoint/2010/main" val="356210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4B8A70-AABF-9A43-8ED2-11431D3C8125}"/>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1FA9B4-392C-E76C-3935-31CBC9B0A5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C16128-DCF0-2FD4-9600-EC79EA4062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1CD87D-E0D9-F519-964D-AF36D11167DA}"/>
              </a:ext>
            </a:extLst>
          </p:cNvPr>
          <p:cNvSpPr>
            <a:spLocks noGrp="1"/>
          </p:cNvSpPr>
          <p:nvPr>
            <p:ph type="dt" sz="half" idx="10"/>
          </p:nvPr>
        </p:nvSpPr>
        <p:spPr/>
        <p:txBody>
          <a:bodyPr/>
          <a:lstStyle/>
          <a:p>
            <a:fld id="{35D7779B-E2E8-40BF-91A5-ECD2F8A2852C}" type="datetimeFigureOut">
              <a:rPr lang="en-US" smtClean="0"/>
              <a:t>2/26/2024</a:t>
            </a:fld>
            <a:endParaRPr lang="en-US" dirty="0"/>
          </a:p>
        </p:txBody>
      </p:sp>
      <p:sp>
        <p:nvSpPr>
          <p:cNvPr id="5" name="Footer Placeholder 4">
            <a:extLst>
              <a:ext uri="{FF2B5EF4-FFF2-40B4-BE49-F238E27FC236}">
                <a16:creationId xmlns:a16="http://schemas.microsoft.com/office/drawing/2014/main" id="{4364D068-9C73-ACB1-6700-8AFEBF4BFC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6D63EC-7940-CDEB-E477-C7D84AD5276B}"/>
              </a:ext>
            </a:extLst>
          </p:cNvPr>
          <p:cNvSpPr>
            <a:spLocks noGrp="1"/>
          </p:cNvSpPr>
          <p:nvPr>
            <p:ph type="sldNum" sz="quarter" idx="12"/>
          </p:nvPr>
        </p:nvSpPr>
        <p:spPr/>
        <p:txBody>
          <a:bodyPr/>
          <a:lstStyle/>
          <a:p>
            <a:fld id="{75ED3CFA-DEB5-42D2-82C1-CA1E48A7BD9D}" type="slidenum">
              <a:rPr lang="en-US" smtClean="0"/>
              <a:t>‹#›</a:t>
            </a:fld>
            <a:endParaRPr lang="en-US" dirty="0"/>
          </a:p>
        </p:txBody>
      </p:sp>
      <p:pic>
        <p:nvPicPr>
          <p:cNvPr id="8" name="Picture 7" descr="A yellow logo on a black background&#10;&#10;Description automatically generated">
            <a:extLst>
              <a:ext uri="{FF2B5EF4-FFF2-40B4-BE49-F238E27FC236}">
                <a16:creationId xmlns:a16="http://schemas.microsoft.com/office/drawing/2014/main" id="{FA56D3DC-5F7A-53AB-D308-B439C9718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260" y="6158535"/>
            <a:ext cx="528091" cy="562940"/>
          </a:xfrm>
          <a:prstGeom prst="rect">
            <a:avLst/>
          </a:prstGeom>
        </p:spPr>
      </p:pic>
    </p:spTree>
    <p:extLst>
      <p:ext uri="{BB962C8B-B14F-4D97-AF65-F5344CB8AC3E}">
        <p14:creationId xmlns:p14="http://schemas.microsoft.com/office/powerpoint/2010/main" val="401098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EDF7E0-55BE-9656-40BC-058D0F35DBDD}"/>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04A424-7E8C-BABD-AD6C-2D36E378CC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7DD308-FE14-E63B-3600-A819091D1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741AD0-0B11-B121-45A5-9F88DE2F5E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959E59-0C1E-3268-953D-867643669DCD}"/>
              </a:ext>
            </a:extLst>
          </p:cNvPr>
          <p:cNvSpPr>
            <a:spLocks noGrp="1"/>
          </p:cNvSpPr>
          <p:nvPr>
            <p:ph type="dt" sz="half" idx="10"/>
          </p:nvPr>
        </p:nvSpPr>
        <p:spPr/>
        <p:txBody>
          <a:bodyPr/>
          <a:lstStyle/>
          <a:p>
            <a:fld id="{35D7779B-E2E8-40BF-91A5-ECD2F8A2852C}" type="datetimeFigureOut">
              <a:rPr lang="en-US" smtClean="0"/>
              <a:t>2/26/2024</a:t>
            </a:fld>
            <a:endParaRPr lang="en-US" dirty="0"/>
          </a:p>
        </p:txBody>
      </p:sp>
      <p:sp>
        <p:nvSpPr>
          <p:cNvPr id="6" name="Footer Placeholder 5">
            <a:extLst>
              <a:ext uri="{FF2B5EF4-FFF2-40B4-BE49-F238E27FC236}">
                <a16:creationId xmlns:a16="http://schemas.microsoft.com/office/drawing/2014/main" id="{2A34D940-29F1-D791-7112-269C69AB9A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672CE7-D568-ADF4-4AE1-99307AF48643}"/>
              </a:ext>
            </a:extLst>
          </p:cNvPr>
          <p:cNvSpPr>
            <a:spLocks noGrp="1"/>
          </p:cNvSpPr>
          <p:nvPr>
            <p:ph type="sldNum" sz="quarter" idx="12"/>
          </p:nvPr>
        </p:nvSpPr>
        <p:spPr/>
        <p:txBody>
          <a:bodyPr/>
          <a:lstStyle/>
          <a:p>
            <a:fld id="{75ED3CFA-DEB5-42D2-82C1-CA1E48A7BD9D}" type="slidenum">
              <a:rPr lang="en-US" smtClean="0"/>
              <a:t>‹#›</a:t>
            </a:fld>
            <a:endParaRPr lang="en-US" dirty="0"/>
          </a:p>
        </p:txBody>
      </p:sp>
      <p:pic>
        <p:nvPicPr>
          <p:cNvPr id="9" name="Picture 8" descr="A yellow logo on a black background&#10;&#10;Description automatically generated">
            <a:extLst>
              <a:ext uri="{FF2B5EF4-FFF2-40B4-BE49-F238E27FC236}">
                <a16:creationId xmlns:a16="http://schemas.microsoft.com/office/drawing/2014/main" id="{37CBC0B8-3AD5-2734-A949-EB00CBD2B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260" y="6158535"/>
            <a:ext cx="528091" cy="562940"/>
          </a:xfrm>
          <a:prstGeom prst="rect">
            <a:avLst/>
          </a:prstGeom>
        </p:spPr>
      </p:pic>
    </p:spTree>
    <p:extLst>
      <p:ext uri="{BB962C8B-B14F-4D97-AF65-F5344CB8AC3E}">
        <p14:creationId xmlns:p14="http://schemas.microsoft.com/office/powerpoint/2010/main" val="234142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6546E8-AAB0-9FDF-8E4E-C77A19831BAC}"/>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1D2AAC-3199-CA7D-BCB3-089B644662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0D8261-3238-90F7-0AB4-6D7893BCB0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AF20B7-93E4-2DDE-9D3F-512544B0DC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EDAD26-EC9A-748C-9B3C-3415817EAE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BB23D1-1731-41D0-9A6C-E84A24E738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882BD4-3F0E-2A31-08BA-4B34E2B661E5}"/>
              </a:ext>
            </a:extLst>
          </p:cNvPr>
          <p:cNvSpPr>
            <a:spLocks noGrp="1"/>
          </p:cNvSpPr>
          <p:nvPr>
            <p:ph type="dt" sz="half" idx="10"/>
          </p:nvPr>
        </p:nvSpPr>
        <p:spPr/>
        <p:txBody>
          <a:bodyPr/>
          <a:lstStyle/>
          <a:p>
            <a:fld id="{35D7779B-E2E8-40BF-91A5-ECD2F8A2852C}" type="datetimeFigureOut">
              <a:rPr lang="en-US" smtClean="0"/>
              <a:t>2/26/2024</a:t>
            </a:fld>
            <a:endParaRPr lang="en-US" dirty="0"/>
          </a:p>
        </p:txBody>
      </p:sp>
      <p:sp>
        <p:nvSpPr>
          <p:cNvPr id="8" name="Footer Placeholder 7">
            <a:extLst>
              <a:ext uri="{FF2B5EF4-FFF2-40B4-BE49-F238E27FC236}">
                <a16:creationId xmlns:a16="http://schemas.microsoft.com/office/drawing/2014/main" id="{EEBE1699-DD9C-9CAD-0DE7-7E964AB65A9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0A64BDA-0A5F-71ED-0E3A-CC9B700EF14A}"/>
              </a:ext>
            </a:extLst>
          </p:cNvPr>
          <p:cNvSpPr>
            <a:spLocks noGrp="1"/>
          </p:cNvSpPr>
          <p:nvPr>
            <p:ph type="sldNum" sz="quarter" idx="12"/>
          </p:nvPr>
        </p:nvSpPr>
        <p:spPr/>
        <p:txBody>
          <a:bodyPr/>
          <a:lstStyle/>
          <a:p>
            <a:fld id="{75ED3CFA-DEB5-42D2-82C1-CA1E48A7BD9D}" type="slidenum">
              <a:rPr lang="en-US" smtClean="0"/>
              <a:t>‹#›</a:t>
            </a:fld>
            <a:endParaRPr lang="en-US" dirty="0"/>
          </a:p>
        </p:txBody>
      </p:sp>
      <p:pic>
        <p:nvPicPr>
          <p:cNvPr id="11" name="Picture 10" descr="A yellow logo on a black background&#10;&#10;Description automatically generated">
            <a:extLst>
              <a:ext uri="{FF2B5EF4-FFF2-40B4-BE49-F238E27FC236}">
                <a16:creationId xmlns:a16="http://schemas.microsoft.com/office/drawing/2014/main" id="{2A5D9909-C254-A92C-B934-AA393CF3E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260" y="6158535"/>
            <a:ext cx="528091" cy="562940"/>
          </a:xfrm>
          <a:prstGeom prst="rect">
            <a:avLst/>
          </a:prstGeom>
        </p:spPr>
      </p:pic>
      <p:cxnSp>
        <p:nvCxnSpPr>
          <p:cNvPr id="13" name="Straight Connector 12">
            <a:extLst>
              <a:ext uri="{FF2B5EF4-FFF2-40B4-BE49-F238E27FC236}">
                <a16:creationId xmlns:a16="http://schemas.microsoft.com/office/drawing/2014/main" id="{D9B7FDCB-F9F3-9A3D-6D05-BCC11DE8AFCC}"/>
              </a:ext>
            </a:extLst>
          </p:cNvPr>
          <p:cNvCxnSpPr/>
          <p:nvPr/>
        </p:nvCxnSpPr>
        <p:spPr>
          <a:xfrm flipV="1">
            <a:off x="410694" y="1671638"/>
            <a:ext cx="11370611" cy="952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20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CB2081-DDC8-8815-5209-F8F0D2B2D5C9}"/>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2C656F-92F3-6EE3-AC15-6548862A88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BE2745-2591-4D66-17AD-A8D486A09857}"/>
              </a:ext>
            </a:extLst>
          </p:cNvPr>
          <p:cNvSpPr>
            <a:spLocks noGrp="1"/>
          </p:cNvSpPr>
          <p:nvPr>
            <p:ph type="dt" sz="half" idx="10"/>
          </p:nvPr>
        </p:nvSpPr>
        <p:spPr/>
        <p:txBody>
          <a:bodyPr/>
          <a:lstStyle/>
          <a:p>
            <a:fld id="{35D7779B-E2E8-40BF-91A5-ECD2F8A2852C}" type="datetimeFigureOut">
              <a:rPr lang="en-US" smtClean="0"/>
              <a:t>2/26/2024</a:t>
            </a:fld>
            <a:endParaRPr lang="en-US" dirty="0"/>
          </a:p>
        </p:txBody>
      </p:sp>
      <p:sp>
        <p:nvSpPr>
          <p:cNvPr id="4" name="Footer Placeholder 3">
            <a:extLst>
              <a:ext uri="{FF2B5EF4-FFF2-40B4-BE49-F238E27FC236}">
                <a16:creationId xmlns:a16="http://schemas.microsoft.com/office/drawing/2014/main" id="{6CC67E59-1A60-4240-CE1E-3C9C4EBEC6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3CA9FDB-411A-7E76-B581-0A3DCC6AFF96}"/>
              </a:ext>
            </a:extLst>
          </p:cNvPr>
          <p:cNvSpPr>
            <a:spLocks noGrp="1"/>
          </p:cNvSpPr>
          <p:nvPr>
            <p:ph type="sldNum" sz="quarter" idx="12"/>
          </p:nvPr>
        </p:nvSpPr>
        <p:spPr/>
        <p:txBody>
          <a:bodyPr/>
          <a:lstStyle/>
          <a:p>
            <a:fld id="{75ED3CFA-DEB5-42D2-82C1-CA1E48A7BD9D}" type="slidenum">
              <a:rPr lang="en-US" smtClean="0"/>
              <a:t>‹#›</a:t>
            </a:fld>
            <a:endParaRPr lang="en-US" dirty="0"/>
          </a:p>
        </p:txBody>
      </p:sp>
      <p:pic>
        <p:nvPicPr>
          <p:cNvPr id="7" name="Picture 6" descr="A yellow logo on a black background&#10;&#10;Description automatically generated">
            <a:extLst>
              <a:ext uri="{FF2B5EF4-FFF2-40B4-BE49-F238E27FC236}">
                <a16:creationId xmlns:a16="http://schemas.microsoft.com/office/drawing/2014/main" id="{3AA6B501-AFE9-5C5D-64C8-E2D0007EE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260" y="6158535"/>
            <a:ext cx="528091" cy="562940"/>
          </a:xfrm>
          <a:prstGeom prst="rect">
            <a:avLst/>
          </a:prstGeom>
        </p:spPr>
      </p:pic>
    </p:spTree>
    <p:extLst>
      <p:ext uri="{BB962C8B-B14F-4D97-AF65-F5344CB8AC3E}">
        <p14:creationId xmlns:p14="http://schemas.microsoft.com/office/powerpoint/2010/main" val="266999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71B04A-39C5-8C14-92C8-0EA8ECB9ED68}"/>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E8D69923-6B5C-068C-82C9-EBED6AE54E5A}"/>
              </a:ext>
            </a:extLst>
          </p:cNvPr>
          <p:cNvSpPr>
            <a:spLocks noGrp="1"/>
          </p:cNvSpPr>
          <p:nvPr>
            <p:ph type="dt" sz="half" idx="10"/>
          </p:nvPr>
        </p:nvSpPr>
        <p:spPr/>
        <p:txBody>
          <a:bodyPr/>
          <a:lstStyle/>
          <a:p>
            <a:fld id="{35D7779B-E2E8-40BF-91A5-ECD2F8A2852C}" type="datetimeFigureOut">
              <a:rPr lang="en-US" smtClean="0"/>
              <a:t>2/26/2024</a:t>
            </a:fld>
            <a:endParaRPr lang="en-US" dirty="0"/>
          </a:p>
        </p:txBody>
      </p:sp>
      <p:sp>
        <p:nvSpPr>
          <p:cNvPr id="3" name="Footer Placeholder 2">
            <a:extLst>
              <a:ext uri="{FF2B5EF4-FFF2-40B4-BE49-F238E27FC236}">
                <a16:creationId xmlns:a16="http://schemas.microsoft.com/office/drawing/2014/main" id="{830DDA6D-C697-AC27-E758-05549C3235C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40E05F7-F773-2B11-B757-F5940D07B868}"/>
              </a:ext>
            </a:extLst>
          </p:cNvPr>
          <p:cNvSpPr>
            <a:spLocks noGrp="1"/>
          </p:cNvSpPr>
          <p:nvPr>
            <p:ph type="sldNum" sz="quarter" idx="12"/>
          </p:nvPr>
        </p:nvSpPr>
        <p:spPr/>
        <p:txBody>
          <a:bodyPr/>
          <a:lstStyle/>
          <a:p>
            <a:fld id="{75ED3CFA-DEB5-42D2-82C1-CA1E48A7BD9D}" type="slidenum">
              <a:rPr lang="en-US" smtClean="0"/>
              <a:t>‹#›</a:t>
            </a:fld>
            <a:endParaRPr lang="en-US" dirty="0"/>
          </a:p>
        </p:txBody>
      </p:sp>
      <p:pic>
        <p:nvPicPr>
          <p:cNvPr id="6" name="Picture 5" descr="A yellow logo on a black background&#10;&#10;Description automatically generated">
            <a:extLst>
              <a:ext uri="{FF2B5EF4-FFF2-40B4-BE49-F238E27FC236}">
                <a16:creationId xmlns:a16="http://schemas.microsoft.com/office/drawing/2014/main" id="{C2E8957D-7D06-FC9A-4B38-F33DD666A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260" y="6158535"/>
            <a:ext cx="528091" cy="562940"/>
          </a:xfrm>
          <a:prstGeom prst="rect">
            <a:avLst/>
          </a:prstGeom>
        </p:spPr>
      </p:pic>
    </p:spTree>
    <p:extLst>
      <p:ext uri="{BB962C8B-B14F-4D97-AF65-F5344CB8AC3E}">
        <p14:creationId xmlns:p14="http://schemas.microsoft.com/office/powerpoint/2010/main" val="52223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A4F6BC-74D0-492F-C08D-3C10DAFEC456}"/>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818B93-9721-13EC-79B7-5C55CDB7B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C78D23-C936-1ADA-095E-7C528BF481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229B4B-6B31-FB9E-CBB3-22A0B4E35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9D9D5-21B5-F47E-97E4-9B50648E67FB}"/>
              </a:ext>
            </a:extLst>
          </p:cNvPr>
          <p:cNvSpPr>
            <a:spLocks noGrp="1"/>
          </p:cNvSpPr>
          <p:nvPr>
            <p:ph type="dt" sz="half" idx="10"/>
          </p:nvPr>
        </p:nvSpPr>
        <p:spPr/>
        <p:txBody>
          <a:bodyPr/>
          <a:lstStyle/>
          <a:p>
            <a:fld id="{35D7779B-E2E8-40BF-91A5-ECD2F8A2852C}" type="datetimeFigureOut">
              <a:rPr lang="en-US" smtClean="0"/>
              <a:t>2/26/2024</a:t>
            </a:fld>
            <a:endParaRPr lang="en-US" dirty="0"/>
          </a:p>
        </p:txBody>
      </p:sp>
      <p:sp>
        <p:nvSpPr>
          <p:cNvPr id="6" name="Footer Placeholder 5">
            <a:extLst>
              <a:ext uri="{FF2B5EF4-FFF2-40B4-BE49-F238E27FC236}">
                <a16:creationId xmlns:a16="http://schemas.microsoft.com/office/drawing/2014/main" id="{AB8BB58B-A55D-2DAD-AF80-559396122B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D3250A-B074-82D7-874E-160CA5949224}"/>
              </a:ext>
            </a:extLst>
          </p:cNvPr>
          <p:cNvSpPr>
            <a:spLocks noGrp="1"/>
          </p:cNvSpPr>
          <p:nvPr>
            <p:ph type="sldNum" sz="quarter" idx="12"/>
          </p:nvPr>
        </p:nvSpPr>
        <p:spPr/>
        <p:txBody>
          <a:bodyPr/>
          <a:lstStyle/>
          <a:p>
            <a:fld id="{75ED3CFA-DEB5-42D2-82C1-CA1E48A7BD9D}" type="slidenum">
              <a:rPr lang="en-US" smtClean="0"/>
              <a:t>‹#›</a:t>
            </a:fld>
            <a:endParaRPr lang="en-US" dirty="0"/>
          </a:p>
        </p:txBody>
      </p:sp>
      <p:pic>
        <p:nvPicPr>
          <p:cNvPr id="9" name="Picture 8" descr="A yellow logo on a black background&#10;&#10;Description automatically generated">
            <a:extLst>
              <a:ext uri="{FF2B5EF4-FFF2-40B4-BE49-F238E27FC236}">
                <a16:creationId xmlns:a16="http://schemas.microsoft.com/office/drawing/2014/main" id="{24A2D08F-8411-BB80-BD00-B19002A33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7260" y="6158535"/>
            <a:ext cx="528091" cy="562940"/>
          </a:xfrm>
          <a:prstGeom prst="rect">
            <a:avLst/>
          </a:prstGeom>
        </p:spPr>
      </p:pic>
    </p:spTree>
    <p:extLst>
      <p:ext uri="{BB962C8B-B14F-4D97-AF65-F5344CB8AC3E}">
        <p14:creationId xmlns:p14="http://schemas.microsoft.com/office/powerpoint/2010/main" val="1215881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D955A0-6D65-6ECA-29C7-045B33F645AB}"/>
              </a:ext>
            </a:extLst>
          </p:cNvPr>
          <p:cNvSpPr/>
          <p:nvPr/>
        </p:nvSpPr>
        <p:spPr>
          <a:xfrm>
            <a:off x="146649" y="118098"/>
            <a:ext cx="11904453" cy="6621806"/>
          </a:xfrm>
          <a:prstGeom prst="rect">
            <a:avLst/>
          </a:prstGeom>
          <a:solidFill>
            <a:schemeClr val="bg1"/>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58187F-7978-0939-AF2C-70B73B60F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E832E3-68C3-3BD0-356F-9C156A63D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8BE028A-51E0-F49D-A5D9-A339286FA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A336B4-9640-F825-9B0F-4510205E828A}"/>
              </a:ext>
            </a:extLst>
          </p:cNvPr>
          <p:cNvSpPr>
            <a:spLocks noGrp="1"/>
          </p:cNvSpPr>
          <p:nvPr>
            <p:ph type="dt" sz="half" idx="10"/>
          </p:nvPr>
        </p:nvSpPr>
        <p:spPr/>
        <p:txBody>
          <a:bodyPr/>
          <a:lstStyle/>
          <a:p>
            <a:fld id="{35D7779B-E2E8-40BF-91A5-ECD2F8A2852C}" type="datetimeFigureOut">
              <a:rPr lang="en-US" smtClean="0"/>
              <a:t>2/26/2024</a:t>
            </a:fld>
            <a:endParaRPr lang="en-US" dirty="0"/>
          </a:p>
        </p:txBody>
      </p:sp>
      <p:sp>
        <p:nvSpPr>
          <p:cNvPr id="6" name="Footer Placeholder 5">
            <a:extLst>
              <a:ext uri="{FF2B5EF4-FFF2-40B4-BE49-F238E27FC236}">
                <a16:creationId xmlns:a16="http://schemas.microsoft.com/office/drawing/2014/main" id="{4FD51BBD-D0F6-6F6A-6244-43BB0EFD09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21CD8D-9799-F743-7E59-202DF8F16E58}"/>
              </a:ext>
            </a:extLst>
          </p:cNvPr>
          <p:cNvSpPr>
            <a:spLocks noGrp="1"/>
          </p:cNvSpPr>
          <p:nvPr>
            <p:ph type="sldNum" sz="quarter" idx="12"/>
          </p:nvPr>
        </p:nvSpPr>
        <p:spPr/>
        <p:txBody>
          <a:bodyPr/>
          <a:lstStyle/>
          <a:p>
            <a:fld id="{75ED3CFA-DEB5-42D2-82C1-CA1E48A7BD9D}" type="slidenum">
              <a:rPr lang="en-US" smtClean="0"/>
              <a:t>‹#›</a:t>
            </a:fld>
            <a:endParaRPr lang="en-US" dirty="0"/>
          </a:p>
        </p:txBody>
      </p:sp>
    </p:spTree>
    <p:extLst>
      <p:ext uri="{BB962C8B-B14F-4D97-AF65-F5344CB8AC3E}">
        <p14:creationId xmlns:p14="http://schemas.microsoft.com/office/powerpoint/2010/main" val="77448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187D7-DDF2-708E-9127-AD3BC013C4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97155C-54A4-DA0C-682E-69D269CF2E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E4DA1-FEC2-0FAC-C8D6-0A5C8FB7E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7779B-E2E8-40BF-91A5-ECD2F8A2852C}" type="datetimeFigureOut">
              <a:rPr lang="en-US" smtClean="0"/>
              <a:t>2/26/2024</a:t>
            </a:fld>
            <a:endParaRPr lang="en-US" dirty="0"/>
          </a:p>
        </p:txBody>
      </p:sp>
      <p:sp>
        <p:nvSpPr>
          <p:cNvPr id="5" name="Footer Placeholder 4">
            <a:extLst>
              <a:ext uri="{FF2B5EF4-FFF2-40B4-BE49-F238E27FC236}">
                <a16:creationId xmlns:a16="http://schemas.microsoft.com/office/drawing/2014/main" id="{5B83F001-D46E-214C-A584-5B85A7527E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D3489F4-4669-7C29-532A-B9AC4E765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D3CFA-DEB5-42D2-82C1-CA1E48A7BD9D}" type="slidenum">
              <a:rPr lang="en-US" smtClean="0"/>
              <a:t>‹#›</a:t>
            </a:fld>
            <a:endParaRPr lang="en-US" dirty="0"/>
          </a:p>
        </p:txBody>
      </p:sp>
    </p:spTree>
    <p:extLst>
      <p:ext uri="{BB962C8B-B14F-4D97-AF65-F5344CB8AC3E}">
        <p14:creationId xmlns:p14="http://schemas.microsoft.com/office/powerpoint/2010/main" val="265383787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F166E6-EBB9-4DB8-A732-C52EEA29CA4C}"/>
              </a:ext>
            </a:extLst>
          </p:cNvPr>
          <p:cNvSpPr/>
          <p:nvPr/>
        </p:nvSpPr>
        <p:spPr>
          <a:xfrm>
            <a:off x="948906" y="931654"/>
            <a:ext cx="10054784" cy="2913284"/>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gn="ctr" defTabSz="914400">
              <a:lnSpc>
                <a:spcPct val="90000"/>
              </a:lnSpc>
              <a:spcBef>
                <a:spcPct val="0"/>
              </a:spcBef>
              <a:spcAft>
                <a:spcPts val="600"/>
              </a:spcAft>
            </a:pPr>
            <a:r>
              <a:rPr lang="en-US" sz="7200" b="1" cap="none" spc="0" dirty="0">
                <a:ln/>
                <a:effectLst>
                  <a:outerShdw blurRad="38100" dist="38100" dir="2700000" algn="tl">
                    <a:srgbClr val="000000">
                      <a:alpha val="43137"/>
                    </a:srgbClr>
                  </a:outerShdw>
                </a:effectLst>
                <a:latin typeface="+mj-lt"/>
                <a:ea typeface="+mj-ea"/>
                <a:cs typeface="+mj-cs"/>
              </a:rPr>
              <a:t>Customer Service </a:t>
            </a:r>
          </a:p>
        </p:txBody>
      </p:sp>
    </p:spTree>
    <p:extLst>
      <p:ext uri="{BB962C8B-B14F-4D97-AF65-F5344CB8AC3E}">
        <p14:creationId xmlns:p14="http://schemas.microsoft.com/office/powerpoint/2010/main" val="3931733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7300-1BE0-48A4-B434-AB180A5E9EE9}"/>
              </a:ext>
            </a:extLst>
          </p:cNvPr>
          <p:cNvSpPr>
            <a:spLocks noGrp="1"/>
          </p:cNvSpPr>
          <p:nvPr>
            <p:ph type="title"/>
          </p:nvPr>
        </p:nvSpPr>
        <p:spPr>
          <a:xfrm>
            <a:off x="1136428" y="627564"/>
            <a:ext cx="7474172" cy="1325563"/>
          </a:xfrm>
        </p:spPr>
        <p:txBody>
          <a:bodyPr>
            <a:normAutofit/>
          </a:bodyPr>
          <a:lstStyle/>
          <a:p>
            <a:r>
              <a:rPr lang="en-US" dirty="0">
                <a:solidFill>
                  <a:srgbClr val="FFFF00"/>
                </a:solidFill>
              </a:rPr>
              <a:t>Stereotypes </a:t>
            </a:r>
          </a:p>
        </p:txBody>
      </p:sp>
      <p:sp>
        <p:nvSpPr>
          <p:cNvPr id="3" name="Content Placeholder 2">
            <a:extLst>
              <a:ext uri="{FF2B5EF4-FFF2-40B4-BE49-F238E27FC236}">
                <a16:creationId xmlns:a16="http://schemas.microsoft.com/office/drawing/2014/main" id="{92B96A75-42BC-4C86-83C3-C660D2EFCE4D}"/>
              </a:ext>
            </a:extLst>
          </p:cNvPr>
          <p:cNvSpPr>
            <a:spLocks noGrp="1"/>
          </p:cNvSpPr>
          <p:nvPr>
            <p:ph idx="1"/>
          </p:nvPr>
        </p:nvSpPr>
        <p:spPr>
          <a:xfrm>
            <a:off x="1136428" y="2060261"/>
            <a:ext cx="8372061" cy="2758703"/>
          </a:xfrm>
        </p:spPr>
        <p:txBody>
          <a:bodyPr anchor="ctr">
            <a:normAutofit fontScale="85000" lnSpcReduction="20000"/>
          </a:bodyPr>
          <a:lstStyle/>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How can we begin to project </a:t>
            </a:r>
            <a:r>
              <a:rPr lang="en-US" sz="2000" dirty="0">
                <a:solidFill>
                  <a:srgbClr val="FFFF00"/>
                </a:solidFill>
              </a:rPr>
              <a:t>POSITIVE</a:t>
            </a:r>
            <a:r>
              <a:rPr lang="en-US" sz="2000" dirty="0"/>
              <a:t> stereotypes? </a:t>
            </a:r>
          </a:p>
          <a:p>
            <a:pPr marL="514350" indent="-514350">
              <a:buFont typeface="+mj-lt"/>
              <a:buAutoNum type="romanUcPeriod"/>
            </a:pPr>
            <a:r>
              <a:rPr lang="en-US" sz="2000" dirty="0"/>
              <a:t>Make </a:t>
            </a:r>
            <a:r>
              <a:rPr lang="en-US" sz="2000" dirty="0">
                <a:solidFill>
                  <a:srgbClr val="FFFF00"/>
                </a:solidFill>
              </a:rPr>
              <a:t>GREAT</a:t>
            </a:r>
            <a:r>
              <a:rPr lang="en-US" sz="2000" dirty="0"/>
              <a:t> first impressions with your attitude</a:t>
            </a:r>
          </a:p>
          <a:p>
            <a:pPr marL="514350" indent="-514350">
              <a:buFont typeface="+mj-lt"/>
              <a:buAutoNum type="romanUcPeriod"/>
            </a:pPr>
            <a:r>
              <a:rPr lang="en-US" sz="2000" dirty="0"/>
              <a:t>View customer service as a part of your job and not an interruption to your job</a:t>
            </a:r>
          </a:p>
          <a:p>
            <a:pPr marL="514350" indent="-514350">
              <a:buFont typeface="+mj-lt"/>
              <a:buAutoNum type="romanUcPeriod"/>
            </a:pPr>
            <a:r>
              <a:rPr lang="en-US" sz="2000" dirty="0"/>
              <a:t>Understand your customers’ and carriers’ needs/wants/expectations </a:t>
            </a:r>
          </a:p>
          <a:p>
            <a:pPr marL="514350" indent="-514350">
              <a:buFont typeface="+mj-lt"/>
              <a:buAutoNum type="romanUcPeriod"/>
            </a:pPr>
            <a:r>
              <a:rPr lang="en-US" sz="2000" dirty="0"/>
              <a:t>Understand that our company goals and your personal goals are intertwined as we both enjoy success and prosperity</a:t>
            </a:r>
          </a:p>
        </p:txBody>
      </p:sp>
      <p:pic>
        <p:nvPicPr>
          <p:cNvPr id="2052" name="Picture 4" descr="Image may contain: 4 people">
            <a:extLst>
              <a:ext uri="{FF2B5EF4-FFF2-40B4-BE49-F238E27FC236}">
                <a16:creationId xmlns:a16="http://schemas.microsoft.com/office/drawing/2014/main" id="{440AA8DA-9506-4C5C-BA64-882535CF9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241" y="487866"/>
            <a:ext cx="4395783" cy="293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696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0BF69-8697-4BB4-B58E-C8BD438CEFC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00"/>
                </a:solidFill>
              </a:rPr>
              <a:t>Customer Service &amp; Communication</a:t>
            </a:r>
          </a:p>
        </p:txBody>
      </p:sp>
      <p:pic>
        <p:nvPicPr>
          <p:cNvPr id="6146" name="Picture 2" descr="Image may contain: 11 people, people smiling, possible text that says 'REEMAC LOGISTICS BEEM GISTICS AC MAC GISTICS'">
            <a:extLst>
              <a:ext uri="{FF2B5EF4-FFF2-40B4-BE49-F238E27FC236}">
                <a16:creationId xmlns:a16="http://schemas.microsoft.com/office/drawing/2014/main" id="{9BD5681D-1D1D-4ABC-B056-E2469ABDAA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2688" y="1898724"/>
            <a:ext cx="8133569" cy="433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56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4E22-D53F-43A2-9512-E793D0B2688A}"/>
              </a:ext>
            </a:extLst>
          </p:cNvPr>
          <p:cNvSpPr>
            <a:spLocks noGrp="1"/>
          </p:cNvSpPr>
          <p:nvPr>
            <p:ph type="title"/>
          </p:nvPr>
        </p:nvSpPr>
        <p:spPr>
          <a:xfrm>
            <a:off x="4965430" y="629268"/>
            <a:ext cx="6586491" cy="1286160"/>
          </a:xfrm>
        </p:spPr>
        <p:txBody>
          <a:bodyPr anchor="b">
            <a:normAutofit/>
          </a:bodyPr>
          <a:lstStyle/>
          <a:p>
            <a:r>
              <a:rPr lang="en-US" dirty="0">
                <a:solidFill>
                  <a:srgbClr val="FFFF00"/>
                </a:solidFill>
              </a:rPr>
              <a:t>Communication</a:t>
            </a:r>
          </a:p>
        </p:txBody>
      </p:sp>
      <p:sp>
        <p:nvSpPr>
          <p:cNvPr id="3" name="Content Placeholder 2">
            <a:extLst>
              <a:ext uri="{FF2B5EF4-FFF2-40B4-BE49-F238E27FC236}">
                <a16:creationId xmlns:a16="http://schemas.microsoft.com/office/drawing/2014/main" id="{BDCFA14B-54DE-428F-BCDC-53BA5DA0A3E4}"/>
              </a:ext>
            </a:extLst>
          </p:cNvPr>
          <p:cNvSpPr>
            <a:spLocks noGrp="1"/>
          </p:cNvSpPr>
          <p:nvPr>
            <p:ph idx="1"/>
          </p:nvPr>
        </p:nvSpPr>
        <p:spPr>
          <a:xfrm>
            <a:off x="4965431" y="2438400"/>
            <a:ext cx="6586489" cy="3785419"/>
          </a:xfrm>
        </p:spPr>
        <p:txBody>
          <a:bodyPr>
            <a:normAutofit/>
          </a:bodyPr>
          <a:lstStyle/>
          <a:p>
            <a:pPr marL="0" indent="0">
              <a:buNone/>
            </a:pPr>
            <a:r>
              <a:rPr lang="en-US" sz="2000" dirty="0"/>
              <a:t>We are </a:t>
            </a:r>
            <a:r>
              <a:rPr lang="en-US" sz="2000" dirty="0">
                <a:solidFill>
                  <a:srgbClr val="FFFF00"/>
                </a:solidFill>
              </a:rPr>
              <a:t>ALWAYS</a:t>
            </a:r>
            <a:r>
              <a:rPr lang="en-US" sz="2000" dirty="0"/>
              <a:t> communicating! </a:t>
            </a:r>
          </a:p>
          <a:p>
            <a:pPr marL="0" indent="0">
              <a:buNone/>
            </a:pPr>
            <a:r>
              <a:rPr lang="en-US" sz="2000" dirty="0"/>
              <a:t>Everything we do communicates an attitude, a style or emotion. </a:t>
            </a:r>
          </a:p>
          <a:p>
            <a:pPr marL="0" indent="0">
              <a:buNone/>
            </a:pPr>
            <a:r>
              <a:rPr lang="en-US" sz="2000" dirty="0"/>
              <a:t>The way we are dressed, how we make an entrance into a room, our handshake, eye contact, facial expressions, gestures, posture, our emails, verbiage in voicemails and tone of voice on phone calls all create an image. </a:t>
            </a:r>
          </a:p>
          <a:p>
            <a:pPr marL="0" indent="0">
              <a:buNone/>
            </a:pPr>
            <a:endParaRPr lang="en-US" sz="2000" dirty="0"/>
          </a:p>
          <a:p>
            <a:pPr marL="0" indent="0">
              <a:buNone/>
            </a:pPr>
            <a:endParaRPr lang="en-US" sz="2000" dirty="0"/>
          </a:p>
          <a:p>
            <a:pPr marL="0" indent="0">
              <a:buNone/>
            </a:pPr>
            <a:r>
              <a:rPr lang="en-US" sz="2000" dirty="0"/>
              <a:t>Does your image portray good customer service? </a:t>
            </a:r>
          </a:p>
        </p:txBody>
      </p:sp>
      <p:pic>
        <p:nvPicPr>
          <p:cNvPr id="7170" name="Picture 2" descr="Image may contain: 3 people, people smiling, people standing">
            <a:extLst>
              <a:ext uri="{FF2B5EF4-FFF2-40B4-BE49-F238E27FC236}">
                <a16:creationId xmlns:a16="http://schemas.microsoft.com/office/drawing/2014/main" id="{2ABC7926-05B1-4FC7-8BB4-11246D9F09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37" r="243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181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36E3F-1329-46DC-8F30-68C56A222784}"/>
              </a:ext>
            </a:extLst>
          </p:cNvPr>
          <p:cNvSpPr>
            <a:spLocks noGrp="1"/>
          </p:cNvSpPr>
          <p:nvPr>
            <p:ph type="title"/>
          </p:nvPr>
        </p:nvSpPr>
        <p:spPr>
          <a:xfrm>
            <a:off x="4965430" y="629268"/>
            <a:ext cx="6586491" cy="1286160"/>
          </a:xfrm>
        </p:spPr>
        <p:txBody>
          <a:bodyPr anchor="b">
            <a:normAutofit/>
          </a:bodyPr>
          <a:lstStyle/>
          <a:p>
            <a:r>
              <a:rPr lang="en-US" dirty="0">
                <a:solidFill>
                  <a:srgbClr val="FFFF00"/>
                </a:solidFill>
              </a:rPr>
              <a:t>Communication</a:t>
            </a:r>
          </a:p>
        </p:txBody>
      </p:sp>
      <p:sp>
        <p:nvSpPr>
          <p:cNvPr id="3" name="Content Placeholder 2">
            <a:extLst>
              <a:ext uri="{FF2B5EF4-FFF2-40B4-BE49-F238E27FC236}">
                <a16:creationId xmlns:a16="http://schemas.microsoft.com/office/drawing/2014/main" id="{B040316A-B9E9-4662-94BC-68A41C03F166}"/>
              </a:ext>
            </a:extLst>
          </p:cNvPr>
          <p:cNvSpPr>
            <a:spLocks noGrp="1"/>
          </p:cNvSpPr>
          <p:nvPr>
            <p:ph idx="1"/>
          </p:nvPr>
        </p:nvSpPr>
        <p:spPr>
          <a:xfrm>
            <a:off x="4965431" y="2438400"/>
            <a:ext cx="6710754" cy="4187479"/>
          </a:xfrm>
        </p:spPr>
        <p:txBody>
          <a:bodyPr>
            <a:normAutofit/>
          </a:bodyPr>
          <a:lstStyle/>
          <a:p>
            <a:pPr marL="0" indent="0">
              <a:buNone/>
            </a:pPr>
            <a:r>
              <a:rPr lang="en-US" sz="2000" dirty="0">
                <a:solidFill>
                  <a:srgbClr val="FFFF00"/>
                </a:solidFill>
              </a:rPr>
              <a:t>REMEMBER</a:t>
            </a:r>
            <a:r>
              <a:rPr lang="en-US" sz="2000" dirty="0"/>
              <a:t>-Good customer service starts with the minute you pick up the phone either as the caller or the receiver! </a:t>
            </a:r>
          </a:p>
          <a:p>
            <a:pPr marL="0" indent="0">
              <a:buNone/>
            </a:pPr>
            <a:endParaRPr lang="en-US" sz="2000" dirty="0"/>
          </a:p>
          <a:p>
            <a:pPr marL="0" indent="0">
              <a:buNone/>
            </a:pPr>
            <a:r>
              <a:rPr lang="en-US" sz="2000" dirty="0"/>
              <a:t>Studies suggest that tone of voice can account for 86% of phone communication while the words we use account for approximately 14%.</a:t>
            </a:r>
          </a:p>
          <a:p>
            <a:pPr marL="0" indent="0">
              <a:buNone/>
            </a:pPr>
            <a:endParaRPr lang="en-US" sz="2000" dirty="0"/>
          </a:p>
          <a:p>
            <a:pPr marL="0" indent="0">
              <a:buNone/>
            </a:pPr>
            <a:r>
              <a:rPr lang="en-US" sz="2000" dirty="0"/>
              <a:t>A lack of emotional sensitivity to voice tones can create communication problems, especially over the phone as the listener does not have the luxury of seeing you and your body language. When paying attention to tone, concentrate primarily on changes in the voice qualities of the person you are listening to! </a:t>
            </a:r>
          </a:p>
        </p:txBody>
      </p:sp>
      <p:pic>
        <p:nvPicPr>
          <p:cNvPr id="8194" name="Picture 2" descr="Image may contain: 1 person, smiling, sitting, beard and eyeglasses">
            <a:extLst>
              <a:ext uri="{FF2B5EF4-FFF2-40B4-BE49-F238E27FC236}">
                <a16:creationId xmlns:a16="http://schemas.microsoft.com/office/drawing/2014/main" id="{A4CFBCA2-20A3-425F-9A52-B93E568E28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442" r="23439"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082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F645-BD37-49F7-B529-11DC5003B564}"/>
              </a:ext>
            </a:extLst>
          </p:cNvPr>
          <p:cNvSpPr>
            <a:spLocks noGrp="1"/>
          </p:cNvSpPr>
          <p:nvPr>
            <p:ph type="title"/>
          </p:nvPr>
        </p:nvSpPr>
        <p:spPr/>
        <p:txBody>
          <a:bodyPr/>
          <a:lstStyle/>
          <a:p>
            <a:pPr algn="ctr"/>
            <a:r>
              <a:rPr lang="en-US" dirty="0">
                <a:solidFill>
                  <a:srgbClr val="FFFF00"/>
                </a:solidFill>
              </a:rPr>
              <a:t>Communication </a:t>
            </a:r>
            <a:br>
              <a:rPr lang="en-US" dirty="0">
                <a:solidFill>
                  <a:srgbClr val="FFFF00"/>
                </a:solidFill>
              </a:rPr>
            </a:br>
            <a:r>
              <a:rPr lang="en-US" dirty="0">
                <a:solidFill>
                  <a:srgbClr val="FFFF00"/>
                </a:solidFill>
              </a:rPr>
              <a:t>Telephone Techniques</a:t>
            </a:r>
          </a:p>
        </p:txBody>
      </p:sp>
      <p:sp>
        <p:nvSpPr>
          <p:cNvPr id="3" name="Text Placeholder 2">
            <a:extLst>
              <a:ext uri="{FF2B5EF4-FFF2-40B4-BE49-F238E27FC236}">
                <a16:creationId xmlns:a16="http://schemas.microsoft.com/office/drawing/2014/main" id="{016E1EE6-B665-446F-9D1C-CA9836D70874}"/>
              </a:ext>
            </a:extLst>
          </p:cNvPr>
          <p:cNvSpPr>
            <a:spLocks noGrp="1"/>
          </p:cNvSpPr>
          <p:nvPr>
            <p:ph type="body" idx="1"/>
          </p:nvPr>
        </p:nvSpPr>
        <p:spPr/>
        <p:txBody>
          <a:bodyPr/>
          <a:lstStyle/>
          <a:p>
            <a:pPr algn="ctr"/>
            <a:r>
              <a:rPr lang="en-US" dirty="0"/>
              <a:t>Don’t Say</a:t>
            </a:r>
          </a:p>
        </p:txBody>
      </p:sp>
      <p:sp>
        <p:nvSpPr>
          <p:cNvPr id="4" name="Content Placeholder 3">
            <a:extLst>
              <a:ext uri="{FF2B5EF4-FFF2-40B4-BE49-F238E27FC236}">
                <a16:creationId xmlns:a16="http://schemas.microsoft.com/office/drawing/2014/main" id="{8069F004-4813-4B6E-A97E-EA671E1CB929}"/>
              </a:ext>
            </a:extLst>
          </p:cNvPr>
          <p:cNvSpPr>
            <a:spLocks noGrp="1"/>
          </p:cNvSpPr>
          <p:nvPr>
            <p:ph sz="half" idx="2"/>
          </p:nvPr>
        </p:nvSpPr>
        <p:spPr/>
        <p:txBody>
          <a:bodyPr>
            <a:normAutofit/>
          </a:bodyPr>
          <a:lstStyle/>
          <a:p>
            <a:r>
              <a:rPr lang="en-US" sz="2000" dirty="0"/>
              <a:t>He hasn’t come in yet</a:t>
            </a:r>
          </a:p>
          <a:p>
            <a:r>
              <a:rPr lang="en-US" sz="2000" dirty="0"/>
              <a:t>She’s on her coffee break</a:t>
            </a:r>
          </a:p>
          <a:p>
            <a:r>
              <a:rPr lang="en-US" sz="2000" dirty="0"/>
              <a:t>He left early today</a:t>
            </a:r>
          </a:p>
          <a:p>
            <a:r>
              <a:rPr lang="en-US" sz="2000" dirty="0"/>
              <a:t>She’s sick today</a:t>
            </a:r>
          </a:p>
          <a:p>
            <a:r>
              <a:rPr lang="en-US" sz="2000" dirty="0"/>
              <a:t>He’s on vacation for the next two weeks</a:t>
            </a:r>
          </a:p>
          <a:p>
            <a:r>
              <a:rPr lang="en-US" sz="2000" dirty="0"/>
              <a:t>I believe he went to the bathroom</a:t>
            </a:r>
          </a:p>
          <a:p>
            <a:r>
              <a:rPr lang="en-US" sz="2000" dirty="0"/>
              <a:t>I don’t know	</a:t>
            </a:r>
          </a:p>
          <a:p>
            <a:r>
              <a:rPr lang="en-US" sz="2000" dirty="0"/>
              <a:t>We can’t do that</a:t>
            </a:r>
          </a:p>
        </p:txBody>
      </p:sp>
      <p:sp>
        <p:nvSpPr>
          <p:cNvPr id="5" name="Text Placeholder 4">
            <a:extLst>
              <a:ext uri="{FF2B5EF4-FFF2-40B4-BE49-F238E27FC236}">
                <a16:creationId xmlns:a16="http://schemas.microsoft.com/office/drawing/2014/main" id="{6BBF570F-B4FF-4F57-8271-ED3060163E0C}"/>
              </a:ext>
            </a:extLst>
          </p:cNvPr>
          <p:cNvSpPr>
            <a:spLocks noGrp="1"/>
          </p:cNvSpPr>
          <p:nvPr>
            <p:ph type="body" sz="quarter" idx="3"/>
          </p:nvPr>
        </p:nvSpPr>
        <p:spPr/>
        <p:txBody>
          <a:bodyPr/>
          <a:lstStyle/>
          <a:p>
            <a:pPr algn="ctr"/>
            <a:r>
              <a:rPr lang="en-US" dirty="0"/>
              <a:t>Do Say </a:t>
            </a:r>
          </a:p>
        </p:txBody>
      </p:sp>
      <p:sp>
        <p:nvSpPr>
          <p:cNvPr id="6" name="Content Placeholder 5">
            <a:extLst>
              <a:ext uri="{FF2B5EF4-FFF2-40B4-BE49-F238E27FC236}">
                <a16:creationId xmlns:a16="http://schemas.microsoft.com/office/drawing/2014/main" id="{115CD2B0-2536-46F4-A3E3-7D5A89190F23}"/>
              </a:ext>
            </a:extLst>
          </p:cNvPr>
          <p:cNvSpPr>
            <a:spLocks noGrp="1"/>
          </p:cNvSpPr>
          <p:nvPr>
            <p:ph sz="quarter" idx="4"/>
          </p:nvPr>
        </p:nvSpPr>
        <p:spPr>
          <a:xfrm>
            <a:off x="6172200" y="2505075"/>
            <a:ext cx="5847522" cy="3684588"/>
          </a:xfrm>
        </p:spPr>
        <p:txBody>
          <a:bodyPr>
            <a:normAutofit/>
          </a:bodyPr>
          <a:lstStyle/>
          <a:p>
            <a:r>
              <a:rPr lang="en-US" sz="2000" dirty="0"/>
              <a:t>He’s not in the office at the moment</a:t>
            </a:r>
          </a:p>
          <a:p>
            <a:r>
              <a:rPr lang="en-US" sz="2000" dirty="0"/>
              <a:t>She’s away from her desk at the moment</a:t>
            </a:r>
          </a:p>
          <a:p>
            <a:r>
              <a:rPr lang="en-US" sz="2000" dirty="0"/>
              <a:t>He’s out of the office until tomorrow</a:t>
            </a:r>
          </a:p>
          <a:p>
            <a:r>
              <a:rPr lang="en-US" sz="2000" dirty="0"/>
              <a:t>She’s not in the office today</a:t>
            </a:r>
          </a:p>
          <a:p>
            <a:r>
              <a:rPr lang="en-US" sz="2000" dirty="0"/>
              <a:t>He’s out of the office for the next two weeks </a:t>
            </a:r>
          </a:p>
          <a:p>
            <a:r>
              <a:rPr lang="en-US" sz="2000" dirty="0"/>
              <a:t>He’s away from his desk, how may I help you</a:t>
            </a:r>
          </a:p>
          <a:p>
            <a:r>
              <a:rPr lang="en-US" sz="2000" dirty="0"/>
              <a:t>Let me find out for you</a:t>
            </a:r>
          </a:p>
          <a:p>
            <a:r>
              <a:rPr lang="en-US" sz="2000" dirty="0"/>
              <a:t>Let me tell you what I can do </a:t>
            </a:r>
          </a:p>
        </p:txBody>
      </p:sp>
    </p:spTree>
    <p:extLst>
      <p:ext uri="{BB962C8B-B14F-4D97-AF65-F5344CB8AC3E}">
        <p14:creationId xmlns:p14="http://schemas.microsoft.com/office/powerpoint/2010/main" val="1558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9C23-C2F7-4AF2-9784-4708811168A8}"/>
              </a:ext>
            </a:extLst>
          </p:cNvPr>
          <p:cNvSpPr>
            <a:spLocks noGrp="1"/>
          </p:cNvSpPr>
          <p:nvPr>
            <p:ph type="title"/>
          </p:nvPr>
        </p:nvSpPr>
        <p:spPr>
          <a:xfrm>
            <a:off x="569981" y="491296"/>
            <a:ext cx="7660936" cy="1070085"/>
          </a:xfrm>
        </p:spPr>
        <p:txBody>
          <a:bodyPr anchor="b">
            <a:normAutofit/>
          </a:bodyPr>
          <a:lstStyle/>
          <a:p>
            <a:r>
              <a:rPr lang="en-US" sz="4000" dirty="0">
                <a:solidFill>
                  <a:srgbClr val="FFFF00"/>
                </a:solidFill>
              </a:rPr>
              <a:t>Customer Service Moments of Truth</a:t>
            </a:r>
          </a:p>
        </p:txBody>
      </p:sp>
      <p:sp>
        <p:nvSpPr>
          <p:cNvPr id="3" name="Content Placeholder 2">
            <a:extLst>
              <a:ext uri="{FF2B5EF4-FFF2-40B4-BE49-F238E27FC236}">
                <a16:creationId xmlns:a16="http://schemas.microsoft.com/office/drawing/2014/main" id="{154B538C-E25C-4A2C-993D-4CCACD83862F}"/>
              </a:ext>
            </a:extLst>
          </p:cNvPr>
          <p:cNvSpPr>
            <a:spLocks noGrp="1"/>
          </p:cNvSpPr>
          <p:nvPr>
            <p:ph idx="1"/>
          </p:nvPr>
        </p:nvSpPr>
        <p:spPr>
          <a:xfrm>
            <a:off x="761376" y="1848602"/>
            <a:ext cx="7183552" cy="2952993"/>
          </a:xfrm>
        </p:spPr>
        <p:txBody>
          <a:bodyPr>
            <a:normAutofit/>
          </a:bodyPr>
          <a:lstStyle/>
          <a:p>
            <a:pPr marL="0" indent="0">
              <a:buNone/>
            </a:pPr>
            <a:r>
              <a:rPr lang="en-US" sz="2000" dirty="0"/>
              <a:t>A moment of truth occurs when a customer comes into contact with a company and forms or changes their opinion about the quality of that company’s products or services. </a:t>
            </a:r>
          </a:p>
          <a:p>
            <a:pPr marL="0" indent="0">
              <a:buNone/>
            </a:pPr>
            <a:endParaRPr lang="en-US" sz="2000" dirty="0"/>
          </a:p>
          <a:p>
            <a:pPr marL="0" indent="0" algn="ctr">
              <a:buNone/>
            </a:pPr>
            <a:r>
              <a:rPr lang="en-US" sz="2000" dirty="0"/>
              <a:t>There are </a:t>
            </a:r>
            <a:r>
              <a:rPr lang="en-US" sz="2000" dirty="0">
                <a:solidFill>
                  <a:srgbClr val="FFFF00"/>
                </a:solidFill>
              </a:rPr>
              <a:t>THREE</a:t>
            </a:r>
            <a:r>
              <a:rPr lang="en-US" sz="2000" dirty="0"/>
              <a:t> outcomes for every moment of truth!</a:t>
            </a:r>
          </a:p>
          <a:p>
            <a:pPr marL="0" indent="0" algn="ctr">
              <a:buNone/>
            </a:pPr>
            <a:r>
              <a:rPr lang="en-US" sz="2000" dirty="0"/>
              <a:t>Lets learn </a:t>
            </a:r>
            <a:r>
              <a:rPr lang="en-US" sz="2000" dirty="0">
                <a:solidFill>
                  <a:srgbClr val="FFFF00"/>
                </a:solidFill>
              </a:rPr>
              <a:t>MORE</a:t>
            </a:r>
            <a:r>
              <a:rPr lang="en-US" sz="2000" dirty="0"/>
              <a:t>! </a:t>
            </a:r>
          </a:p>
        </p:txBody>
      </p:sp>
      <p:pic>
        <p:nvPicPr>
          <p:cNvPr id="1026" name="Picture 2" descr="Image may contain: 9 people, people smiling, people standing">
            <a:extLst>
              <a:ext uri="{FF2B5EF4-FFF2-40B4-BE49-F238E27FC236}">
                <a16:creationId xmlns:a16="http://schemas.microsoft.com/office/drawing/2014/main" id="{A8CC661B-0DA9-431C-B00B-D1CF6CA47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521" y="2059110"/>
            <a:ext cx="2606362" cy="334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34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CFE4-1249-4B5F-9276-A00EDFA00A1E}"/>
              </a:ext>
            </a:extLst>
          </p:cNvPr>
          <p:cNvSpPr>
            <a:spLocks noGrp="1"/>
          </p:cNvSpPr>
          <p:nvPr>
            <p:ph type="title"/>
          </p:nvPr>
        </p:nvSpPr>
        <p:spPr/>
        <p:txBody>
          <a:bodyPr/>
          <a:lstStyle/>
          <a:p>
            <a:pPr algn="ctr"/>
            <a:r>
              <a:rPr lang="en-US" dirty="0">
                <a:solidFill>
                  <a:srgbClr val="FFFF00"/>
                </a:solidFill>
              </a:rPr>
              <a:t>Three Outcomes For Every Moment of Truth</a:t>
            </a:r>
          </a:p>
        </p:txBody>
      </p:sp>
      <p:sp>
        <p:nvSpPr>
          <p:cNvPr id="4" name="TextBox 3">
            <a:extLst>
              <a:ext uri="{FF2B5EF4-FFF2-40B4-BE49-F238E27FC236}">
                <a16:creationId xmlns:a16="http://schemas.microsoft.com/office/drawing/2014/main" id="{EA9FD4C6-4FFB-4DCC-AF49-9EC32C66256E}"/>
              </a:ext>
            </a:extLst>
          </p:cNvPr>
          <p:cNvSpPr txBox="1"/>
          <p:nvPr/>
        </p:nvSpPr>
        <p:spPr>
          <a:xfrm>
            <a:off x="523460" y="1417982"/>
            <a:ext cx="11072191" cy="4708981"/>
          </a:xfrm>
          <a:prstGeom prst="rect">
            <a:avLst/>
          </a:prstGeom>
          <a:noFill/>
        </p:spPr>
        <p:txBody>
          <a:bodyPr wrap="square" rtlCol="0">
            <a:spAutoFit/>
          </a:bodyPr>
          <a:lstStyle/>
          <a:p>
            <a:pPr marL="342900" indent="-342900">
              <a:buFont typeface="+mj-lt"/>
              <a:buAutoNum type="arabicPeriod"/>
            </a:pPr>
            <a:r>
              <a:rPr lang="en-US" sz="2000" dirty="0">
                <a:solidFill>
                  <a:srgbClr val="FFFF00"/>
                </a:solidFill>
              </a:rPr>
              <a:t>Neutrality</a:t>
            </a:r>
            <a:r>
              <a:rPr lang="en-US" sz="2000" dirty="0"/>
              <a:t>: This is what often occurs during customer interactions. This is neither good or bad customer service; it is just neutral. During this moment the customer’s basic expectations were met. Customers who experience neutrality feel satisfied but will not reward the company with loyalty. These customers are only your customers because they haven’t found a better company. </a:t>
            </a:r>
          </a:p>
          <a:p>
            <a:pPr marL="342900" indent="-342900">
              <a:buFont typeface="+mj-lt"/>
              <a:buAutoNum type="arabicPeriod"/>
            </a:pPr>
            <a:endParaRPr lang="en-US" sz="2000" dirty="0"/>
          </a:p>
          <a:p>
            <a:pPr marL="342900" indent="-342900">
              <a:buFont typeface="+mj-lt"/>
              <a:buAutoNum type="arabicPeriod"/>
            </a:pPr>
            <a:r>
              <a:rPr lang="en-US" sz="2000" dirty="0">
                <a:solidFill>
                  <a:srgbClr val="FFFF00"/>
                </a:solidFill>
              </a:rPr>
              <a:t>Misery</a:t>
            </a:r>
            <a:r>
              <a:rPr lang="en-US" sz="2000" dirty="0"/>
              <a:t>: This is created each time you fail to meet the customer’s expectations. Often, misery results in negative or damaging opinions of the company and encourages the customer to speak to others about their experience. The end result of a misery moment can include negative word-of-mouth discussions, damage to the company’s reputation, and loss of customers. For every miserable moment of truth that a customer receives they tell approximately 11 people! </a:t>
            </a:r>
          </a:p>
          <a:p>
            <a:pPr marL="342900" indent="-342900">
              <a:buFont typeface="+mj-lt"/>
              <a:buAutoNum type="arabicPeriod"/>
            </a:pPr>
            <a:endParaRPr lang="en-US" sz="2000" dirty="0"/>
          </a:p>
          <a:p>
            <a:pPr marL="342900" indent="-342900">
              <a:buFont typeface="+mj-lt"/>
              <a:buAutoNum type="arabicPeriod"/>
            </a:pPr>
            <a:r>
              <a:rPr lang="en-US" sz="2000" dirty="0">
                <a:solidFill>
                  <a:srgbClr val="FFFF00"/>
                </a:solidFill>
              </a:rPr>
              <a:t>Magic</a:t>
            </a:r>
            <a:r>
              <a:rPr lang="en-US" sz="2000" dirty="0"/>
              <a:t>: This is created when you </a:t>
            </a:r>
            <a:r>
              <a:rPr lang="en-US" sz="2000" dirty="0">
                <a:solidFill>
                  <a:srgbClr val="FFFF00"/>
                </a:solidFill>
              </a:rPr>
              <a:t>EXCEED</a:t>
            </a:r>
            <a:r>
              <a:rPr lang="en-US" sz="2000" dirty="0"/>
              <a:t> the customer’s expectations. Service must be truly outstanding and employees must go above and beyond the customer’s expectations to create that moment of magic. Magical moments can lead to positive word-of-mouth discussions, increased profits, improved reputation, repeat business, and new business! </a:t>
            </a:r>
          </a:p>
        </p:txBody>
      </p:sp>
    </p:spTree>
    <p:extLst>
      <p:ext uri="{BB962C8B-B14F-4D97-AF65-F5344CB8AC3E}">
        <p14:creationId xmlns:p14="http://schemas.microsoft.com/office/powerpoint/2010/main" val="1047695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36E3F-1329-46DC-8F30-68C56A222784}"/>
              </a:ext>
            </a:extLst>
          </p:cNvPr>
          <p:cNvSpPr>
            <a:spLocks noGrp="1"/>
          </p:cNvSpPr>
          <p:nvPr>
            <p:ph type="title"/>
          </p:nvPr>
        </p:nvSpPr>
        <p:spPr>
          <a:xfrm>
            <a:off x="448574" y="629268"/>
            <a:ext cx="11103347" cy="1286160"/>
          </a:xfrm>
        </p:spPr>
        <p:txBody>
          <a:bodyPr anchor="b">
            <a:normAutofit/>
          </a:bodyPr>
          <a:lstStyle/>
          <a:p>
            <a:pPr algn="ctr"/>
            <a:r>
              <a:rPr lang="en-US" dirty="0">
                <a:solidFill>
                  <a:srgbClr val="FFFF00"/>
                </a:solidFill>
              </a:rPr>
              <a:t>Why Are Moments of Truth So Important </a:t>
            </a:r>
          </a:p>
        </p:txBody>
      </p:sp>
      <p:sp>
        <p:nvSpPr>
          <p:cNvPr id="3" name="Content Placeholder 2">
            <a:extLst>
              <a:ext uri="{FF2B5EF4-FFF2-40B4-BE49-F238E27FC236}">
                <a16:creationId xmlns:a16="http://schemas.microsoft.com/office/drawing/2014/main" id="{B040316A-B9E9-4662-94BC-68A41C03F166}"/>
              </a:ext>
            </a:extLst>
          </p:cNvPr>
          <p:cNvSpPr>
            <a:spLocks noGrp="1"/>
          </p:cNvSpPr>
          <p:nvPr>
            <p:ph idx="1"/>
          </p:nvPr>
        </p:nvSpPr>
        <p:spPr>
          <a:xfrm>
            <a:off x="897147" y="2438400"/>
            <a:ext cx="10779038" cy="4187479"/>
          </a:xfrm>
        </p:spPr>
        <p:txBody>
          <a:bodyPr>
            <a:normAutofit/>
          </a:bodyPr>
          <a:lstStyle/>
          <a:p>
            <a:pPr marL="514350" indent="-514350">
              <a:buFont typeface="+mj-lt"/>
              <a:buAutoNum type="romanUcPeriod"/>
            </a:pPr>
            <a:r>
              <a:rPr lang="en-US" sz="2000" dirty="0"/>
              <a:t>They are unexpected, and therefore </a:t>
            </a:r>
            <a:r>
              <a:rPr lang="en-US" sz="2000" dirty="0">
                <a:solidFill>
                  <a:srgbClr val="FFFF00"/>
                </a:solidFill>
              </a:rPr>
              <a:t>REMEMBERED</a:t>
            </a:r>
          </a:p>
          <a:p>
            <a:pPr marL="514350" indent="-514350">
              <a:buFont typeface="+mj-lt"/>
              <a:buAutoNum type="romanUcPeriod"/>
            </a:pPr>
            <a:r>
              <a:rPr lang="en-US" sz="2000" dirty="0"/>
              <a:t>They exceed expectations</a:t>
            </a:r>
          </a:p>
          <a:p>
            <a:pPr marL="514350" indent="-514350">
              <a:buFont typeface="+mj-lt"/>
              <a:buAutoNum type="romanUcPeriod"/>
            </a:pPr>
            <a:r>
              <a:rPr lang="en-US" sz="2000" dirty="0"/>
              <a:t>They create world class service</a:t>
            </a:r>
          </a:p>
          <a:p>
            <a:pPr marL="514350" indent="-514350">
              <a:buFont typeface="+mj-lt"/>
              <a:buAutoNum type="romanUcPeriod"/>
            </a:pPr>
            <a:r>
              <a:rPr lang="en-US" sz="2000" dirty="0"/>
              <a:t>They create </a:t>
            </a:r>
            <a:r>
              <a:rPr lang="en-US" sz="2000" dirty="0">
                <a:solidFill>
                  <a:srgbClr val="FFFF00"/>
                </a:solidFill>
              </a:rPr>
              <a:t>LOYAL</a:t>
            </a:r>
            <a:r>
              <a:rPr lang="en-US" sz="2000" dirty="0"/>
              <a:t> customers and carriers </a:t>
            </a:r>
          </a:p>
        </p:txBody>
      </p:sp>
      <p:pic>
        <p:nvPicPr>
          <p:cNvPr id="6" name="Picture 2" descr="Image may contain: 1 person, possible text that says 'KILLER BES MV-BEE MV-BEE BEEMAC LOGI LOGISTICS STICS'">
            <a:extLst>
              <a:ext uri="{FF2B5EF4-FFF2-40B4-BE49-F238E27FC236}">
                <a16:creationId xmlns:a16="http://schemas.microsoft.com/office/drawing/2014/main" id="{D12AC39F-4ACA-4C3D-ADF2-6E837FC56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377" y="3175010"/>
            <a:ext cx="3984060" cy="251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630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5374F-DB20-41D4-82A4-2C4CBBE82B72}"/>
              </a:ext>
            </a:extLst>
          </p:cNvPr>
          <p:cNvSpPr>
            <a:spLocks noGrp="1"/>
          </p:cNvSpPr>
          <p:nvPr>
            <p:ph type="title"/>
          </p:nvPr>
        </p:nvSpPr>
        <p:spPr>
          <a:xfrm>
            <a:off x="520505" y="627564"/>
            <a:ext cx="8090095" cy="1325563"/>
          </a:xfrm>
        </p:spPr>
        <p:txBody>
          <a:bodyPr>
            <a:normAutofit/>
          </a:bodyPr>
          <a:lstStyle/>
          <a:p>
            <a:r>
              <a:rPr lang="en-US" dirty="0">
                <a:solidFill>
                  <a:srgbClr val="FFFF00"/>
                </a:solidFill>
              </a:rPr>
              <a:t>Bringing Quality of Service to Life </a:t>
            </a:r>
          </a:p>
        </p:txBody>
      </p:sp>
      <p:sp>
        <p:nvSpPr>
          <p:cNvPr id="3" name="Content Placeholder 2">
            <a:extLst>
              <a:ext uri="{FF2B5EF4-FFF2-40B4-BE49-F238E27FC236}">
                <a16:creationId xmlns:a16="http://schemas.microsoft.com/office/drawing/2014/main" id="{7C4BB2B3-E071-4370-BFA6-F9E460CF9B5C}"/>
              </a:ext>
            </a:extLst>
          </p:cNvPr>
          <p:cNvSpPr>
            <a:spLocks noGrp="1"/>
          </p:cNvSpPr>
          <p:nvPr>
            <p:ph idx="1"/>
          </p:nvPr>
        </p:nvSpPr>
        <p:spPr>
          <a:xfrm>
            <a:off x="520505" y="1645921"/>
            <a:ext cx="11211420" cy="3797347"/>
          </a:xfrm>
        </p:spPr>
        <p:txBody>
          <a:bodyPr anchor="ctr">
            <a:normAutofit/>
          </a:bodyPr>
          <a:lstStyle/>
          <a:p>
            <a:pPr>
              <a:buFont typeface="Wingdings" panose="05000000000000000000" pitchFamily="2" charset="2"/>
              <a:buChar char="Ø"/>
            </a:pPr>
            <a:r>
              <a:rPr lang="en-US" sz="2000" dirty="0">
                <a:solidFill>
                  <a:srgbClr val="FFFF00"/>
                </a:solidFill>
              </a:rPr>
              <a:t>CARE</a:t>
            </a:r>
            <a:r>
              <a:rPr lang="en-US" sz="2000" dirty="0"/>
              <a:t>: Attitude is everything! Care about your customers and carriers in a sincere way and show that you actually value each one as an individual. Care about your organization by gaining and maintaining a reputation following high ethical values. </a:t>
            </a:r>
          </a:p>
          <a:p>
            <a:pPr>
              <a:buFont typeface="Wingdings" panose="05000000000000000000" pitchFamily="2" charset="2"/>
              <a:buChar char="Ø"/>
            </a:pPr>
            <a:r>
              <a:rPr lang="en-US" sz="2000" dirty="0">
                <a:solidFill>
                  <a:srgbClr val="FFFF00"/>
                </a:solidFill>
              </a:rPr>
              <a:t>THINK</a:t>
            </a:r>
            <a:r>
              <a:rPr lang="en-US" sz="2000" dirty="0"/>
              <a:t>: Find ways to go from good to </a:t>
            </a:r>
            <a:r>
              <a:rPr lang="en-US" sz="2000" dirty="0">
                <a:solidFill>
                  <a:srgbClr val="FFFF00"/>
                </a:solidFill>
              </a:rPr>
              <a:t>GREAT</a:t>
            </a:r>
            <a:r>
              <a:rPr lang="en-US" sz="2000" dirty="0"/>
              <a:t>! You can always learn more. Read, ask questions, learn from experts, pay attention. Become an expert at making excellent customer service one of your top priorities. </a:t>
            </a:r>
          </a:p>
          <a:p>
            <a:pPr>
              <a:buFont typeface="Wingdings" panose="05000000000000000000" pitchFamily="2" charset="2"/>
              <a:buChar char="Ø"/>
            </a:pPr>
            <a:r>
              <a:rPr lang="en-US" sz="2000" dirty="0">
                <a:solidFill>
                  <a:srgbClr val="FFFF00"/>
                </a:solidFill>
              </a:rPr>
              <a:t>ACT</a:t>
            </a:r>
            <a:r>
              <a:rPr lang="en-US" sz="2000" dirty="0"/>
              <a:t>: Act on what you’ve learned and take your customer service to the next level. There is always room for improvement in every situation. Remember that </a:t>
            </a:r>
            <a:r>
              <a:rPr lang="en-US" sz="2000" dirty="0">
                <a:solidFill>
                  <a:srgbClr val="FFFF00"/>
                </a:solidFill>
              </a:rPr>
              <a:t>YOU</a:t>
            </a:r>
            <a:r>
              <a:rPr lang="en-US" sz="2000" dirty="0"/>
              <a:t> have the power to do something well. Envision what you want and work hard to reach your goals. Be engaged! </a:t>
            </a:r>
          </a:p>
        </p:txBody>
      </p:sp>
    </p:spTree>
    <p:extLst>
      <p:ext uri="{BB962C8B-B14F-4D97-AF65-F5344CB8AC3E}">
        <p14:creationId xmlns:p14="http://schemas.microsoft.com/office/powerpoint/2010/main" val="3356767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0BF69-8697-4BB4-B58E-C8BD438CEFC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00"/>
                </a:solidFill>
              </a:rPr>
              <a:t>Customer Service</a:t>
            </a:r>
          </a:p>
        </p:txBody>
      </p:sp>
      <p:sp>
        <p:nvSpPr>
          <p:cNvPr id="8" name="Subtitle 2">
            <a:extLst>
              <a:ext uri="{FF2B5EF4-FFF2-40B4-BE49-F238E27FC236}">
                <a16:creationId xmlns:a16="http://schemas.microsoft.com/office/drawing/2014/main" id="{26586FA5-863D-4CB7-9C05-C15968B3D7C8}"/>
              </a:ext>
            </a:extLst>
          </p:cNvPr>
          <p:cNvSpPr txBox="1">
            <a:spLocks/>
          </p:cNvSpPr>
          <p:nvPr/>
        </p:nvSpPr>
        <p:spPr>
          <a:xfrm>
            <a:off x="2756664" y="2044746"/>
            <a:ext cx="5627181" cy="11478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t>ANY QUESTIONS/COMMENTS???</a:t>
            </a:r>
          </a:p>
        </p:txBody>
      </p:sp>
      <p:pic>
        <p:nvPicPr>
          <p:cNvPr id="3" name="Picture 2" descr="Feedback — Restore Chiropractic">
            <a:extLst>
              <a:ext uri="{FF2B5EF4-FFF2-40B4-BE49-F238E27FC236}">
                <a16:creationId xmlns:a16="http://schemas.microsoft.com/office/drawing/2014/main" id="{2A96E1C7-5192-462C-BB00-C036CFA43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111" y="3665392"/>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38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6FCB0-FFC6-43F4-9A23-ED0376CABBF4}"/>
              </a:ext>
            </a:extLst>
          </p:cNvPr>
          <p:cNvSpPr>
            <a:spLocks noGrp="1"/>
          </p:cNvSpPr>
          <p:nvPr>
            <p:ph type="title"/>
          </p:nvPr>
        </p:nvSpPr>
        <p:spPr/>
        <p:txBody>
          <a:bodyPr/>
          <a:lstStyle/>
          <a:p>
            <a:r>
              <a:rPr lang="en-US" dirty="0">
                <a:solidFill>
                  <a:srgbClr val="FFFF00"/>
                </a:solidFill>
              </a:rPr>
              <a:t>Customers</a:t>
            </a:r>
            <a:r>
              <a:rPr lang="en-US" dirty="0"/>
              <a:t> 	</a:t>
            </a:r>
          </a:p>
        </p:txBody>
      </p:sp>
      <p:sp>
        <p:nvSpPr>
          <p:cNvPr id="3" name="Content Placeholder 2">
            <a:extLst>
              <a:ext uri="{FF2B5EF4-FFF2-40B4-BE49-F238E27FC236}">
                <a16:creationId xmlns:a16="http://schemas.microsoft.com/office/drawing/2014/main" id="{6D983C93-4ADB-4D84-8E2C-C7661722FF83}"/>
              </a:ext>
            </a:extLst>
          </p:cNvPr>
          <p:cNvSpPr>
            <a:spLocks noGrp="1"/>
          </p:cNvSpPr>
          <p:nvPr>
            <p:ph idx="1"/>
          </p:nvPr>
        </p:nvSpPr>
        <p:spPr>
          <a:xfrm>
            <a:off x="465826" y="1276710"/>
            <a:ext cx="11202298" cy="5371740"/>
          </a:xfrm>
        </p:spPr>
        <p:txBody>
          <a:bodyPr>
            <a:normAutofit/>
          </a:bodyPr>
          <a:lstStyle/>
          <a:p>
            <a:r>
              <a:rPr lang="en-US" sz="1600" dirty="0">
                <a:solidFill>
                  <a:srgbClr val="FFFF00"/>
                </a:solidFill>
              </a:rPr>
              <a:t>CONTACT</a:t>
            </a:r>
            <a:r>
              <a:rPr lang="en-US" sz="1600" dirty="0"/>
              <a:t>-Daily contact is a requirement of good customer service. Phone calls are best, but emails and/or texts can work as well. Often, we only think of contact when we are completing a task or need something. The reality is that the best contact is sometimes just to say hi! This will go a long way in building relationships. Learn a bit about them but be sure to keep it professional. </a:t>
            </a:r>
          </a:p>
          <a:p>
            <a:r>
              <a:rPr lang="en-US" sz="1600" dirty="0"/>
              <a:t>Quotes- Be prompt and thorough. Requests should be addressed within 15 minutes of receipt </a:t>
            </a:r>
          </a:p>
          <a:p>
            <a:r>
              <a:rPr lang="en-US" sz="1600" dirty="0"/>
              <a:t>Shipments- Read and understand all releases. Ask questions about the expectations and provide feedback. </a:t>
            </a:r>
            <a:r>
              <a:rPr lang="en-US" sz="1600" dirty="0">
                <a:solidFill>
                  <a:srgbClr val="FFFF00"/>
                </a:solidFill>
              </a:rPr>
              <a:t>BEE</a:t>
            </a:r>
            <a:r>
              <a:rPr lang="en-US" sz="1600" dirty="0"/>
              <a:t> the expert. Understand what you are being hired to do</a:t>
            </a:r>
          </a:p>
          <a:p>
            <a:r>
              <a:rPr lang="en-US" sz="1600" dirty="0"/>
              <a:t>Releases- contact shippers to confirm relevant information: </a:t>
            </a:r>
          </a:p>
          <a:p>
            <a:pPr lvl="1"/>
            <a:r>
              <a:rPr lang="en-US" sz="1200" dirty="0"/>
              <a:t>Pick up number</a:t>
            </a:r>
          </a:p>
          <a:p>
            <a:pPr lvl="1"/>
            <a:r>
              <a:rPr lang="en-US" sz="1200" dirty="0"/>
              <a:t>Commodity </a:t>
            </a:r>
          </a:p>
          <a:p>
            <a:pPr lvl="1"/>
            <a:r>
              <a:rPr lang="en-US" sz="1200" dirty="0"/>
              <a:t>Piece count and weight</a:t>
            </a:r>
          </a:p>
          <a:p>
            <a:pPr lvl="1"/>
            <a:r>
              <a:rPr lang="en-US" sz="1200" dirty="0"/>
              <a:t>How they load</a:t>
            </a:r>
          </a:p>
          <a:p>
            <a:pPr lvl="1"/>
            <a:r>
              <a:rPr lang="en-US" sz="1200" dirty="0"/>
              <a:t>Hours and appointment requirements</a:t>
            </a:r>
          </a:p>
          <a:p>
            <a:pPr lvl="1"/>
            <a:r>
              <a:rPr lang="en-US" sz="1200" dirty="0"/>
              <a:t>Accessorial (tarping, PPE, lumper, etc. and expectations) </a:t>
            </a:r>
            <a:endParaRPr lang="en-US" sz="1600" dirty="0"/>
          </a:p>
          <a:p>
            <a:r>
              <a:rPr lang="en-US" sz="1600" dirty="0"/>
              <a:t>Pickups and Deliveries – updates should be given when the loads are confirmed shipped and delivered. The customer should never have to ask. </a:t>
            </a:r>
          </a:p>
          <a:p>
            <a:r>
              <a:rPr lang="en-US" sz="1600" dirty="0"/>
              <a:t>POD’s – supply your customer with the documents as soon as you can. This will make their job easier, and get billing done quicker. </a:t>
            </a:r>
          </a:p>
        </p:txBody>
      </p:sp>
    </p:spTree>
    <p:extLst>
      <p:ext uri="{BB962C8B-B14F-4D97-AF65-F5344CB8AC3E}">
        <p14:creationId xmlns:p14="http://schemas.microsoft.com/office/powerpoint/2010/main" val="237549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C139-6A96-45E1-80E3-FA1033AF2EB9}"/>
              </a:ext>
            </a:extLst>
          </p:cNvPr>
          <p:cNvSpPr>
            <a:spLocks noGrp="1"/>
          </p:cNvSpPr>
          <p:nvPr>
            <p:ph type="title"/>
          </p:nvPr>
        </p:nvSpPr>
        <p:spPr/>
        <p:txBody>
          <a:bodyPr/>
          <a:lstStyle/>
          <a:p>
            <a:r>
              <a:rPr lang="en-US" dirty="0">
                <a:solidFill>
                  <a:srgbClr val="FFFF00"/>
                </a:solidFill>
              </a:rPr>
              <a:t>Carriers</a:t>
            </a:r>
          </a:p>
        </p:txBody>
      </p:sp>
      <p:sp>
        <p:nvSpPr>
          <p:cNvPr id="3" name="Content Placeholder 2">
            <a:extLst>
              <a:ext uri="{FF2B5EF4-FFF2-40B4-BE49-F238E27FC236}">
                <a16:creationId xmlns:a16="http://schemas.microsoft.com/office/drawing/2014/main" id="{2BF0FFEE-F7CE-445F-AB3E-5BD49AF5F683}"/>
              </a:ext>
            </a:extLst>
          </p:cNvPr>
          <p:cNvSpPr>
            <a:spLocks noGrp="1"/>
          </p:cNvSpPr>
          <p:nvPr>
            <p:ph idx="1"/>
          </p:nvPr>
        </p:nvSpPr>
        <p:spPr/>
        <p:txBody>
          <a:bodyPr>
            <a:normAutofit fontScale="62500" lnSpcReduction="20000"/>
          </a:bodyPr>
          <a:lstStyle/>
          <a:p>
            <a:r>
              <a:rPr lang="en-US" dirty="0"/>
              <a:t>Carriers are often not thought of in the same light as our customers. Our carriers are the life blood of our business and without them we cannot do what we do. Treat them with respect and help them to do their job as well as you want to do yours!</a:t>
            </a:r>
          </a:p>
          <a:p>
            <a:r>
              <a:rPr lang="en-US" dirty="0"/>
              <a:t>Provide all details about the shipment</a:t>
            </a:r>
          </a:p>
          <a:p>
            <a:pPr lvl="1"/>
            <a:r>
              <a:rPr lang="en-US" dirty="0"/>
              <a:t>Commodity </a:t>
            </a:r>
          </a:p>
          <a:p>
            <a:pPr lvl="1"/>
            <a:r>
              <a:rPr lang="en-US" dirty="0"/>
              <a:t>Hours/Appointments </a:t>
            </a:r>
          </a:p>
          <a:p>
            <a:pPr lvl="1"/>
            <a:r>
              <a:rPr lang="en-US" dirty="0"/>
              <a:t>Requirements </a:t>
            </a:r>
          </a:p>
          <a:p>
            <a:pPr lvl="1"/>
            <a:r>
              <a:rPr lang="en-US" dirty="0"/>
              <a:t>Expectations</a:t>
            </a:r>
          </a:p>
          <a:p>
            <a:pPr lvl="1"/>
            <a:r>
              <a:rPr lang="en-US" dirty="0"/>
              <a:t>Rate </a:t>
            </a:r>
          </a:p>
          <a:p>
            <a:r>
              <a:rPr lang="en-US" dirty="0"/>
              <a:t>Provide all of your contact information – they should not have to guess about who they are dealing with, and there is more than one person with the same name. Identify yourself! </a:t>
            </a:r>
          </a:p>
          <a:p>
            <a:r>
              <a:rPr lang="en-US" dirty="0"/>
              <a:t>Confirm all of their contact information (driver name and phone as well- this is imperative for tracking and knowing how to update your customers) </a:t>
            </a:r>
          </a:p>
          <a:p>
            <a:r>
              <a:rPr lang="en-US" dirty="0"/>
              <a:t>Schedule all appointments</a:t>
            </a:r>
          </a:p>
          <a:p>
            <a:r>
              <a:rPr lang="en-US" dirty="0"/>
              <a:t>Enter all of the above on the rate confirmation. Be sure to include phone numbers as well. Doing all of the above and not adding it to the rate confirmation does not do anyone any good!</a:t>
            </a:r>
          </a:p>
          <a:p>
            <a:r>
              <a:rPr lang="en-US" dirty="0"/>
              <a:t>Provide all documents needed to load or unload (BOL, customs docs, delivery orders, packing slips, etc.) </a:t>
            </a:r>
          </a:p>
        </p:txBody>
      </p:sp>
    </p:spTree>
    <p:extLst>
      <p:ext uri="{BB962C8B-B14F-4D97-AF65-F5344CB8AC3E}">
        <p14:creationId xmlns:p14="http://schemas.microsoft.com/office/powerpoint/2010/main" val="156091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1FB1-002F-46A4-A092-08FC4B1B8D1F}"/>
              </a:ext>
            </a:extLst>
          </p:cNvPr>
          <p:cNvSpPr>
            <a:spLocks noGrp="1"/>
          </p:cNvSpPr>
          <p:nvPr>
            <p:ph type="title"/>
          </p:nvPr>
        </p:nvSpPr>
        <p:spPr/>
        <p:txBody>
          <a:bodyPr/>
          <a:lstStyle/>
          <a:p>
            <a:r>
              <a:rPr lang="en-US" dirty="0">
                <a:solidFill>
                  <a:srgbClr val="FFFF00"/>
                </a:solidFill>
              </a:rPr>
              <a:t>Coworkers</a:t>
            </a:r>
            <a:r>
              <a:rPr lang="en-US" dirty="0"/>
              <a:t>	</a:t>
            </a:r>
          </a:p>
        </p:txBody>
      </p:sp>
      <p:sp>
        <p:nvSpPr>
          <p:cNvPr id="3" name="Content Placeholder 2">
            <a:extLst>
              <a:ext uri="{FF2B5EF4-FFF2-40B4-BE49-F238E27FC236}">
                <a16:creationId xmlns:a16="http://schemas.microsoft.com/office/drawing/2014/main" id="{EB1E1B40-7D04-4B5F-89EE-9B1AA2C8C58C}"/>
              </a:ext>
            </a:extLst>
          </p:cNvPr>
          <p:cNvSpPr>
            <a:spLocks noGrp="1"/>
          </p:cNvSpPr>
          <p:nvPr>
            <p:ph idx="1"/>
          </p:nvPr>
        </p:nvSpPr>
        <p:spPr/>
        <p:txBody>
          <a:bodyPr/>
          <a:lstStyle/>
          <a:p>
            <a:r>
              <a:rPr lang="en-US" dirty="0"/>
              <a:t>Our coworkers are an extension of us when it comes to providing service to customers and carriers. In order to provide the best service possible, we must rely on each other and treat each other with respect. We cover freight for each other. We tap into each others experiences to help with our own.</a:t>
            </a:r>
          </a:p>
          <a:p>
            <a:r>
              <a:rPr lang="en-US" dirty="0"/>
              <a:t>Answer all calls – TWO RING MAX</a:t>
            </a:r>
          </a:p>
          <a:p>
            <a:r>
              <a:rPr lang="en-US" dirty="0"/>
              <a:t>Sell each load as if its your own </a:t>
            </a:r>
          </a:p>
          <a:p>
            <a:r>
              <a:rPr lang="en-US" dirty="0"/>
              <a:t>Take detailed messages</a:t>
            </a:r>
          </a:p>
          <a:p>
            <a:r>
              <a:rPr lang="en-US" dirty="0"/>
              <a:t>Share ideas, rates, knowledge </a:t>
            </a:r>
          </a:p>
        </p:txBody>
      </p:sp>
      <p:pic>
        <p:nvPicPr>
          <p:cNvPr id="5" name="Picture 2" descr="Image may contain: 11 people, people standing and indoor">
            <a:extLst>
              <a:ext uri="{FF2B5EF4-FFF2-40B4-BE49-F238E27FC236}">
                <a16:creationId xmlns:a16="http://schemas.microsoft.com/office/drawing/2014/main" id="{18F69442-6C16-4517-A441-73DCA715D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700" y="3637481"/>
            <a:ext cx="3752850" cy="298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12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9C23-C2F7-4AF2-9784-4708811168A8}"/>
              </a:ext>
            </a:extLst>
          </p:cNvPr>
          <p:cNvSpPr>
            <a:spLocks noGrp="1"/>
          </p:cNvSpPr>
          <p:nvPr>
            <p:ph type="title"/>
          </p:nvPr>
        </p:nvSpPr>
        <p:spPr>
          <a:xfrm>
            <a:off x="440586" y="1371190"/>
            <a:ext cx="3887784" cy="2183042"/>
          </a:xfrm>
        </p:spPr>
        <p:txBody>
          <a:bodyPr anchor="b">
            <a:normAutofit/>
          </a:bodyPr>
          <a:lstStyle/>
          <a:p>
            <a:r>
              <a:rPr lang="en-US" sz="4000" dirty="0">
                <a:solidFill>
                  <a:srgbClr val="FFFF00"/>
                </a:solidFill>
              </a:rPr>
              <a:t>Front Stage Vs. Back Stage</a:t>
            </a:r>
          </a:p>
        </p:txBody>
      </p:sp>
      <p:sp>
        <p:nvSpPr>
          <p:cNvPr id="3" name="Content Placeholder 2">
            <a:extLst>
              <a:ext uri="{FF2B5EF4-FFF2-40B4-BE49-F238E27FC236}">
                <a16:creationId xmlns:a16="http://schemas.microsoft.com/office/drawing/2014/main" id="{154B538C-E25C-4A2C-993D-4CCACD83862F}"/>
              </a:ext>
            </a:extLst>
          </p:cNvPr>
          <p:cNvSpPr>
            <a:spLocks noGrp="1"/>
          </p:cNvSpPr>
          <p:nvPr>
            <p:ph idx="1"/>
          </p:nvPr>
        </p:nvSpPr>
        <p:spPr>
          <a:xfrm>
            <a:off x="278297" y="3729161"/>
            <a:ext cx="6488264" cy="2952993"/>
          </a:xfrm>
        </p:spPr>
        <p:txBody>
          <a:bodyPr>
            <a:normAutofit/>
          </a:bodyPr>
          <a:lstStyle/>
          <a:p>
            <a:r>
              <a:rPr lang="en-US" sz="2000" dirty="0"/>
              <a:t>Front Stage- our presence in the office and on the phone.</a:t>
            </a:r>
          </a:p>
          <a:p>
            <a:pPr lvl="1"/>
            <a:r>
              <a:rPr lang="en-US" sz="2000" dirty="0"/>
              <a:t>Always being “show ready” </a:t>
            </a:r>
          </a:p>
          <a:p>
            <a:pPr marL="0" indent="0">
              <a:buNone/>
            </a:pPr>
            <a:endParaRPr lang="en-US" sz="2000" dirty="0"/>
          </a:p>
          <a:p>
            <a:r>
              <a:rPr lang="en-US" sz="2000" dirty="0"/>
              <a:t>Back Stage-support areas, training &amp; conference rooms. </a:t>
            </a:r>
          </a:p>
          <a:p>
            <a:pPr lvl="1"/>
            <a:r>
              <a:rPr lang="en-US" sz="2000" dirty="0"/>
              <a:t>Walk the floor like a customer; are there any conversations that should be back stage</a:t>
            </a:r>
          </a:p>
        </p:txBody>
      </p:sp>
      <p:pic>
        <p:nvPicPr>
          <p:cNvPr id="1028" name="Picture 4" descr="Image may contain: 1 person, sitting">
            <a:extLst>
              <a:ext uri="{FF2B5EF4-FFF2-40B4-BE49-F238E27FC236}">
                <a16:creationId xmlns:a16="http://schemas.microsoft.com/office/drawing/2014/main" id="{6D94692E-CBCC-40C8-BBB8-8C9AA8FEB7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19861" y="2102491"/>
            <a:ext cx="2573866" cy="321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53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5374F-DB20-41D4-82A4-2C4CBBE82B72}"/>
              </a:ext>
            </a:extLst>
          </p:cNvPr>
          <p:cNvSpPr>
            <a:spLocks noGrp="1"/>
          </p:cNvSpPr>
          <p:nvPr>
            <p:ph type="title"/>
          </p:nvPr>
        </p:nvSpPr>
        <p:spPr>
          <a:xfrm>
            <a:off x="1136428" y="627564"/>
            <a:ext cx="7474172" cy="1325563"/>
          </a:xfrm>
        </p:spPr>
        <p:txBody>
          <a:bodyPr>
            <a:normAutofit/>
          </a:bodyPr>
          <a:lstStyle/>
          <a:p>
            <a:r>
              <a:rPr lang="en-US" dirty="0">
                <a:solidFill>
                  <a:srgbClr val="FFFF00"/>
                </a:solidFill>
              </a:rPr>
              <a:t>Needs</a:t>
            </a:r>
          </a:p>
        </p:txBody>
      </p:sp>
      <p:sp>
        <p:nvSpPr>
          <p:cNvPr id="3" name="Content Placeholder 2">
            <a:extLst>
              <a:ext uri="{FF2B5EF4-FFF2-40B4-BE49-F238E27FC236}">
                <a16:creationId xmlns:a16="http://schemas.microsoft.com/office/drawing/2014/main" id="{7C4BB2B3-E071-4370-BFA6-F9E460CF9B5C}"/>
              </a:ext>
            </a:extLst>
          </p:cNvPr>
          <p:cNvSpPr>
            <a:spLocks noGrp="1"/>
          </p:cNvSpPr>
          <p:nvPr>
            <p:ph idx="1"/>
          </p:nvPr>
        </p:nvSpPr>
        <p:spPr>
          <a:xfrm>
            <a:off x="520505" y="1645921"/>
            <a:ext cx="8239182" cy="5106572"/>
          </a:xfrm>
        </p:spPr>
        <p:txBody>
          <a:bodyPr anchor="ctr">
            <a:normAutofit/>
          </a:bodyPr>
          <a:lstStyle/>
          <a:p>
            <a:pPr marL="0" indent="0">
              <a:buNone/>
            </a:pPr>
            <a:r>
              <a:rPr lang="en-US" sz="2000" dirty="0"/>
              <a:t>To best understand customer service overall we have to take a look at needs!</a:t>
            </a:r>
          </a:p>
          <a:p>
            <a:pPr marL="0" indent="0">
              <a:buNone/>
            </a:pPr>
            <a:endParaRPr lang="en-US" sz="2000" dirty="0"/>
          </a:p>
          <a:p>
            <a:pPr marL="571500" indent="-571500">
              <a:buFont typeface="+mj-lt"/>
              <a:buAutoNum type="romanUcPeriod"/>
            </a:pPr>
            <a:r>
              <a:rPr lang="en-US" sz="2000" dirty="0"/>
              <a:t>Basic Needs- applies to everyone; food, water, shelter, air, etc. </a:t>
            </a:r>
          </a:p>
          <a:p>
            <a:pPr marL="571500" indent="-571500">
              <a:buFont typeface="+mj-lt"/>
              <a:buAutoNum type="romanUcPeriod"/>
            </a:pPr>
            <a:r>
              <a:rPr lang="en-US" sz="2000" dirty="0"/>
              <a:t>Business Needs</a:t>
            </a:r>
          </a:p>
          <a:p>
            <a:pPr marL="1028700" lvl="1" indent="-571500">
              <a:buFont typeface="+mj-lt"/>
              <a:buAutoNum type="romanUcPeriod"/>
            </a:pPr>
            <a:r>
              <a:rPr lang="en-US" sz="2000" dirty="0"/>
              <a:t>Internal-paychecks, benefits, safety, comfortable working conditions</a:t>
            </a:r>
          </a:p>
          <a:p>
            <a:pPr marL="1028700" lvl="1" indent="-571500">
              <a:buFont typeface="+mj-lt"/>
              <a:buAutoNum type="romanUcPeriod"/>
            </a:pPr>
            <a:r>
              <a:rPr lang="en-US" sz="2000" dirty="0"/>
              <a:t>External-consistent communication, detailed information, follow up</a:t>
            </a:r>
          </a:p>
          <a:p>
            <a:pPr marL="457200" lvl="1" indent="0">
              <a:buNone/>
            </a:pPr>
            <a:endParaRPr lang="en-US" sz="2000" dirty="0"/>
          </a:p>
          <a:p>
            <a:pPr marL="457200" lvl="1" indent="0">
              <a:buNone/>
            </a:pPr>
            <a:endParaRPr lang="en-US" sz="2000" dirty="0"/>
          </a:p>
          <a:p>
            <a:pPr marL="457200" lvl="1" indent="0">
              <a:buNone/>
            </a:pPr>
            <a:r>
              <a:rPr lang="en-US" sz="2000" dirty="0"/>
              <a:t>How do we determine our customer’s needs? </a:t>
            </a:r>
          </a:p>
          <a:p>
            <a:pPr marL="457200" lvl="1" indent="0">
              <a:buNone/>
            </a:pPr>
            <a:r>
              <a:rPr lang="en-US" sz="2000" dirty="0"/>
              <a:t>By listening closely and asking questions! </a:t>
            </a:r>
          </a:p>
          <a:p>
            <a:endParaRPr lang="en-US" sz="1500" dirty="0"/>
          </a:p>
        </p:txBody>
      </p:sp>
    </p:spTree>
    <p:extLst>
      <p:ext uri="{BB962C8B-B14F-4D97-AF65-F5344CB8AC3E}">
        <p14:creationId xmlns:p14="http://schemas.microsoft.com/office/powerpoint/2010/main" val="3157527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7300-1BE0-48A4-B434-AB180A5E9EE9}"/>
              </a:ext>
            </a:extLst>
          </p:cNvPr>
          <p:cNvSpPr>
            <a:spLocks noGrp="1"/>
          </p:cNvSpPr>
          <p:nvPr>
            <p:ph type="title"/>
          </p:nvPr>
        </p:nvSpPr>
        <p:spPr>
          <a:xfrm>
            <a:off x="1136428" y="627564"/>
            <a:ext cx="7474172" cy="1325563"/>
          </a:xfrm>
        </p:spPr>
        <p:txBody>
          <a:bodyPr>
            <a:normAutofit/>
          </a:bodyPr>
          <a:lstStyle/>
          <a:p>
            <a:r>
              <a:rPr lang="en-US" dirty="0">
                <a:solidFill>
                  <a:srgbClr val="FFFF00"/>
                </a:solidFill>
              </a:rPr>
              <a:t>Wants</a:t>
            </a:r>
          </a:p>
        </p:txBody>
      </p:sp>
      <p:sp>
        <p:nvSpPr>
          <p:cNvPr id="3" name="Content Placeholder 2">
            <a:extLst>
              <a:ext uri="{FF2B5EF4-FFF2-40B4-BE49-F238E27FC236}">
                <a16:creationId xmlns:a16="http://schemas.microsoft.com/office/drawing/2014/main" id="{92B96A75-42BC-4C86-83C3-C660D2EFCE4D}"/>
              </a:ext>
            </a:extLst>
          </p:cNvPr>
          <p:cNvSpPr>
            <a:spLocks noGrp="1"/>
          </p:cNvSpPr>
          <p:nvPr>
            <p:ph idx="1"/>
          </p:nvPr>
        </p:nvSpPr>
        <p:spPr>
          <a:xfrm>
            <a:off x="265043" y="1953127"/>
            <a:ext cx="8441635" cy="4580195"/>
          </a:xfrm>
        </p:spPr>
        <p:txBody>
          <a:bodyPr anchor="ctr">
            <a:normAutofit/>
          </a:bodyPr>
          <a:lstStyle/>
          <a:p>
            <a:pPr marL="0" indent="0">
              <a:buNone/>
            </a:pPr>
            <a:r>
              <a:rPr lang="en-US" sz="2000" dirty="0"/>
              <a:t>Now lets take a look at wants!</a:t>
            </a:r>
          </a:p>
          <a:p>
            <a:pPr marL="0" indent="0">
              <a:buNone/>
            </a:pPr>
            <a:r>
              <a:rPr lang="en-US" sz="2000" dirty="0"/>
              <a:t>What is it that most people want on a personal level? </a:t>
            </a:r>
          </a:p>
          <a:p>
            <a:pPr marL="0" indent="0">
              <a:buNone/>
            </a:pPr>
            <a:r>
              <a:rPr lang="en-US" sz="2000" dirty="0"/>
              <a:t>-To feel welcome, understood, comfortable and appreciated! </a:t>
            </a:r>
          </a:p>
          <a:p>
            <a:pPr marL="0" indent="0">
              <a:buNone/>
            </a:pPr>
            <a:endParaRPr lang="en-US" sz="2000" dirty="0"/>
          </a:p>
          <a:p>
            <a:pPr marL="0" indent="0">
              <a:buNone/>
            </a:pPr>
            <a:r>
              <a:rPr lang="en-US" sz="2000" dirty="0"/>
              <a:t>So what are our wants for our customers and carriers?</a:t>
            </a:r>
          </a:p>
          <a:p>
            <a:pPr marL="0" indent="0">
              <a:buNone/>
            </a:pPr>
            <a:r>
              <a:rPr lang="en-US" sz="2000" dirty="0"/>
              <a:t>-They want accuracy, what has been promised, assistance, attention, accessibility, and polite/interested interactions!  </a:t>
            </a:r>
          </a:p>
          <a:p>
            <a:pPr marL="0" indent="0">
              <a:buNone/>
            </a:pPr>
            <a:endParaRPr lang="en-US" sz="2000" dirty="0"/>
          </a:p>
          <a:p>
            <a:pPr marL="0" indent="0">
              <a:buNone/>
            </a:pPr>
            <a:r>
              <a:rPr lang="en-US" sz="2000" dirty="0"/>
              <a:t>We can’t just assume we are meeting the wants, expectations, and needs of our customers and carriers. We need to be </a:t>
            </a:r>
            <a:r>
              <a:rPr lang="en-US" sz="2000" dirty="0">
                <a:solidFill>
                  <a:srgbClr val="FFFF00"/>
                </a:solidFill>
              </a:rPr>
              <a:t>PROACTIVE</a:t>
            </a:r>
            <a:r>
              <a:rPr lang="en-US" sz="2000" dirty="0"/>
              <a:t> not reactive. </a:t>
            </a:r>
          </a:p>
        </p:txBody>
      </p:sp>
      <p:pic>
        <p:nvPicPr>
          <p:cNvPr id="5122" name="Picture 2" descr="Image may contain: ‎1 person, ‎smiling, ‎possible text that says '‎BEEMAC LOGISTICS ال BEEMAC LOGISTICS &quot;GET MORE OUT OF YOURSELF...&quot;‎'‎‎‎">
            <a:extLst>
              <a:ext uri="{FF2B5EF4-FFF2-40B4-BE49-F238E27FC236}">
                <a16:creationId xmlns:a16="http://schemas.microsoft.com/office/drawing/2014/main" id="{A959416E-25BF-4A9E-B26C-B2526E6CAD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194"/>
          <a:stretch/>
        </p:blipFill>
        <p:spPr bwMode="auto">
          <a:xfrm>
            <a:off x="6159253" y="627564"/>
            <a:ext cx="5094849" cy="228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27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7300-1BE0-48A4-B434-AB180A5E9EE9}"/>
              </a:ext>
            </a:extLst>
          </p:cNvPr>
          <p:cNvSpPr>
            <a:spLocks noGrp="1"/>
          </p:cNvSpPr>
          <p:nvPr>
            <p:ph type="title"/>
          </p:nvPr>
        </p:nvSpPr>
        <p:spPr>
          <a:xfrm>
            <a:off x="1136428" y="627564"/>
            <a:ext cx="7474172" cy="1325563"/>
          </a:xfrm>
        </p:spPr>
        <p:txBody>
          <a:bodyPr>
            <a:normAutofit/>
          </a:bodyPr>
          <a:lstStyle/>
          <a:p>
            <a:r>
              <a:rPr lang="en-US" dirty="0">
                <a:solidFill>
                  <a:srgbClr val="FFFF00"/>
                </a:solidFill>
              </a:rPr>
              <a:t>Emotions</a:t>
            </a:r>
          </a:p>
        </p:txBody>
      </p:sp>
      <p:sp>
        <p:nvSpPr>
          <p:cNvPr id="3" name="Content Placeholder 2">
            <a:extLst>
              <a:ext uri="{FF2B5EF4-FFF2-40B4-BE49-F238E27FC236}">
                <a16:creationId xmlns:a16="http://schemas.microsoft.com/office/drawing/2014/main" id="{92B96A75-42BC-4C86-83C3-C660D2EFCE4D}"/>
              </a:ext>
            </a:extLst>
          </p:cNvPr>
          <p:cNvSpPr>
            <a:spLocks noGrp="1"/>
          </p:cNvSpPr>
          <p:nvPr>
            <p:ph idx="1"/>
          </p:nvPr>
        </p:nvSpPr>
        <p:spPr>
          <a:xfrm>
            <a:off x="531837" y="1290345"/>
            <a:ext cx="10872284" cy="5102087"/>
          </a:xfrm>
        </p:spPr>
        <p:txBody>
          <a:bodyPr anchor="ctr">
            <a:normAutofit/>
          </a:bodyPr>
          <a:lstStyle/>
          <a:p>
            <a:pPr marL="0" indent="0">
              <a:buNone/>
            </a:pPr>
            <a:r>
              <a:rPr lang="en-US" sz="2000" dirty="0"/>
              <a:t>Emotions are how we gauge successful customer service!</a:t>
            </a:r>
          </a:p>
          <a:p>
            <a:pPr marL="0" indent="0">
              <a:buNone/>
            </a:pPr>
            <a:endParaRPr lang="en-US" sz="2000" dirty="0"/>
          </a:p>
          <a:p>
            <a:pPr marL="0" indent="0">
              <a:buNone/>
            </a:pPr>
            <a:r>
              <a:rPr lang="en-US" sz="2000" dirty="0"/>
              <a:t>People react well to positive situations and poorly to negative situations. </a:t>
            </a:r>
          </a:p>
          <a:p>
            <a:pPr marL="0" indent="0">
              <a:buNone/>
            </a:pPr>
            <a:endParaRPr lang="en-US" sz="2000" dirty="0"/>
          </a:p>
          <a:p>
            <a:pPr marL="0" indent="0">
              <a:buNone/>
            </a:pPr>
            <a:r>
              <a:rPr lang="en-US" sz="2000" dirty="0"/>
              <a:t>Consider the following scenario:</a:t>
            </a:r>
          </a:p>
          <a:p>
            <a:pPr marL="0" indent="0">
              <a:buNone/>
            </a:pPr>
            <a:r>
              <a:rPr lang="en-US" sz="2000" dirty="0"/>
              <a:t>Take a regular customer that you’ve been working with for several months. During every interaction that you had control over, you’ve provided excellent customer service. Today, the customer calls in about a tricky situation that you have no control over. Is this customer more likely to be understanding of the issue at hand? </a:t>
            </a:r>
          </a:p>
          <a:p>
            <a:pPr marL="0" indent="0">
              <a:buNone/>
            </a:pPr>
            <a:endParaRPr lang="en-US" sz="2000" dirty="0"/>
          </a:p>
          <a:p>
            <a:pPr marL="0" indent="0">
              <a:buNone/>
            </a:pPr>
            <a:r>
              <a:rPr lang="en-US" sz="2000" dirty="0">
                <a:solidFill>
                  <a:srgbClr val="FFFF00"/>
                </a:solidFill>
              </a:rPr>
              <a:t>YES</a:t>
            </a:r>
            <a:r>
              <a:rPr lang="en-US" sz="2000" dirty="0"/>
              <a:t>! It is important to know what you want your customer’s 	experience to be at the emotional level, and now that you’ve laid the ground work for exceptional customer service they will be more likely to be understanding and work with you during a difficult situation. </a:t>
            </a:r>
          </a:p>
        </p:txBody>
      </p:sp>
    </p:spTree>
    <p:extLst>
      <p:ext uri="{BB962C8B-B14F-4D97-AF65-F5344CB8AC3E}">
        <p14:creationId xmlns:p14="http://schemas.microsoft.com/office/powerpoint/2010/main" val="377952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7300-1BE0-48A4-B434-AB180A5E9EE9}"/>
              </a:ext>
            </a:extLst>
          </p:cNvPr>
          <p:cNvSpPr>
            <a:spLocks noGrp="1"/>
          </p:cNvSpPr>
          <p:nvPr>
            <p:ph type="title"/>
          </p:nvPr>
        </p:nvSpPr>
        <p:spPr>
          <a:xfrm>
            <a:off x="1136428" y="627564"/>
            <a:ext cx="7474172" cy="1325563"/>
          </a:xfrm>
        </p:spPr>
        <p:txBody>
          <a:bodyPr>
            <a:normAutofit/>
          </a:bodyPr>
          <a:lstStyle/>
          <a:p>
            <a:r>
              <a:rPr lang="en-US" dirty="0">
                <a:solidFill>
                  <a:srgbClr val="FFFF00"/>
                </a:solidFill>
              </a:rPr>
              <a:t>Stereotypes </a:t>
            </a:r>
          </a:p>
        </p:txBody>
      </p:sp>
      <p:sp>
        <p:nvSpPr>
          <p:cNvPr id="3" name="Content Placeholder 2">
            <a:extLst>
              <a:ext uri="{FF2B5EF4-FFF2-40B4-BE49-F238E27FC236}">
                <a16:creationId xmlns:a16="http://schemas.microsoft.com/office/drawing/2014/main" id="{92B96A75-42BC-4C86-83C3-C660D2EFCE4D}"/>
              </a:ext>
            </a:extLst>
          </p:cNvPr>
          <p:cNvSpPr>
            <a:spLocks noGrp="1"/>
          </p:cNvSpPr>
          <p:nvPr>
            <p:ph idx="1"/>
          </p:nvPr>
        </p:nvSpPr>
        <p:spPr>
          <a:xfrm>
            <a:off x="833762" y="1443612"/>
            <a:ext cx="10380578" cy="5102087"/>
          </a:xfrm>
        </p:spPr>
        <p:txBody>
          <a:bodyPr anchor="ctr">
            <a:normAutofit/>
          </a:bodyPr>
          <a:lstStyle/>
          <a:p>
            <a:pPr marL="0" indent="0">
              <a:buNone/>
            </a:pPr>
            <a:r>
              <a:rPr lang="en-US" sz="2000" dirty="0"/>
              <a:t>To better understand our customers and carriers, we must understand what the stereotypical perceptions are. </a:t>
            </a:r>
          </a:p>
          <a:p>
            <a:pPr marL="0" indent="0">
              <a:buNone/>
            </a:pPr>
            <a:endParaRPr lang="en-US" sz="2000" dirty="0"/>
          </a:p>
          <a:p>
            <a:pPr marL="0" indent="0">
              <a:buNone/>
            </a:pPr>
            <a:r>
              <a:rPr lang="en-US" sz="2000" dirty="0"/>
              <a:t>People often think of salespeople as liars, bad listeners, greedy, easily replaced, and that they only look out for themselves. </a:t>
            </a:r>
          </a:p>
          <a:p>
            <a:pPr marL="0" indent="0">
              <a:buNone/>
            </a:pPr>
            <a:endParaRPr lang="en-US" sz="2000" dirty="0"/>
          </a:p>
          <a:p>
            <a:pPr marL="0" indent="0">
              <a:buNone/>
            </a:pPr>
            <a:r>
              <a:rPr lang="en-US" sz="2000" dirty="0"/>
              <a:t>Now think about what we </a:t>
            </a:r>
            <a:r>
              <a:rPr lang="en-US" sz="2000" dirty="0">
                <a:solidFill>
                  <a:srgbClr val="FFFF00"/>
                </a:solidFill>
              </a:rPr>
              <a:t>WANT </a:t>
            </a:r>
            <a:r>
              <a:rPr lang="en-US" sz="2000" dirty="0"/>
              <a:t>our customers to think about us!</a:t>
            </a:r>
          </a:p>
          <a:p>
            <a:pPr marL="0" indent="0">
              <a:buNone/>
            </a:pPr>
            <a:r>
              <a:rPr lang="en-US" sz="2000" dirty="0"/>
              <a:t>We are organized and knowledgeable </a:t>
            </a:r>
          </a:p>
          <a:p>
            <a:pPr marL="0" indent="0">
              <a:buNone/>
            </a:pPr>
            <a:r>
              <a:rPr lang="en-US" sz="2000" dirty="0"/>
              <a:t>We are trustworthy and honest</a:t>
            </a:r>
          </a:p>
          <a:p>
            <a:pPr marL="0" indent="0">
              <a:buNone/>
            </a:pPr>
            <a:r>
              <a:rPr lang="en-US" sz="2000" dirty="0"/>
              <a:t>We are respectful, courteous, friendly, and willing to help</a:t>
            </a:r>
          </a:p>
          <a:p>
            <a:pPr marL="0" indent="0">
              <a:buNone/>
            </a:pPr>
            <a:r>
              <a:rPr lang="en-US" sz="2000" dirty="0"/>
              <a:t>We provide quality service</a:t>
            </a:r>
          </a:p>
          <a:p>
            <a:pPr marL="0" indent="0">
              <a:buNone/>
            </a:pPr>
            <a:r>
              <a:rPr lang="en-US" sz="2000" dirty="0"/>
              <a:t>We communicate well </a:t>
            </a:r>
          </a:p>
          <a:p>
            <a:pPr marL="0" indent="0">
              <a:buNone/>
            </a:pPr>
            <a:r>
              <a:rPr lang="en-US" sz="2000" dirty="0"/>
              <a:t>So how can we begin to project </a:t>
            </a:r>
            <a:r>
              <a:rPr lang="en-US" sz="2000" dirty="0">
                <a:solidFill>
                  <a:srgbClr val="FFFF00"/>
                </a:solidFill>
              </a:rPr>
              <a:t>POSITIVE</a:t>
            </a:r>
            <a:r>
              <a:rPr lang="en-US" sz="2000" dirty="0"/>
              <a:t> stereotypes?…</a:t>
            </a:r>
          </a:p>
        </p:txBody>
      </p:sp>
    </p:spTree>
    <p:extLst>
      <p:ext uri="{BB962C8B-B14F-4D97-AF65-F5344CB8AC3E}">
        <p14:creationId xmlns:p14="http://schemas.microsoft.com/office/powerpoint/2010/main" val="3809575793"/>
      </p:ext>
    </p:extLst>
  </p:cSld>
  <p:clrMapOvr>
    <a:masterClrMapping/>
  </p:clrMapOvr>
</p:sld>
</file>

<file path=ppt/theme/theme1.xml><?xml version="1.0" encoding="utf-8"?>
<a:theme xmlns:a="http://schemas.openxmlformats.org/drawingml/2006/main" name="BEEMA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EMAC" id="{5A023141-8E71-4111-858A-2E74A8661F80}" vid="{1CDB4F3E-7EE3-464D-B34A-35F0427A65A4}"/>
    </a:ext>
  </a:extLst>
</a:theme>
</file>

<file path=docProps/app.xml><?xml version="1.0" encoding="utf-8"?>
<Properties xmlns="http://schemas.openxmlformats.org/officeDocument/2006/extended-properties" xmlns:vt="http://schemas.openxmlformats.org/officeDocument/2006/docPropsVTypes">
  <Template>BEEMAC</Template>
  <TotalTime>1055</TotalTime>
  <Words>1717</Words>
  <Application>Microsoft Office PowerPoint</Application>
  <PresentationFormat>Widescreen</PresentationFormat>
  <Paragraphs>144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BEEMAC</vt:lpstr>
      <vt:lpstr>PowerPoint Presentation</vt:lpstr>
      <vt:lpstr>Customers  </vt:lpstr>
      <vt:lpstr>Carriers</vt:lpstr>
      <vt:lpstr>Coworkers </vt:lpstr>
      <vt:lpstr>Front Stage Vs. Back Stage</vt:lpstr>
      <vt:lpstr>Needs</vt:lpstr>
      <vt:lpstr>Wants</vt:lpstr>
      <vt:lpstr>Emotions</vt:lpstr>
      <vt:lpstr>Stereotypes </vt:lpstr>
      <vt:lpstr>Stereotypes </vt:lpstr>
      <vt:lpstr>Customer Service &amp; Communication</vt:lpstr>
      <vt:lpstr>Communication</vt:lpstr>
      <vt:lpstr>Communication</vt:lpstr>
      <vt:lpstr>Communication  Telephone Techniques</vt:lpstr>
      <vt:lpstr>Customer Service Moments of Truth</vt:lpstr>
      <vt:lpstr>Three Outcomes For Every Moment of Truth</vt:lpstr>
      <vt:lpstr>Why Are Moments of Truth So Important </vt:lpstr>
      <vt:lpstr>Bringing Quality of Service to Life </vt:lpstr>
      <vt:lpstr>Customer Service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Boguszewski</dc:creator>
  <cp:lastModifiedBy>Valentina Vergara</cp:lastModifiedBy>
  <cp:revision>14</cp:revision>
  <dcterms:created xsi:type="dcterms:W3CDTF">2020-03-24T20:37:20Z</dcterms:created>
  <dcterms:modified xsi:type="dcterms:W3CDTF">2024-02-26T14:17:47Z</dcterms:modified>
</cp:coreProperties>
</file>