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Lato 1 Bold" panose="020B0604020202020204" charset="0"/>
      <p:regular r:id="rId9"/>
    </p:embeddedFont>
    <p:embeddedFont>
      <p:font typeface="Lato 2" panose="020B0604020202020204" charset="0"/>
      <p:regular r:id="rId10"/>
    </p:embeddedFont>
    <p:embeddedFont>
      <p:font typeface="Lato 2 Bold" panose="020B0604020202020204" charset="0"/>
      <p:regular r:id="rId11"/>
    </p:embeddedFont>
    <p:embeddedFont>
      <p:font typeface="Lato Bold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16" autoAdjust="0"/>
    <p:restoredTop sz="91779" autoAdjust="0"/>
  </p:normalViewPr>
  <p:slideViewPr>
    <p:cSldViewPr>
      <p:cViewPr varScale="1">
        <p:scale>
          <a:sx n="68" d="100"/>
          <a:sy n="68" d="100"/>
        </p:scale>
        <p:origin x="3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avrl@beemac.com" TargetMode="Externa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951" t="-17674" r="-87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2154810" y="0"/>
            <a:ext cx="16133189" cy="10287000"/>
          </a:xfrm>
          <a:custGeom>
            <a:avLst/>
            <a:gdLst/>
            <a:ahLst/>
            <a:cxnLst/>
            <a:rect l="l" t="t" r="r" b="b"/>
            <a:pathLst>
              <a:path w="16133189" h="10287000">
                <a:moveTo>
                  <a:pt x="0" y="0"/>
                </a:moveTo>
                <a:lnTo>
                  <a:pt x="16133189" y="0"/>
                </a:lnTo>
                <a:lnTo>
                  <a:pt x="1613318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568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300067" y="7735847"/>
            <a:ext cx="13687865" cy="937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48"/>
              </a:lnSpc>
            </a:pPr>
            <a:r>
              <a:rPr lang="en-US" sz="5463" spc="819">
                <a:solidFill>
                  <a:srgbClr val="FFFFFF"/>
                </a:solidFill>
                <a:latin typeface="Lato 1 Bold"/>
              </a:rPr>
              <a:t>AVRL GENERATION &amp; BEEMAC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883833" y="8915400"/>
            <a:ext cx="5808712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2500" spc="23">
                <a:solidFill>
                  <a:srgbClr val="FFFFFF"/>
                </a:solidFill>
                <a:latin typeface="Lato 2 Bold"/>
              </a:rPr>
              <a:t>DECISION-MAKING TECHNOLOGY</a:t>
            </a:r>
          </a:p>
          <a:p>
            <a:pPr>
              <a:lnSpc>
                <a:spcPts val="2700"/>
              </a:lnSpc>
            </a:pPr>
            <a:r>
              <a:rPr lang="en-US" sz="2500" spc="23">
                <a:solidFill>
                  <a:srgbClr val="FFFFFF"/>
                </a:solidFill>
                <a:latin typeface="Lato 2 Bold"/>
              </a:rPr>
              <a:t>2.15.24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5143500" cy="10287000"/>
          </a:xfrm>
          <a:custGeom>
            <a:avLst/>
            <a:gdLst/>
            <a:ahLst/>
            <a:cxnLst/>
            <a:rect l="l" t="t" r="r" b="b"/>
            <a:pathLst>
              <a:path w="5143500" h="10287000">
                <a:moveTo>
                  <a:pt x="0" y="0"/>
                </a:moveTo>
                <a:lnTo>
                  <a:pt x="5143500" y="0"/>
                </a:lnTo>
                <a:lnTo>
                  <a:pt x="51435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3333" r="-53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391448" y="800196"/>
            <a:ext cx="867852" cy="647635"/>
          </a:xfrm>
          <a:custGeom>
            <a:avLst/>
            <a:gdLst/>
            <a:ahLst/>
            <a:cxnLst/>
            <a:rect l="l" t="t" r="r" b="b"/>
            <a:pathLst>
              <a:path w="867852" h="647635">
                <a:moveTo>
                  <a:pt x="0" y="0"/>
                </a:moveTo>
                <a:lnTo>
                  <a:pt x="867852" y="0"/>
                </a:lnTo>
                <a:lnTo>
                  <a:pt x="867852" y="647635"/>
                </a:lnTo>
                <a:lnTo>
                  <a:pt x="0" y="647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551063" y="609633"/>
            <a:ext cx="8169606" cy="1581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00"/>
              </a:lnSpc>
            </a:pPr>
            <a:r>
              <a:rPr lang="en-US" sz="4500" spc="675">
                <a:solidFill>
                  <a:srgbClr val="000000"/>
                </a:solidFill>
                <a:latin typeface="Lato Bold Bold"/>
              </a:rPr>
              <a:t>AUTOMATIC BIDDING – WHY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51063" y="2896796"/>
            <a:ext cx="12178747" cy="6759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3600" spc="33">
                <a:solidFill>
                  <a:srgbClr val="000000"/>
                </a:solidFill>
                <a:latin typeface="Lato 2 Bold"/>
              </a:rPr>
              <a:t>Beemac did a deep dive into our accounts and identified a gap between loads being offered and loads being bid. We believed that opportunity to be as high as 10,000 loads a week that were not being bid.</a:t>
            </a:r>
          </a:p>
          <a:p>
            <a:pPr algn="l">
              <a:lnSpc>
                <a:spcPts val="3085"/>
              </a:lnSpc>
            </a:pPr>
            <a:endParaRPr lang="en-US" sz="3600" spc="33">
              <a:solidFill>
                <a:srgbClr val="000000"/>
              </a:solidFill>
              <a:latin typeface="Lato 2 Bold"/>
            </a:endParaRPr>
          </a:p>
          <a:p>
            <a:pPr algn="l">
              <a:lnSpc>
                <a:spcPts val="3499"/>
              </a:lnSpc>
            </a:pPr>
            <a:r>
              <a:rPr lang="en-US" sz="3600" spc="32">
                <a:solidFill>
                  <a:srgbClr val="000000"/>
                </a:solidFill>
                <a:latin typeface="Lato 2"/>
              </a:rPr>
              <a:t>The main factors we identified leading to the gap in loads bid are:</a:t>
            </a:r>
          </a:p>
          <a:p>
            <a:pPr algn="l">
              <a:lnSpc>
                <a:spcPts val="3085"/>
              </a:lnSpc>
            </a:pPr>
            <a:endParaRPr lang="en-US" sz="3600" spc="32">
              <a:solidFill>
                <a:srgbClr val="000000"/>
              </a:solidFill>
              <a:latin typeface="Lato 2"/>
            </a:endParaRPr>
          </a:p>
          <a:p>
            <a:pPr marL="587477" lvl="1" indent="-293738" algn="l">
              <a:lnSpc>
                <a:spcPts val="2644"/>
              </a:lnSpc>
              <a:buFont typeface="Arial"/>
              <a:buChar char="•"/>
            </a:pPr>
            <a:r>
              <a:rPr lang="en-US" sz="2721" spc="25">
                <a:solidFill>
                  <a:srgbClr val="000000"/>
                </a:solidFill>
                <a:latin typeface="Lato 2 Bold"/>
              </a:rPr>
              <a:t>TIME</a:t>
            </a:r>
            <a:r>
              <a:rPr lang="en-US" sz="2721" spc="25">
                <a:solidFill>
                  <a:srgbClr val="000000"/>
                </a:solidFill>
                <a:latin typeface="Lato 2"/>
              </a:rPr>
              <a:t> – some accounts are posting 100’s of loads per hour, quoting them all would be a full-time job by itself having to manually switch between the TMS and Greenscreens</a:t>
            </a:r>
          </a:p>
          <a:p>
            <a:pPr marL="587477" lvl="1" indent="-293738" algn="l">
              <a:lnSpc>
                <a:spcPts val="2644"/>
              </a:lnSpc>
              <a:buFont typeface="Arial"/>
              <a:buChar char="•"/>
            </a:pPr>
            <a:r>
              <a:rPr lang="en-US" sz="2721" spc="25">
                <a:solidFill>
                  <a:srgbClr val="000000"/>
                </a:solidFill>
                <a:latin typeface="Lato 2 Bold"/>
              </a:rPr>
              <a:t>FEAR </a:t>
            </a:r>
            <a:r>
              <a:rPr lang="en-US" sz="2721" spc="25">
                <a:solidFill>
                  <a:srgbClr val="000000"/>
                </a:solidFill>
                <a:latin typeface="Lato 2"/>
              </a:rPr>
              <a:t>– inherently we are more comfortable moving freight we know and are comfortable with. Automation removes that fear and opens door into freight opportunities otherwise avoided</a:t>
            </a:r>
          </a:p>
          <a:p>
            <a:pPr marL="587477" lvl="1" indent="-293738" algn="l">
              <a:lnSpc>
                <a:spcPts val="2644"/>
              </a:lnSpc>
              <a:buFont typeface="Arial"/>
              <a:buChar char="•"/>
            </a:pPr>
            <a:r>
              <a:rPr lang="en-US" sz="2721" spc="25">
                <a:solidFill>
                  <a:srgbClr val="000000"/>
                </a:solidFill>
                <a:latin typeface="Lato 2 Bold"/>
              </a:rPr>
              <a:t>DATA VISIBILITY </a:t>
            </a:r>
            <a:r>
              <a:rPr lang="en-US" sz="2721" spc="25">
                <a:solidFill>
                  <a:srgbClr val="000000"/>
                </a:solidFill>
                <a:latin typeface="Lato 2"/>
              </a:rPr>
              <a:t>– we now have visibility into all loads our customers offer via a TMS, what we bid, what we won, what we lost – critical data points to make strategic sourcing decisions and equip you to provide solutions to your customer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465335"/>
            <a:ext cx="16188533" cy="8691749"/>
          </a:xfrm>
          <a:custGeom>
            <a:avLst/>
            <a:gdLst/>
            <a:ahLst/>
            <a:cxnLst/>
            <a:rect l="l" t="t" r="r" b="b"/>
            <a:pathLst>
              <a:path w="16188533" h="8691749">
                <a:moveTo>
                  <a:pt x="0" y="0"/>
                </a:moveTo>
                <a:lnTo>
                  <a:pt x="16188533" y="0"/>
                </a:lnTo>
                <a:lnTo>
                  <a:pt x="16188533" y="8691749"/>
                </a:lnTo>
                <a:lnTo>
                  <a:pt x="0" y="86917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09" r="-39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068653" y="477765"/>
            <a:ext cx="14108626" cy="98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42"/>
              </a:lnSpc>
            </a:pPr>
            <a:r>
              <a:rPr lang="en-US" sz="5744" spc="936">
                <a:solidFill>
                  <a:srgbClr val="000000"/>
                </a:solidFill>
                <a:latin typeface="Lato Bold Bold"/>
              </a:rPr>
              <a:t>AUTOMATIC BIDDING – HOW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391448" y="800196"/>
            <a:ext cx="867852" cy="647635"/>
          </a:xfrm>
          <a:custGeom>
            <a:avLst/>
            <a:gdLst/>
            <a:ahLst/>
            <a:cxnLst/>
            <a:rect l="l" t="t" r="r" b="b"/>
            <a:pathLst>
              <a:path w="867852" h="647635">
                <a:moveTo>
                  <a:pt x="0" y="0"/>
                </a:moveTo>
                <a:lnTo>
                  <a:pt x="867852" y="0"/>
                </a:lnTo>
                <a:lnTo>
                  <a:pt x="867852" y="647635"/>
                </a:lnTo>
                <a:lnTo>
                  <a:pt x="0" y="647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93416" y="1135392"/>
            <a:ext cx="5426132" cy="1834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sz="6600" spc="-40">
                <a:solidFill>
                  <a:srgbClr val="000000"/>
                </a:solidFill>
                <a:latin typeface="Lato 2 Bold"/>
              </a:rPr>
              <a:t>DOES IT WORK?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3421036"/>
            <a:ext cx="5159552" cy="1391460"/>
            <a:chOff x="0" y="0"/>
            <a:chExt cx="6879402" cy="1855280"/>
          </a:xfrm>
        </p:grpSpPr>
        <p:sp>
          <p:nvSpPr>
            <p:cNvPr id="5" name="Freeform 5"/>
            <p:cNvSpPr/>
            <p:nvPr/>
          </p:nvSpPr>
          <p:spPr>
            <a:xfrm>
              <a:off x="12700" y="12700"/>
              <a:ext cx="6854063" cy="1829943"/>
            </a:xfrm>
            <a:custGeom>
              <a:avLst/>
              <a:gdLst/>
              <a:ahLst/>
              <a:cxnLst/>
              <a:rect l="l" t="t" r="r" b="b"/>
              <a:pathLst>
                <a:path w="6854063" h="1829943">
                  <a:moveTo>
                    <a:pt x="0" y="304927"/>
                  </a:moveTo>
                  <a:cubicBezTo>
                    <a:pt x="0" y="136525"/>
                    <a:pt x="137922" y="0"/>
                    <a:pt x="308102" y="0"/>
                  </a:cubicBezTo>
                  <a:lnTo>
                    <a:pt x="6545961" y="0"/>
                  </a:lnTo>
                  <a:cubicBezTo>
                    <a:pt x="6716141" y="0"/>
                    <a:pt x="6854063" y="136525"/>
                    <a:pt x="6854063" y="304927"/>
                  </a:cubicBezTo>
                  <a:lnTo>
                    <a:pt x="6854063" y="1524889"/>
                  </a:lnTo>
                  <a:cubicBezTo>
                    <a:pt x="6854063" y="1693291"/>
                    <a:pt x="6716141" y="1829816"/>
                    <a:pt x="6545961" y="1829816"/>
                  </a:cubicBezTo>
                  <a:lnTo>
                    <a:pt x="308102" y="1829816"/>
                  </a:lnTo>
                  <a:cubicBezTo>
                    <a:pt x="137922" y="1829943"/>
                    <a:pt x="0" y="1693291"/>
                    <a:pt x="0" y="1524889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6879463" cy="1855343"/>
            </a:xfrm>
            <a:custGeom>
              <a:avLst/>
              <a:gdLst/>
              <a:ahLst/>
              <a:cxnLst/>
              <a:rect l="l" t="t" r="r" b="b"/>
              <a:pathLst>
                <a:path w="6879463" h="1855343">
                  <a:moveTo>
                    <a:pt x="0" y="317627"/>
                  </a:moveTo>
                  <a:cubicBezTo>
                    <a:pt x="0" y="142113"/>
                    <a:pt x="143764" y="0"/>
                    <a:pt x="320802" y="0"/>
                  </a:cubicBezTo>
                  <a:lnTo>
                    <a:pt x="6558661" y="0"/>
                  </a:lnTo>
                  <a:lnTo>
                    <a:pt x="6558661" y="12700"/>
                  </a:lnTo>
                  <a:lnTo>
                    <a:pt x="6558661" y="0"/>
                  </a:lnTo>
                  <a:cubicBezTo>
                    <a:pt x="6735699" y="0"/>
                    <a:pt x="6879463" y="142113"/>
                    <a:pt x="6879463" y="317627"/>
                  </a:cubicBezTo>
                  <a:lnTo>
                    <a:pt x="6866763" y="317627"/>
                  </a:lnTo>
                  <a:lnTo>
                    <a:pt x="6879463" y="317627"/>
                  </a:lnTo>
                  <a:lnTo>
                    <a:pt x="6879463" y="1537589"/>
                  </a:lnTo>
                  <a:lnTo>
                    <a:pt x="6866763" y="1537589"/>
                  </a:lnTo>
                  <a:lnTo>
                    <a:pt x="6879463" y="1537589"/>
                  </a:lnTo>
                  <a:cubicBezTo>
                    <a:pt x="6879463" y="1713103"/>
                    <a:pt x="6735699" y="1855216"/>
                    <a:pt x="6558661" y="1855216"/>
                  </a:cubicBezTo>
                  <a:lnTo>
                    <a:pt x="6558661" y="1842516"/>
                  </a:lnTo>
                  <a:lnTo>
                    <a:pt x="6558661" y="1855216"/>
                  </a:lnTo>
                  <a:lnTo>
                    <a:pt x="320802" y="1855216"/>
                  </a:lnTo>
                  <a:lnTo>
                    <a:pt x="320802" y="1842516"/>
                  </a:lnTo>
                  <a:lnTo>
                    <a:pt x="320802" y="1855216"/>
                  </a:lnTo>
                  <a:cubicBezTo>
                    <a:pt x="143764" y="1855343"/>
                    <a:pt x="0" y="1713230"/>
                    <a:pt x="0" y="1537589"/>
                  </a:cubicBezTo>
                  <a:lnTo>
                    <a:pt x="0" y="317627"/>
                  </a:lnTo>
                  <a:lnTo>
                    <a:pt x="12700" y="317627"/>
                  </a:lnTo>
                  <a:lnTo>
                    <a:pt x="0" y="317627"/>
                  </a:lnTo>
                  <a:moveTo>
                    <a:pt x="25400" y="317627"/>
                  </a:moveTo>
                  <a:lnTo>
                    <a:pt x="25400" y="1537589"/>
                  </a:lnTo>
                  <a:lnTo>
                    <a:pt x="12700" y="1537589"/>
                  </a:lnTo>
                  <a:lnTo>
                    <a:pt x="25400" y="1537589"/>
                  </a:lnTo>
                  <a:cubicBezTo>
                    <a:pt x="25400" y="1698879"/>
                    <a:pt x="157480" y="1829816"/>
                    <a:pt x="320802" y="1829816"/>
                  </a:cubicBezTo>
                  <a:lnTo>
                    <a:pt x="6558661" y="1829816"/>
                  </a:lnTo>
                  <a:cubicBezTo>
                    <a:pt x="6721856" y="1829816"/>
                    <a:pt x="6854063" y="1698879"/>
                    <a:pt x="6854063" y="1537589"/>
                  </a:cubicBezTo>
                  <a:lnTo>
                    <a:pt x="6854063" y="317627"/>
                  </a:lnTo>
                  <a:cubicBezTo>
                    <a:pt x="6854063" y="156337"/>
                    <a:pt x="6721983" y="25400"/>
                    <a:pt x="6558661" y="25400"/>
                  </a:cubicBezTo>
                  <a:lnTo>
                    <a:pt x="320802" y="25400"/>
                  </a:lnTo>
                  <a:lnTo>
                    <a:pt x="320802" y="12700"/>
                  </a:lnTo>
                  <a:lnTo>
                    <a:pt x="320802" y="25400"/>
                  </a:lnTo>
                  <a:cubicBezTo>
                    <a:pt x="157480" y="25400"/>
                    <a:pt x="25400" y="156337"/>
                    <a:pt x="25400" y="31762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183326" y="3661852"/>
            <a:ext cx="4850300" cy="947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6"/>
              </a:lnSpc>
            </a:pPr>
            <a:r>
              <a:rPr lang="en-US" sz="3450" spc="32">
                <a:solidFill>
                  <a:srgbClr val="FFFFFF"/>
                </a:solidFill>
                <a:latin typeface="Lato 2 Bold"/>
              </a:rPr>
              <a:t>249,212 Total available loads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28700" y="4892806"/>
            <a:ext cx="5159552" cy="1391460"/>
            <a:chOff x="0" y="0"/>
            <a:chExt cx="6879402" cy="1855280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6854063" cy="1829943"/>
            </a:xfrm>
            <a:custGeom>
              <a:avLst/>
              <a:gdLst/>
              <a:ahLst/>
              <a:cxnLst/>
              <a:rect l="l" t="t" r="r" b="b"/>
              <a:pathLst>
                <a:path w="6854063" h="1829943">
                  <a:moveTo>
                    <a:pt x="0" y="304927"/>
                  </a:moveTo>
                  <a:cubicBezTo>
                    <a:pt x="0" y="136525"/>
                    <a:pt x="137922" y="0"/>
                    <a:pt x="308102" y="0"/>
                  </a:cubicBezTo>
                  <a:lnTo>
                    <a:pt x="6545961" y="0"/>
                  </a:lnTo>
                  <a:cubicBezTo>
                    <a:pt x="6716141" y="0"/>
                    <a:pt x="6854063" y="136525"/>
                    <a:pt x="6854063" y="304927"/>
                  </a:cubicBezTo>
                  <a:lnTo>
                    <a:pt x="6854063" y="1524889"/>
                  </a:lnTo>
                  <a:cubicBezTo>
                    <a:pt x="6854063" y="1693291"/>
                    <a:pt x="6716141" y="1829816"/>
                    <a:pt x="6545961" y="1829816"/>
                  </a:cubicBezTo>
                  <a:lnTo>
                    <a:pt x="308102" y="1829816"/>
                  </a:lnTo>
                  <a:cubicBezTo>
                    <a:pt x="137922" y="1829943"/>
                    <a:pt x="0" y="1693291"/>
                    <a:pt x="0" y="1524889"/>
                  </a:cubicBezTo>
                  <a:close/>
                </a:path>
              </a:pathLst>
            </a:custGeom>
            <a:solidFill>
              <a:srgbClr val="D9E0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879463" cy="1855343"/>
            </a:xfrm>
            <a:custGeom>
              <a:avLst/>
              <a:gdLst/>
              <a:ahLst/>
              <a:cxnLst/>
              <a:rect l="l" t="t" r="r" b="b"/>
              <a:pathLst>
                <a:path w="6879463" h="1855343">
                  <a:moveTo>
                    <a:pt x="0" y="317627"/>
                  </a:moveTo>
                  <a:cubicBezTo>
                    <a:pt x="0" y="142113"/>
                    <a:pt x="143764" y="0"/>
                    <a:pt x="320802" y="0"/>
                  </a:cubicBezTo>
                  <a:lnTo>
                    <a:pt x="6558661" y="0"/>
                  </a:lnTo>
                  <a:lnTo>
                    <a:pt x="6558661" y="12700"/>
                  </a:lnTo>
                  <a:lnTo>
                    <a:pt x="6558661" y="0"/>
                  </a:lnTo>
                  <a:cubicBezTo>
                    <a:pt x="6735699" y="0"/>
                    <a:pt x="6879463" y="142113"/>
                    <a:pt x="6879463" y="317627"/>
                  </a:cubicBezTo>
                  <a:lnTo>
                    <a:pt x="6866763" y="317627"/>
                  </a:lnTo>
                  <a:lnTo>
                    <a:pt x="6879463" y="317627"/>
                  </a:lnTo>
                  <a:lnTo>
                    <a:pt x="6879463" y="1537589"/>
                  </a:lnTo>
                  <a:lnTo>
                    <a:pt x="6866763" y="1537589"/>
                  </a:lnTo>
                  <a:lnTo>
                    <a:pt x="6879463" y="1537589"/>
                  </a:lnTo>
                  <a:cubicBezTo>
                    <a:pt x="6879463" y="1713103"/>
                    <a:pt x="6735699" y="1855216"/>
                    <a:pt x="6558661" y="1855216"/>
                  </a:cubicBezTo>
                  <a:lnTo>
                    <a:pt x="6558661" y="1842516"/>
                  </a:lnTo>
                  <a:lnTo>
                    <a:pt x="6558661" y="1855216"/>
                  </a:lnTo>
                  <a:lnTo>
                    <a:pt x="320802" y="1855216"/>
                  </a:lnTo>
                  <a:lnTo>
                    <a:pt x="320802" y="1842516"/>
                  </a:lnTo>
                  <a:lnTo>
                    <a:pt x="320802" y="1855216"/>
                  </a:lnTo>
                  <a:cubicBezTo>
                    <a:pt x="143764" y="1855343"/>
                    <a:pt x="0" y="1713230"/>
                    <a:pt x="0" y="1537589"/>
                  </a:cubicBezTo>
                  <a:lnTo>
                    <a:pt x="0" y="317627"/>
                  </a:lnTo>
                  <a:lnTo>
                    <a:pt x="12700" y="317627"/>
                  </a:lnTo>
                  <a:lnTo>
                    <a:pt x="0" y="317627"/>
                  </a:lnTo>
                  <a:moveTo>
                    <a:pt x="25400" y="317627"/>
                  </a:moveTo>
                  <a:lnTo>
                    <a:pt x="25400" y="1537589"/>
                  </a:lnTo>
                  <a:lnTo>
                    <a:pt x="12700" y="1537589"/>
                  </a:lnTo>
                  <a:lnTo>
                    <a:pt x="25400" y="1537589"/>
                  </a:lnTo>
                  <a:cubicBezTo>
                    <a:pt x="25400" y="1698879"/>
                    <a:pt x="157480" y="1829816"/>
                    <a:pt x="320802" y="1829816"/>
                  </a:cubicBezTo>
                  <a:lnTo>
                    <a:pt x="6558661" y="1829816"/>
                  </a:lnTo>
                  <a:cubicBezTo>
                    <a:pt x="6721856" y="1829816"/>
                    <a:pt x="6854063" y="1698879"/>
                    <a:pt x="6854063" y="1537589"/>
                  </a:cubicBezTo>
                  <a:lnTo>
                    <a:pt x="6854063" y="317627"/>
                  </a:lnTo>
                  <a:cubicBezTo>
                    <a:pt x="6854063" y="156337"/>
                    <a:pt x="6721983" y="25400"/>
                    <a:pt x="6558661" y="25400"/>
                  </a:cubicBezTo>
                  <a:lnTo>
                    <a:pt x="320802" y="25400"/>
                  </a:lnTo>
                  <a:lnTo>
                    <a:pt x="320802" y="12700"/>
                  </a:lnTo>
                  <a:lnTo>
                    <a:pt x="320802" y="25400"/>
                  </a:lnTo>
                  <a:cubicBezTo>
                    <a:pt x="157480" y="25400"/>
                    <a:pt x="25400" y="156337"/>
                    <a:pt x="25400" y="31762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83326" y="5366985"/>
            <a:ext cx="4850300" cy="481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6"/>
              </a:lnSpc>
            </a:pPr>
            <a:r>
              <a:rPr lang="en-US" sz="3450" spc="32">
                <a:solidFill>
                  <a:srgbClr val="000000"/>
                </a:solidFill>
                <a:latin typeface="Lato 2 Bold"/>
              </a:rPr>
              <a:t>170,179 Biddable loads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28700" y="6364576"/>
            <a:ext cx="5159552" cy="1391460"/>
            <a:chOff x="0" y="0"/>
            <a:chExt cx="6879402" cy="1855280"/>
          </a:xfrm>
        </p:grpSpPr>
        <p:sp>
          <p:nvSpPr>
            <p:cNvPr id="13" name="Freeform 13"/>
            <p:cNvSpPr/>
            <p:nvPr/>
          </p:nvSpPr>
          <p:spPr>
            <a:xfrm>
              <a:off x="12700" y="12700"/>
              <a:ext cx="6854063" cy="1829943"/>
            </a:xfrm>
            <a:custGeom>
              <a:avLst/>
              <a:gdLst/>
              <a:ahLst/>
              <a:cxnLst/>
              <a:rect l="l" t="t" r="r" b="b"/>
              <a:pathLst>
                <a:path w="6854063" h="1829943">
                  <a:moveTo>
                    <a:pt x="0" y="304927"/>
                  </a:moveTo>
                  <a:cubicBezTo>
                    <a:pt x="0" y="136525"/>
                    <a:pt x="137922" y="0"/>
                    <a:pt x="308102" y="0"/>
                  </a:cubicBezTo>
                  <a:lnTo>
                    <a:pt x="6545961" y="0"/>
                  </a:lnTo>
                  <a:cubicBezTo>
                    <a:pt x="6716141" y="0"/>
                    <a:pt x="6854063" y="136525"/>
                    <a:pt x="6854063" y="304927"/>
                  </a:cubicBezTo>
                  <a:lnTo>
                    <a:pt x="6854063" y="1524889"/>
                  </a:lnTo>
                  <a:cubicBezTo>
                    <a:pt x="6854063" y="1693291"/>
                    <a:pt x="6716141" y="1829816"/>
                    <a:pt x="6545961" y="1829816"/>
                  </a:cubicBezTo>
                  <a:lnTo>
                    <a:pt x="308102" y="1829816"/>
                  </a:lnTo>
                  <a:cubicBezTo>
                    <a:pt x="137922" y="1829943"/>
                    <a:pt x="0" y="1693291"/>
                    <a:pt x="0" y="1524889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6879463" cy="1855343"/>
            </a:xfrm>
            <a:custGeom>
              <a:avLst/>
              <a:gdLst/>
              <a:ahLst/>
              <a:cxnLst/>
              <a:rect l="l" t="t" r="r" b="b"/>
              <a:pathLst>
                <a:path w="6879463" h="1855343">
                  <a:moveTo>
                    <a:pt x="0" y="317627"/>
                  </a:moveTo>
                  <a:cubicBezTo>
                    <a:pt x="0" y="142113"/>
                    <a:pt x="143764" y="0"/>
                    <a:pt x="320802" y="0"/>
                  </a:cubicBezTo>
                  <a:lnTo>
                    <a:pt x="6558661" y="0"/>
                  </a:lnTo>
                  <a:lnTo>
                    <a:pt x="6558661" y="12700"/>
                  </a:lnTo>
                  <a:lnTo>
                    <a:pt x="6558661" y="0"/>
                  </a:lnTo>
                  <a:cubicBezTo>
                    <a:pt x="6735699" y="0"/>
                    <a:pt x="6879463" y="142113"/>
                    <a:pt x="6879463" y="317627"/>
                  </a:cubicBezTo>
                  <a:lnTo>
                    <a:pt x="6866763" y="317627"/>
                  </a:lnTo>
                  <a:lnTo>
                    <a:pt x="6879463" y="317627"/>
                  </a:lnTo>
                  <a:lnTo>
                    <a:pt x="6879463" y="1537589"/>
                  </a:lnTo>
                  <a:lnTo>
                    <a:pt x="6866763" y="1537589"/>
                  </a:lnTo>
                  <a:lnTo>
                    <a:pt x="6879463" y="1537589"/>
                  </a:lnTo>
                  <a:cubicBezTo>
                    <a:pt x="6879463" y="1713103"/>
                    <a:pt x="6735699" y="1855216"/>
                    <a:pt x="6558661" y="1855216"/>
                  </a:cubicBezTo>
                  <a:lnTo>
                    <a:pt x="6558661" y="1842516"/>
                  </a:lnTo>
                  <a:lnTo>
                    <a:pt x="6558661" y="1855216"/>
                  </a:lnTo>
                  <a:lnTo>
                    <a:pt x="320802" y="1855216"/>
                  </a:lnTo>
                  <a:lnTo>
                    <a:pt x="320802" y="1842516"/>
                  </a:lnTo>
                  <a:lnTo>
                    <a:pt x="320802" y="1855216"/>
                  </a:lnTo>
                  <a:cubicBezTo>
                    <a:pt x="143764" y="1855343"/>
                    <a:pt x="0" y="1713230"/>
                    <a:pt x="0" y="1537589"/>
                  </a:cubicBezTo>
                  <a:lnTo>
                    <a:pt x="0" y="317627"/>
                  </a:lnTo>
                  <a:lnTo>
                    <a:pt x="12700" y="317627"/>
                  </a:lnTo>
                  <a:lnTo>
                    <a:pt x="0" y="317627"/>
                  </a:lnTo>
                  <a:moveTo>
                    <a:pt x="25400" y="317627"/>
                  </a:moveTo>
                  <a:lnTo>
                    <a:pt x="25400" y="1537589"/>
                  </a:lnTo>
                  <a:lnTo>
                    <a:pt x="12700" y="1537589"/>
                  </a:lnTo>
                  <a:lnTo>
                    <a:pt x="25400" y="1537589"/>
                  </a:lnTo>
                  <a:cubicBezTo>
                    <a:pt x="25400" y="1698879"/>
                    <a:pt x="157480" y="1829816"/>
                    <a:pt x="320802" y="1829816"/>
                  </a:cubicBezTo>
                  <a:lnTo>
                    <a:pt x="6558661" y="1829816"/>
                  </a:lnTo>
                  <a:cubicBezTo>
                    <a:pt x="6721856" y="1829816"/>
                    <a:pt x="6854063" y="1698879"/>
                    <a:pt x="6854063" y="1537589"/>
                  </a:cubicBezTo>
                  <a:lnTo>
                    <a:pt x="6854063" y="317627"/>
                  </a:lnTo>
                  <a:cubicBezTo>
                    <a:pt x="6854063" y="156337"/>
                    <a:pt x="6721983" y="25400"/>
                    <a:pt x="6558661" y="25400"/>
                  </a:cubicBezTo>
                  <a:lnTo>
                    <a:pt x="320802" y="25400"/>
                  </a:lnTo>
                  <a:lnTo>
                    <a:pt x="320802" y="12700"/>
                  </a:lnTo>
                  <a:lnTo>
                    <a:pt x="320802" y="25400"/>
                  </a:lnTo>
                  <a:cubicBezTo>
                    <a:pt x="157480" y="25400"/>
                    <a:pt x="25400" y="156337"/>
                    <a:pt x="25400" y="31762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183326" y="6838755"/>
            <a:ext cx="4850300" cy="481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6"/>
              </a:lnSpc>
            </a:pPr>
            <a:r>
              <a:rPr lang="en-US" sz="3450" spc="32">
                <a:solidFill>
                  <a:srgbClr val="FFFFFF"/>
                </a:solidFill>
                <a:latin typeface="Lato 2 Bold"/>
              </a:rPr>
              <a:t>$513,884 Margin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028700" y="7836348"/>
            <a:ext cx="5159552" cy="1391460"/>
            <a:chOff x="0" y="0"/>
            <a:chExt cx="6879402" cy="1855280"/>
          </a:xfrm>
        </p:grpSpPr>
        <p:sp>
          <p:nvSpPr>
            <p:cNvPr id="17" name="Freeform 17"/>
            <p:cNvSpPr/>
            <p:nvPr/>
          </p:nvSpPr>
          <p:spPr>
            <a:xfrm>
              <a:off x="12700" y="12700"/>
              <a:ext cx="6854063" cy="1829943"/>
            </a:xfrm>
            <a:custGeom>
              <a:avLst/>
              <a:gdLst/>
              <a:ahLst/>
              <a:cxnLst/>
              <a:rect l="l" t="t" r="r" b="b"/>
              <a:pathLst>
                <a:path w="6854063" h="1829943">
                  <a:moveTo>
                    <a:pt x="0" y="304927"/>
                  </a:moveTo>
                  <a:cubicBezTo>
                    <a:pt x="0" y="136525"/>
                    <a:pt x="137922" y="0"/>
                    <a:pt x="308102" y="0"/>
                  </a:cubicBezTo>
                  <a:lnTo>
                    <a:pt x="6545961" y="0"/>
                  </a:lnTo>
                  <a:cubicBezTo>
                    <a:pt x="6716141" y="0"/>
                    <a:pt x="6854063" y="136525"/>
                    <a:pt x="6854063" y="304927"/>
                  </a:cubicBezTo>
                  <a:lnTo>
                    <a:pt x="6854063" y="1524889"/>
                  </a:lnTo>
                  <a:cubicBezTo>
                    <a:pt x="6854063" y="1693291"/>
                    <a:pt x="6716141" y="1829816"/>
                    <a:pt x="6545961" y="1829816"/>
                  </a:cubicBezTo>
                  <a:lnTo>
                    <a:pt x="308102" y="1829816"/>
                  </a:lnTo>
                  <a:cubicBezTo>
                    <a:pt x="137922" y="1829943"/>
                    <a:pt x="0" y="1693291"/>
                    <a:pt x="0" y="1524889"/>
                  </a:cubicBezTo>
                  <a:close/>
                </a:path>
              </a:pathLst>
            </a:custGeom>
            <a:solidFill>
              <a:srgbClr val="D9E0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6879463" cy="1855343"/>
            </a:xfrm>
            <a:custGeom>
              <a:avLst/>
              <a:gdLst/>
              <a:ahLst/>
              <a:cxnLst/>
              <a:rect l="l" t="t" r="r" b="b"/>
              <a:pathLst>
                <a:path w="6879463" h="1855343">
                  <a:moveTo>
                    <a:pt x="0" y="317627"/>
                  </a:moveTo>
                  <a:cubicBezTo>
                    <a:pt x="0" y="142113"/>
                    <a:pt x="143764" y="0"/>
                    <a:pt x="320802" y="0"/>
                  </a:cubicBezTo>
                  <a:lnTo>
                    <a:pt x="6558661" y="0"/>
                  </a:lnTo>
                  <a:lnTo>
                    <a:pt x="6558661" y="12700"/>
                  </a:lnTo>
                  <a:lnTo>
                    <a:pt x="6558661" y="0"/>
                  </a:lnTo>
                  <a:cubicBezTo>
                    <a:pt x="6735699" y="0"/>
                    <a:pt x="6879463" y="142113"/>
                    <a:pt x="6879463" y="317627"/>
                  </a:cubicBezTo>
                  <a:lnTo>
                    <a:pt x="6866763" y="317627"/>
                  </a:lnTo>
                  <a:lnTo>
                    <a:pt x="6879463" y="317627"/>
                  </a:lnTo>
                  <a:lnTo>
                    <a:pt x="6879463" y="1537589"/>
                  </a:lnTo>
                  <a:lnTo>
                    <a:pt x="6866763" y="1537589"/>
                  </a:lnTo>
                  <a:lnTo>
                    <a:pt x="6879463" y="1537589"/>
                  </a:lnTo>
                  <a:cubicBezTo>
                    <a:pt x="6879463" y="1713103"/>
                    <a:pt x="6735699" y="1855216"/>
                    <a:pt x="6558661" y="1855216"/>
                  </a:cubicBezTo>
                  <a:lnTo>
                    <a:pt x="6558661" y="1842516"/>
                  </a:lnTo>
                  <a:lnTo>
                    <a:pt x="6558661" y="1855216"/>
                  </a:lnTo>
                  <a:lnTo>
                    <a:pt x="320802" y="1855216"/>
                  </a:lnTo>
                  <a:lnTo>
                    <a:pt x="320802" y="1842516"/>
                  </a:lnTo>
                  <a:lnTo>
                    <a:pt x="320802" y="1855216"/>
                  </a:lnTo>
                  <a:cubicBezTo>
                    <a:pt x="143764" y="1855343"/>
                    <a:pt x="0" y="1713230"/>
                    <a:pt x="0" y="1537589"/>
                  </a:cubicBezTo>
                  <a:lnTo>
                    <a:pt x="0" y="317627"/>
                  </a:lnTo>
                  <a:lnTo>
                    <a:pt x="12700" y="317627"/>
                  </a:lnTo>
                  <a:lnTo>
                    <a:pt x="0" y="317627"/>
                  </a:lnTo>
                  <a:moveTo>
                    <a:pt x="25400" y="317627"/>
                  </a:moveTo>
                  <a:lnTo>
                    <a:pt x="25400" y="1537589"/>
                  </a:lnTo>
                  <a:lnTo>
                    <a:pt x="12700" y="1537589"/>
                  </a:lnTo>
                  <a:lnTo>
                    <a:pt x="25400" y="1537589"/>
                  </a:lnTo>
                  <a:cubicBezTo>
                    <a:pt x="25400" y="1698879"/>
                    <a:pt x="157480" y="1829816"/>
                    <a:pt x="320802" y="1829816"/>
                  </a:cubicBezTo>
                  <a:lnTo>
                    <a:pt x="6558661" y="1829816"/>
                  </a:lnTo>
                  <a:cubicBezTo>
                    <a:pt x="6721856" y="1829816"/>
                    <a:pt x="6854063" y="1698879"/>
                    <a:pt x="6854063" y="1537589"/>
                  </a:cubicBezTo>
                  <a:lnTo>
                    <a:pt x="6854063" y="317627"/>
                  </a:lnTo>
                  <a:cubicBezTo>
                    <a:pt x="6854063" y="156337"/>
                    <a:pt x="6721983" y="25400"/>
                    <a:pt x="6558661" y="25400"/>
                  </a:cubicBezTo>
                  <a:lnTo>
                    <a:pt x="320802" y="25400"/>
                  </a:lnTo>
                  <a:lnTo>
                    <a:pt x="320802" y="12700"/>
                  </a:lnTo>
                  <a:lnTo>
                    <a:pt x="320802" y="25400"/>
                  </a:lnTo>
                  <a:cubicBezTo>
                    <a:pt x="157480" y="25400"/>
                    <a:pt x="25400" y="156337"/>
                    <a:pt x="25400" y="31762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183326" y="8310526"/>
            <a:ext cx="4850300" cy="481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6"/>
              </a:lnSpc>
            </a:pPr>
            <a:r>
              <a:rPr lang="en-US" sz="3450" spc="32">
                <a:solidFill>
                  <a:srgbClr val="000000"/>
                </a:solidFill>
                <a:latin typeface="Lato 2 Bold"/>
              </a:rPr>
              <a:t>6.30% Margin %</a:t>
            </a:r>
          </a:p>
        </p:txBody>
      </p:sp>
      <p:sp>
        <p:nvSpPr>
          <p:cNvPr id="20" name="Freeform 20"/>
          <p:cNvSpPr/>
          <p:nvPr/>
        </p:nvSpPr>
        <p:spPr>
          <a:xfrm>
            <a:off x="6188252" y="2426312"/>
            <a:ext cx="11878821" cy="7208713"/>
          </a:xfrm>
          <a:custGeom>
            <a:avLst/>
            <a:gdLst/>
            <a:ahLst/>
            <a:cxnLst/>
            <a:rect l="l" t="t" r="r" b="b"/>
            <a:pathLst>
              <a:path w="11878821" h="7208713">
                <a:moveTo>
                  <a:pt x="0" y="0"/>
                </a:moveTo>
                <a:lnTo>
                  <a:pt x="11878820" y="0"/>
                </a:lnTo>
                <a:lnTo>
                  <a:pt x="11878820" y="7208713"/>
                </a:lnTo>
                <a:lnTo>
                  <a:pt x="0" y="72087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41" t="-394" r="-3141" b="-542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5143500" cy="10287000"/>
          </a:xfrm>
          <a:custGeom>
            <a:avLst/>
            <a:gdLst/>
            <a:ahLst/>
            <a:cxnLst/>
            <a:rect l="l" t="t" r="r" b="b"/>
            <a:pathLst>
              <a:path w="5143500" h="10287000">
                <a:moveTo>
                  <a:pt x="0" y="0"/>
                </a:moveTo>
                <a:lnTo>
                  <a:pt x="5143500" y="0"/>
                </a:lnTo>
                <a:lnTo>
                  <a:pt x="51435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3333" r="-53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391448" y="800196"/>
            <a:ext cx="867852" cy="647635"/>
          </a:xfrm>
          <a:custGeom>
            <a:avLst/>
            <a:gdLst/>
            <a:ahLst/>
            <a:cxnLst/>
            <a:rect l="l" t="t" r="r" b="b"/>
            <a:pathLst>
              <a:path w="867852" h="647635">
                <a:moveTo>
                  <a:pt x="0" y="0"/>
                </a:moveTo>
                <a:lnTo>
                  <a:pt x="867852" y="0"/>
                </a:lnTo>
                <a:lnTo>
                  <a:pt x="867852" y="647635"/>
                </a:lnTo>
                <a:lnTo>
                  <a:pt x="0" y="647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551063" y="609633"/>
            <a:ext cx="8169606" cy="1581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00"/>
              </a:lnSpc>
            </a:pPr>
            <a:r>
              <a:rPr lang="en-US" sz="4500" spc="675">
                <a:solidFill>
                  <a:srgbClr val="000000"/>
                </a:solidFill>
                <a:latin typeface="Lato Bold Bold"/>
              </a:rPr>
              <a:t>IDENTIFY &amp; ONBOARD AN ACCOUNT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51063" y="2802255"/>
            <a:ext cx="11708237" cy="6456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 spc="39">
                <a:solidFill>
                  <a:srgbClr val="000000"/>
                </a:solidFill>
                <a:latin typeface="Lato 2"/>
              </a:rPr>
              <a:t>Identify the account and relay login information to </a:t>
            </a:r>
            <a:r>
              <a:rPr lang="en-US" sz="4200" u="sng" spc="39">
                <a:solidFill>
                  <a:srgbClr val="0563C1"/>
                </a:solidFill>
                <a:latin typeface="Lato 2"/>
                <a:hlinkClick r:id="rId5" tooltip="mailto:avrl@beemac.com"/>
              </a:rPr>
              <a:t>avrl@beemac.com</a:t>
            </a:r>
            <a:r>
              <a:rPr lang="en-US" sz="4200" spc="39">
                <a:solidFill>
                  <a:srgbClr val="000000"/>
                </a:solidFill>
                <a:latin typeface="Lato 2"/>
              </a:rPr>
              <a:t> or Natalie/Allan</a:t>
            </a:r>
          </a:p>
          <a:p>
            <a:pPr marL="1554480" lvl="2" indent="-518160" algn="l">
              <a:lnSpc>
                <a:spcPts val="5040"/>
              </a:lnSpc>
              <a:buFont typeface="Arial"/>
              <a:buChar char="⚬"/>
            </a:pPr>
            <a:r>
              <a:rPr lang="en-US" sz="3600" spc="33">
                <a:solidFill>
                  <a:srgbClr val="000000"/>
                </a:solidFill>
                <a:latin typeface="Lato 2"/>
              </a:rPr>
              <a:t>TMS based	</a:t>
            </a:r>
          </a:p>
          <a:p>
            <a:pPr marL="1554480" lvl="2" indent="-518160" algn="l">
              <a:lnSpc>
                <a:spcPts val="5040"/>
              </a:lnSpc>
              <a:buFont typeface="Arial"/>
              <a:buChar char="⚬"/>
            </a:pPr>
            <a:r>
              <a:rPr lang="en-US" sz="3600" spc="33">
                <a:solidFill>
                  <a:srgbClr val="000000"/>
                </a:solidFill>
                <a:latin typeface="Lato 2"/>
              </a:rPr>
              <a:t>Auction/Bid environment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 spc="39">
                <a:solidFill>
                  <a:srgbClr val="000000"/>
                </a:solidFill>
                <a:latin typeface="Lato 2"/>
              </a:rPr>
              <a:t>Schedule intake call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 spc="39">
                <a:solidFill>
                  <a:srgbClr val="000000"/>
                </a:solidFill>
                <a:latin typeface="Lato 2"/>
              </a:rPr>
              <a:t>Test account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 spc="39">
                <a:solidFill>
                  <a:srgbClr val="000000"/>
                </a:solidFill>
                <a:latin typeface="Lato 2"/>
              </a:rPr>
              <a:t>Turn on account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 spc="39">
                <a:solidFill>
                  <a:srgbClr val="000000"/>
                </a:solidFill>
                <a:latin typeface="Lato 2"/>
              </a:rPr>
              <a:t>Monitor automation and tweak logic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339007"/>
            <a:ext cx="18288000" cy="7608986"/>
          </a:xfrm>
          <a:custGeom>
            <a:avLst/>
            <a:gdLst/>
            <a:ahLst/>
            <a:cxnLst/>
            <a:rect l="l" t="t" r="r" b="b"/>
            <a:pathLst>
              <a:path w="18288000" h="7608986">
                <a:moveTo>
                  <a:pt x="0" y="0"/>
                </a:moveTo>
                <a:lnTo>
                  <a:pt x="18288000" y="0"/>
                </a:lnTo>
                <a:lnTo>
                  <a:pt x="18288000" y="7608986"/>
                </a:lnTo>
                <a:lnTo>
                  <a:pt x="0" y="76089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89" r="-6395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870" t="-7033" r="-316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1885220" y="0"/>
            <a:ext cx="16396918" cy="10289931"/>
          </a:xfrm>
          <a:custGeom>
            <a:avLst/>
            <a:gdLst/>
            <a:ahLst/>
            <a:cxnLst/>
            <a:rect l="l" t="t" r="r" b="b"/>
            <a:pathLst>
              <a:path w="16549318" h="10552336">
                <a:moveTo>
                  <a:pt x="0" y="0"/>
                </a:moveTo>
                <a:lnTo>
                  <a:pt x="16549318" y="0"/>
                </a:lnTo>
                <a:lnTo>
                  <a:pt x="16549318" y="10552336"/>
                </a:lnTo>
                <a:lnTo>
                  <a:pt x="0" y="105523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568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171693" y="7520307"/>
            <a:ext cx="11792195" cy="189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</a:pPr>
            <a:r>
              <a:rPr lang="en-US" sz="11000" spc="1650">
                <a:solidFill>
                  <a:srgbClr val="FFFFFF"/>
                </a:solidFill>
                <a:latin typeface="Lato 1 Bold"/>
              </a:rPr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236</Words>
  <Application>Microsoft Office PowerPoint</Application>
  <PresentationFormat>Custom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Lato 2 Bold</vt:lpstr>
      <vt:lpstr>Arial</vt:lpstr>
      <vt:lpstr>Lato Bold Bold</vt:lpstr>
      <vt:lpstr>Lato 1 Bold</vt:lpstr>
      <vt:lpstr>Lato 2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AVRL Generation &amp; Beemac</dc:title>
  <dc:creator>VALENTINA VERGARA</dc:creator>
  <cp:lastModifiedBy>Valentina Vergara</cp:lastModifiedBy>
  <cp:revision>2</cp:revision>
  <dcterms:created xsi:type="dcterms:W3CDTF">2006-08-16T00:00:00Z</dcterms:created>
  <dcterms:modified xsi:type="dcterms:W3CDTF">2024-02-26T14:30:18Z</dcterms:modified>
  <dc:identifier>DAF8xamCm7s</dc:identifier>
</cp:coreProperties>
</file>