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8" r:id="rId4"/>
    <p:sldId id="257" r:id="rId5"/>
    <p:sldId id="259" r:id="rId6"/>
    <p:sldId id="307" r:id="rId7"/>
    <p:sldId id="324" r:id="rId8"/>
    <p:sldId id="325" r:id="rId9"/>
    <p:sldId id="326" r:id="rId10"/>
    <p:sldId id="288" r:id="rId11"/>
    <p:sldId id="327" r:id="rId12"/>
    <p:sldId id="332" r:id="rId13"/>
    <p:sldId id="333" r:id="rId14"/>
    <p:sldId id="328" r:id="rId15"/>
    <p:sldId id="329" r:id="rId16"/>
    <p:sldId id="330" r:id="rId17"/>
    <p:sldId id="331" r:id="rId18"/>
    <p:sldId id="334" r:id="rId19"/>
    <p:sldId id="335" r:id="rId20"/>
    <p:sldId id="336" r:id="rId21"/>
    <p:sldId id="337" r:id="rId22"/>
    <p:sldId id="338" r:id="rId23"/>
    <p:sldId id="339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E2FD1-1A24-4D09-8179-AC8CE2F2AA9D}" v="53" dt="2023-11-27T14:44:1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7196-5F19-658C-2C82-EDD92B11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90BB8-EA14-4B60-B316-0D576300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42CE-9EFC-4697-F29A-954567BE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9F3B8-31FC-DCCB-12D9-F277DF03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12F7-4E79-CD28-CD48-FE701DD5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4733-1E75-AC22-230F-A9060B73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90325-EB0E-B583-3CFB-F3DBD14EE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258F-F171-6C4E-BFA3-1AA1CEE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7E085-C554-39F4-A5CB-000CAEA4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A1C-EAAF-D7AF-4D7D-F48501AB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2B9D3-517D-F9D5-E03B-3BC6EE2B7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26E3D-301D-1BB2-DB0D-ECC5FAF91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1AA1-23C6-F9AC-6EED-A2A51C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CA14-4403-9F0C-A61A-05799B13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A822-1DB6-40BF-8E3D-A3F0F807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0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1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476D-4982-BA2F-99A7-C3E9122E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FA89-58E2-5159-83C7-079EE0A6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AAC1A-87B3-37A4-8D25-01E1FB9D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93EA-2327-2BFB-D7CC-5E3164C9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13E2-2502-717D-89E7-3CE58E40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C6-2DAA-4B06-97ED-75B0593BF4F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3-7150-4852-BE10-A92AB248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C1CF-7E1E-932E-5795-BC80D530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5FBDB-7BFD-1CA8-AD07-72263A2EA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0932B-69FB-053C-F611-701FC351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ECB0-1A30-2362-EF28-FBA12FC1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F727-6D41-3A2E-6C4A-14CB06C5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4A9-494E-138A-B006-700C5D65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4531-20CB-039B-E043-EF3985F15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C13F6-3026-4F67-3FEF-878D5DF5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D4731-60C9-CB59-FFF6-A8B003F7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01AF7-0692-4407-4470-657CA65D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2DA2-367A-7903-1CC1-3F4DE9A7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1974-F389-13A5-CD3F-2C82BC42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C82D-A920-F0F2-F7B7-FEFDFB95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282C-EB52-5E29-4D37-EBF5F738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8BB30-A1DE-F1A6-5623-83A4C3584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BBC2-67BF-ABAF-82D4-C8FBCFD06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A6877-62DB-A3CB-5C87-C24015CC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83E3C-1AC4-025F-7451-6D533449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D3704-884A-27AA-CA88-A055A79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F0D4-BE1E-3A68-6CAF-16731FE8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C93DE-194B-AC8A-496B-52395B44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C3B72-E2FA-4335-4EA1-C2F755AC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B960-DB94-4604-8452-C53D5F6A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5B0D9-55D7-A66F-11B4-2D6DF799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98D37-171D-49E3-1629-310038E8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628E-52CF-95DE-9EC3-9B6120E6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A27C-C344-A6C3-3F88-E11696B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F78B-C27C-4AB2-3DDE-5A26740A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F2A91-FA82-ABFC-A533-AD7625C27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6CF7-3425-B47B-030F-5B1A20DD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9CB4-FF18-8BD0-5DE5-6E024695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D9C6A-B964-3C93-3896-ECC77BD5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8E73-A3B3-FABA-DE29-3B2EBFC3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5737B-7D0F-A77B-76BD-B23942357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45D7-3FC3-F9F2-DF5D-DB13A938A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DD95-6C62-FBA5-48A7-6289DD2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A727E-EE65-10E7-55FF-3FF72EC2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C0B4D-4733-1427-CA4C-E15C9D33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15694-44AD-DCE0-509A-31DA6B41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21C1-3F94-BAAB-E981-0DC8CDB87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7818-C2B7-AE5A-BCB1-B5F22032B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DFB-2A7B-4365-8262-146ABC2DD58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7C406-0D95-EA8A-4ABA-F0A43AC5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09FC-B140-3CFA-81F9-0CD47C5C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5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8BEF27C-13DC-9FB3-82B1-C4A08EA93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31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CEABD-8951-91F7-56AE-37CB89569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79" y="1518249"/>
            <a:ext cx="11835441" cy="280358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Searching for Trucks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15B722-D34D-634D-C1C4-73731177403E}"/>
              </a:ext>
            </a:extLst>
          </p:cNvPr>
          <p:cNvSpPr txBox="1">
            <a:spLocks/>
          </p:cNvSpPr>
          <p:nvPr/>
        </p:nvSpPr>
        <p:spPr>
          <a:xfrm>
            <a:off x="2303252" y="5020573"/>
            <a:ext cx="7415840" cy="954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Mcleod-Truckstop-DAT-Parade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2EF5D8-9090-3A9E-1F18-07EA938E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8B56C-07F7-5A4A-FFDB-DE70481C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2" y="2103437"/>
            <a:ext cx="11671116" cy="1325563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4F47618F-E98F-0D28-C1BB-62324DF833A2}"/>
              </a:ext>
            </a:extLst>
          </p:cNvPr>
          <p:cNvSpPr/>
          <p:nvPr/>
        </p:nvSpPr>
        <p:spPr>
          <a:xfrm>
            <a:off x="260442" y="1879003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C8AC02C-A575-B9A1-8038-6ACFE394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0367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B421D3-B3CF-4B2E-61D1-794860D3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356" y="232352"/>
            <a:ext cx="2883716" cy="6393295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4F47618F-E98F-0D28-C1BB-62324DF833A2}"/>
              </a:ext>
            </a:extLst>
          </p:cNvPr>
          <p:cNvSpPr/>
          <p:nvPr/>
        </p:nvSpPr>
        <p:spPr>
          <a:xfrm>
            <a:off x="4580878" y="2150177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D9DB863-6401-9C61-2F1B-6451BAF73BB3}"/>
              </a:ext>
            </a:extLst>
          </p:cNvPr>
          <p:cNvSpPr/>
          <p:nvPr/>
        </p:nvSpPr>
        <p:spPr>
          <a:xfrm>
            <a:off x="5216394" y="2636774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C8AC02C-A575-B9A1-8038-6ACFE394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356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E78CD1-0372-0084-8D8D-8069835A1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" y="687624"/>
            <a:ext cx="11994271" cy="6072970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817A1045-888E-E79C-D192-297E57971D5A}"/>
              </a:ext>
            </a:extLst>
          </p:cNvPr>
          <p:cNvSpPr/>
          <p:nvPr/>
        </p:nvSpPr>
        <p:spPr>
          <a:xfrm>
            <a:off x="8975942" y="3653336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C8AC02C-A575-B9A1-8038-6ACFE394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2079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2EF5D8-9090-3A9E-1F18-07EA938E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0C79-6A13-E956-E4FC-5A695587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27" y="76055"/>
            <a:ext cx="9440392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0D96FC-D769-AFB9-CC6C-EC376FD2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2163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B7E6-A50F-2FE9-8424-38E7C049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5" y="741871"/>
            <a:ext cx="11112938" cy="486304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62898B-EFB1-43BA-8F9B-3895C7D0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3197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F0388-E6B8-8C03-E144-49BCFE6D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06" y="120770"/>
            <a:ext cx="12696965" cy="633838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D882F67-419A-A7A1-92F8-867F8D65C10C}"/>
              </a:ext>
            </a:extLst>
          </p:cNvPr>
          <p:cNvSpPr/>
          <p:nvPr/>
        </p:nvSpPr>
        <p:spPr>
          <a:xfrm>
            <a:off x="10834291" y="1871729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82D79-7758-6059-10E2-7C531C2B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04" y="194020"/>
            <a:ext cx="3289577" cy="657915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7580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C74C6-DB55-7BD6-D22E-C2776968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1" y="1285336"/>
            <a:ext cx="11598478" cy="39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475363-B13D-DAAE-98E8-CFBCBFFF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14" y="810883"/>
            <a:ext cx="9947917" cy="53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E8A77-FF8C-F18D-7F13-00A273FA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8" y="256357"/>
            <a:ext cx="10941170" cy="6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6423-F256-EE34-373D-DEA2211A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7B547FD-EACF-0B64-BB00-F220899A3FBC}"/>
              </a:ext>
            </a:extLst>
          </p:cNvPr>
          <p:cNvSpPr/>
          <p:nvPr/>
        </p:nvSpPr>
        <p:spPr>
          <a:xfrm>
            <a:off x="3161336" y="4119416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8" y="5918164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CB69E-614B-E17E-5DEA-2EC801BB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78" y="46072"/>
            <a:ext cx="12192000" cy="68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8EFE1-C434-1856-6742-2802850B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8" y="532407"/>
            <a:ext cx="10673751" cy="59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30970-F766-37CB-EF33-7345FB4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4" y="791677"/>
            <a:ext cx="10682377" cy="58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97216-2CAC-C71B-C675-194ABD844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0" y="1910232"/>
            <a:ext cx="11432875" cy="28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9FFB85-3542-B21F-1E12-9C0B1EC3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67" y="171607"/>
            <a:ext cx="9195265" cy="63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91A5-EB6B-437A-A412-92AB3C01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38546"/>
            <a:ext cx="10515600" cy="4303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From Brokerage planning, highlight the load you are working on</a:t>
            </a:r>
            <a:r>
              <a:rPr lang="en-US" sz="27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CA723-5EFA-55B2-125D-0EB2E6EE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E3133B6-4407-800A-EAC2-3A53282B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8" y="5918164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58F49-A213-105D-2B6B-A1B126F2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339"/>
            <a:ext cx="12192000" cy="59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1D4B86-3742-535F-F927-BDA5E4E3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624"/>
            <a:ext cx="12192000" cy="64061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5307611-139A-2FD4-2705-DE2D4A2A727C}"/>
              </a:ext>
            </a:extLst>
          </p:cNvPr>
          <p:cNvSpPr/>
          <p:nvPr/>
        </p:nvSpPr>
        <p:spPr>
          <a:xfrm>
            <a:off x="1336036" y="2521045"/>
            <a:ext cx="6614833" cy="1509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38A995D-2083-9FE1-A913-1F6F243CFD75}"/>
              </a:ext>
            </a:extLst>
          </p:cNvPr>
          <p:cNvSpPr/>
          <p:nvPr/>
        </p:nvSpPr>
        <p:spPr>
          <a:xfrm>
            <a:off x="4971507" y="3019364"/>
            <a:ext cx="1715941" cy="1509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1BF6B-06EC-52D2-14CA-49247987D6E8}"/>
              </a:ext>
            </a:extLst>
          </p:cNvPr>
          <p:cNvSpPr txBox="1"/>
          <p:nvPr/>
        </p:nvSpPr>
        <p:spPr>
          <a:xfrm>
            <a:off x="6687896" y="2910179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50 Miles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9742E-B5D9-3AB9-12D6-8375EA52383B}"/>
              </a:ext>
            </a:extLst>
          </p:cNvPr>
          <p:cNvSpPr txBox="1"/>
          <p:nvPr/>
        </p:nvSpPr>
        <p:spPr>
          <a:xfrm>
            <a:off x="7910991" y="2411860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60 Days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2C6C7-DD00-0DEA-037B-C556D40F2A8B}"/>
              </a:ext>
            </a:extLst>
          </p:cNvPr>
          <p:cNvSpPr txBox="1"/>
          <p:nvPr/>
        </p:nvSpPr>
        <p:spPr>
          <a:xfrm>
            <a:off x="6614343" y="2200344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click Search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D8A7956-B752-72F4-A0AB-46448F2F952C}"/>
              </a:ext>
            </a:extLst>
          </p:cNvPr>
          <p:cNvSpPr/>
          <p:nvPr/>
        </p:nvSpPr>
        <p:spPr>
          <a:xfrm>
            <a:off x="6417003" y="2291688"/>
            <a:ext cx="270445" cy="1963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9C620E-B53E-A554-790C-86986E9B5B22}"/>
              </a:ext>
            </a:extLst>
          </p:cNvPr>
          <p:cNvSpPr txBox="1"/>
          <p:nvPr/>
        </p:nvSpPr>
        <p:spPr>
          <a:xfrm>
            <a:off x="7401465" y="3332609"/>
            <a:ext cx="438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Below are the available trucks that meet the search criteria selected</a:t>
            </a:r>
          </a:p>
          <a:p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742025C-CE5E-2F86-CBD3-0CA34A33A7B3}"/>
              </a:ext>
            </a:extLst>
          </p:cNvPr>
          <p:cNvSpPr/>
          <p:nvPr/>
        </p:nvSpPr>
        <p:spPr>
          <a:xfrm rot="16200000">
            <a:off x="8072716" y="3815958"/>
            <a:ext cx="433210" cy="2781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A185F9C-FAFF-4D6C-3EA6-919A55BA5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835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8758C4-0F1F-4A5D-9156-CF345727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189" y="6465233"/>
            <a:ext cx="523681" cy="238902"/>
          </a:xfrm>
        </p:spPr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5FC771B-53B0-B663-5615-001BF1CB9A48}"/>
              </a:ext>
            </a:extLst>
          </p:cNvPr>
          <p:cNvSpPr/>
          <p:nvPr/>
        </p:nvSpPr>
        <p:spPr>
          <a:xfrm>
            <a:off x="4084973" y="4729015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286D36E-10FF-0841-2A20-3F9E1EAED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20506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E0E57-D490-B688-01BB-78E378EBB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794"/>
            <a:ext cx="9439723" cy="6398412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AE58E84B-D534-B7AA-ABDA-5B47FA2516E4}"/>
              </a:ext>
            </a:extLst>
          </p:cNvPr>
          <p:cNvSpPr/>
          <p:nvPr/>
        </p:nvSpPr>
        <p:spPr>
          <a:xfrm>
            <a:off x="5110898" y="2385031"/>
            <a:ext cx="270445" cy="1963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1FB74-B1F7-762A-9DF9-1775B37D81C5}"/>
              </a:ext>
            </a:extLst>
          </p:cNvPr>
          <p:cNvSpPr txBox="1"/>
          <p:nvPr/>
        </p:nvSpPr>
        <p:spPr>
          <a:xfrm>
            <a:off x="5481956" y="2281811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click Search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1308829-BD46-72E4-9686-81D51EE3FC56}"/>
              </a:ext>
            </a:extLst>
          </p:cNvPr>
          <p:cNvSpPr/>
          <p:nvPr/>
        </p:nvSpPr>
        <p:spPr>
          <a:xfrm>
            <a:off x="1102898" y="2523716"/>
            <a:ext cx="5496310" cy="23399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05690-91A4-F0AD-CF6B-4EA3F8B89D12}"/>
              </a:ext>
            </a:extLst>
          </p:cNvPr>
          <p:cNvSpPr txBox="1"/>
          <p:nvPr/>
        </p:nvSpPr>
        <p:spPr>
          <a:xfrm>
            <a:off x="6538509" y="2473725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60 Days  </a:t>
            </a:r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427E6FB-EC31-B3AE-9603-8574BC7C474A}"/>
              </a:ext>
            </a:extLst>
          </p:cNvPr>
          <p:cNvSpPr/>
          <p:nvPr/>
        </p:nvSpPr>
        <p:spPr>
          <a:xfrm>
            <a:off x="3856009" y="3048604"/>
            <a:ext cx="2831440" cy="12172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72C76-E314-49CF-E368-C5969BE0BBD1}"/>
              </a:ext>
            </a:extLst>
          </p:cNvPr>
          <p:cNvSpPr txBox="1"/>
          <p:nvPr/>
        </p:nvSpPr>
        <p:spPr>
          <a:xfrm>
            <a:off x="6687896" y="2910179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50 Miles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9580A-8462-0A88-0F03-8F5F1CF9AD9D}"/>
              </a:ext>
            </a:extLst>
          </p:cNvPr>
          <p:cNvSpPr txBox="1"/>
          <p:nvPr/>
        </p:nvSpPr>
        <p:spPr>
          <a:xfrm>
            <a:off x="4987696" y="3408223"/>
            <a:ext cx="438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Below are the available trucks that meet the search criteria selected</a:t>
            </a:r>
          </a:p>
          <a:p>
            <a:endParaRPr lang="en-US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4AF5ED3-FD66-69A6-DF90-D9D824226AE3}"/>
              </a:ext>
            </a:extLst>
          </p:cNvPr>
          <p:cNvSpPr/>
          <p:nvPr/>
        </p:nvSpPr>
        <p:spPr>
          <a:xfrm rot="16200000">
            <a:off x="7410072" y="4039980"/>
            <a:ext cx="433210" cy="2781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37242-6988-7664-F409-386556109BFA}"/>
              </a:ext>
            </a:extLst>
          </p:cNvPr>
          <p:cNvSpPr txBox="1"/>
          <p:nvPr/>
        </p:nvSpPr>
        <p:spPr>
          <a:xfrm>
            <a:off x="9407054" y="1848350"/>
            <a:ext cx="2627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 Results will populate below.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If highlighted </a:t>
            </a:r>
            <a:r>
              <a:rPr lang="en-US" sz="1800" b="1" u="sng" dirty="0">
                <a:solidFill>
                  <a:schemeClr val="accent6"/>
                </a:solidFill>
              </a:rPr>
              <a:t>Green</a:t>
            </a:r>
            <a:r>
              <a:rPr lang="en-US" sz="1800" dirty="0">
                <a:solidFill>
                  <a:schemeClr val="bg1"/>
                </a:solidFill>
              </a:rPr>
              <a:t>, the carrier is already set up with </a:t>
            </a:r>
            <a:r>
              <a:rPr lang="en-US" sz="1800" dirty="0" err="1">
                <a:solidFill>
                  <a:schemeClr val="bg1"/>
                </a:solidFill>
              </a:rPr>
              <a:t>Beemac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If </a:t>
            </a:r>
            <a:r>
              <a:rPr lang="en-US" sz="1800" b="1" u="sng" dirty="0">
                <a:solidFill>
                  <a:schemeClr val="bg1"/>
                </a:solidFill>
              </a:rPr>
              <a:t>black</a:t>
            </a:r>
            <a:r>
              <a:rPr lang="en-US" sz="1800" dirty="0">
                <a:solidFill>
                  <a:schemeClr val="bg1"/>
                </a:solidFill>
              </a:rPr>
              <a:t>, carrier is not active with </a:t>
            </a:r>
            <a:r>
              <a:rPr lang="en-US" sz="1800" dirty="0" err="1">
                <a:solidFill>
                  <a:schemeClr val="bg1"/>
                </a:solidFill>
              </a:rPr>
              <a:t>Beemac</a:t>
            </a:r>
            <a:r>
              <a:rPr lang="en-US" sz="1800" dirty="0">
                <a:solidFill>
                  <a:schemeClr val="bg1"/>
                </a:solidFill>
              </a:rPr>
              <a:t>. Columns can be sorted by or configured as desired.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F286E5-B97C-50D6-58D7-03428419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946"/>
            <a:ext cx="12192000" cy="59181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0"/>
            <a:ext cx="997174" cy="9398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From the brokerage planning select the </a:t>
            </a:r>
            <a:r>
              <a:rPr lang="en-US" b="1" dirty="0"/>
              <a:t>Order Entry </a:t>
            </a:r>
            <a:r>
              <a:rPr lang="en-US" dirty="0"/>
              <a:t>you will use to send the blast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err="1"/>
              <a:t>Topmatch</a:t>
            </a:r>
            <a:r>
              <a:rPr lang="en-US" b="1" dirty="0"/>
              <a:t> profile box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endParaRPr lang="en-US" b="1" dirty="0"/>
          </a:p>
          <a:p>
            <a:pPr marL="342900" indent="-342900"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Search </a:t>
            </a:r>
          </a:p>
          <a:p>
            <a:pPr marL="342900" indent="-342900">
              <a:buAutoNum type="arabicPeriod" startAt="4"/>
            </a:pPr>
            <a:r>
              <a:rPr lang="en-US" dirty="0"/>
              <a:t>A list of carriers will populate 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FE89F94-4C20-DB06-21DA-BB12C42C76C6}"/>
              </a:ext>
            </a:extLst>
          </p:cNvPr>
          <p:cNvSpPr/>
          <p:nvPr/>
        </p:nvSpPr>
        <p:spPr>
          <a:xfrm rot="1583972" flipV="1">
            <a:off x="6200496" y="3297032"/>
            <a:ext cx="474284" cy="1689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3998DF9-1480-1764-348F-8E1FC73509A1}"/>
              </a:ext>
            </a:extLst>
          </p:cNvPr>
          <p:cNvSpPr/>
          <p:nvPr/>
        </p:nvSpPr>
        <p:spPr>
          <a:xfrm flipV="1">
            <a:off x="1714298" y="3837816"/>
            <a:ext cx="4893536" cy="207256"/>
          </a:xfrm>
          <a:prstGeom prst="leftArrow">
            <a:avLst>
              <a:gd name="adj1" fmla="val 48844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02E5AF3-FF61-5AC2-D1A3-9702BF655333}"/>
              </a:ext>
            </a:extLst>
          </p:cNvPr>
          <p:cNvSpPr/>
          <p:nvPr/>
        </p:nvSpPr>
        <p:spPr>
          <a:xfrm rot="19085760" flipV="1">
            <a:off x="6152838" y="5045146"/>
            <a:ext cx="576633" cy="1907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47E490-4A45-CE64-CA1D-77CE6B9E54EC}"/>
              </a:ext>
            </a:extLst>
          </p:cNvPr>
          <p:cNvSpPr txBox="1"/>
          <p:nvPr/>
        </p:nvSpPr>
        <p:spPr>
          <a:xfrm>
            <a:off x="690309" y="4641012"/>
            <a:ext cx="45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Make sure </a:t>
            </a:r>
            <a:r>
              <a:rPr lang="en-US" b="1" dirty="0" err="1"/>
              <a:t>TopMatch</a:t>
            </a:r>
            <a:r>
              <a:rPr lang="en-US" b="1" dirty="0"/>
              <a:t> tab </a:t>
            </a:r>
            <a:r>
              <a:rPr lang="en-US" dirty="0"/>
              <a:t>is selected </a:t>
            </a:r>
          </a:p>
          <a:p>
            <a:endParaRPr lang="en-US" dirty="0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CC0B4176-20C2-EBFC-C489-66BA3FA5A562}"/>
              </a:ext>
            </a:extLst>
          </p:cNvPr>
          <p:cNvSpPr/>
          <p:nvPr/>
        </p:nvSpPr>
        <p:spPr>
          <a:xfrm rot="20062815" flipV="1">
            <a:off x="511684" y="4788101"/>
            <a:ext cx="272074" cy="220690"/>
          </a:xfrm>
          <a:prstGeom prst="leftArrow">
            <a:avLst>
              <a:gd name="adj1" fmla="val 39859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84BC2190-5A97-7D03-D31C-74EE55648493}"/>
              </a:ext>
            </a:extLst>
          </p:cNvPr>
          <p:cNvSpPr/>
          <p:nvPr/>
        </p:nvSpPr>
        <p:spPr>
          <a:xfrm rot="2941014" flipV="1">
            <a:off x="5868262" y="3985339"/>
            <a:ext cx="1280065" cy="16909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brokerage planning select the order entry you will use to send the blast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 err="1"/>
              <a:t>Tomatch</a:t>
            </a:r>
            <a:r>
              <a:rPr lang="en-US" b="1" dirty="0"/>
              <a:t> profile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</a:t>
            </a:r>
            <a:r>
              <a:rPr lang="en-US" b="1" dirty="0" err="1"/>
              <a:t>Tpmatch</a:t>
            </a:r>
            <a:r>
              <a:rPr lang="en-US" b="1" dirty="0"/>
              <a:t> tab is selected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list of carriers will populate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54026-7C6E-1E80-7F3D-24522ADE1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624"/>
            <a:ext cx="10368951" cy="617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B0AFD-2489-5ECA-3356-A712CADA069B}"/>
              </a:ext>
            </a:extLst>
          </p:cNvPr>
          <p:cNvSpPr txBox="1"/>
          <p:nvPr/>
        </p:nvSpPr>
        <p:spPr>
          <a:xfrm>
            <a:off x="10437962" y="687624"/>
            <a:ext cx="16850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 can select one by one the carriers you want to send a blast offer or you can click on </a:t>
            </a:r>
            <a:r>
              <a:rPr lang="en-US" sz="1400" b="1" dirty="0">
                <a:solidFill>
                  <a:schemeClr val="bg1"/>
                </a:solidFill>
              </a:rPr>
              <a:t>SELECT ALL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Click on </a:t>
            </a:r>
            <a:r>
              <a:rPr lang="en-US" sz="1400" b="1" dirty="0">
                <a:solidFill>
                  <a:schemeClr val="bg1"/>
                </a:solidFill>
              </a:rPr>
              <a:t>OFFER ORDER </a:t>
            </a:r>
            <a:r>
              <a:rPr lang="en-US" sz="1400" dirty="0">
                <a:solidFill>
                  <a:schemeClr val="bg1"/>
                </a:solidFill>
              </a:rPr>
              <a:t> and the Available Carrier's box will pop up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Insert the </a:t>
            </a:r>
            <a:r>
              <a:rPr lang="en-US" sz="1400" b="1" dirty="0">
                <a:solidFill>
                  <a:schemeClr val="bg1"/>
                </a:solidFill>
              </a:rPr>
              <a:t>Rate</a:t>
            </a:r>
            <a:r>
              <a:rPr lang="en-US" sz="1400" dirty="0">
                <a:solidFill>
                  <a:schemeClr val="bg1"/>
                </a:solidFill>
              </a:rPr>
              <a:t> you're offering on this load , you can also add more </a:t>
            </a:r>
            <a:r>
              <a:rPr lang="en-US" sz="1400" b="1" dirty="0">
                <a:solidFill>
                  <a:schemeClr val="bg1"/>
                </a:solidFill>
              </a:rPr>
              <a:t>Comments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Click </a:t>
            </a:r>
            <a:r>
              <a:rPr lang="en-US" sz="1400" b="1" dirty="0">
                <a:solidFill>
                  <a:schemeClr val="bg1"/>
                </a:solidFill>
              </a:rPr>
              <a:t>SEND OFFERS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All carriers from the list will receive an email will the offer 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6AB508F-3B97-2F9A-B5DD-279A0917B23C}"/>
              </a:ext>
            </a:extLst>
          </p:cNvPr>
          <p:cNvSpPr/>
          <p:nvPr/>
        </p:nvSpPr>
        <p:spPr>
          <a:xfrm rot="2049360">
            <a:off x="8226053" y="2975494"/>
            <a:ext cx="2549754" cy="2175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6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brokerage planning select the order entry you will use to send the blast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 err="1"/>
              <a:t>Tomatch</a:t>
            </a:r>
            <a:r>
              <a:rPr lang="en-US" b="1" dirty="0"/>
              <a:t> profile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</a:t>
            </a:r>
            <a:r>
              <a:rPr lang="en-US" b="1" dirty="0" err="1"/>
              <a:t>Tpmatch</a:t>
            </a:r>
            <a:r>
              <a:rPr lang="en-US" b="1" dirty="0"/>
              <a:t> tab is selected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list of carriers will populate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A58E0-A083-1F1E-08C1-8260B82D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624"/>
            <a:ext cx="12192000" cy="6170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B602F-0C23-2F7D-3CCC-D6CCD0E5C027}"/>
              </a:ext>
            </a:extLst>
          </p:cNvPr>
          <p:cNvSpPr txBox="1"/>
          <p:nvPr/>
        </p:nvSpPr>
        <p:spPr>
          <a:xfrm>
            <a:off x="7806906" y="2268747"/>
            <a:ext cx="4406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Dispatcher will receive an email with </a:t>
            </a:r>
          </a:p>
          <a:p>
            <a:r>
              <a:rPr lang="en-US" u="sng" dirty="0"/>
              <a:t>Pu</a:t>
            </a:r>
            <a:r>
              <a:rPr lang="en-US" dirty="0"/>
              <a:t>,</a:t>
            </a:r>
            <a:r>
              <a:rPr lang="en-US" u="sng" dirty="0"/>
              <a:t> Del</a:t>
            </a:r>
            <a:r>
              <a:rPr lang="en-US" dirty="0"/>
              <a:t>,</a:t>
            </a:r>
            <a:r>
              <a:rPr lang="en-US" u="sng" dirty="0"/>
              <a:t> Load Detail </a:t>
            </a:r>
            <a:r>
              <a:rPr lang="en-US" dirty="0"/>
              <a:t>and </a:t>
            </a:r>
            <a:r>
              <a:rPr lang="en-US" u="sng" dirty="0"/>
              <a:t>the rate offered </a:t>
            </a:r>
          </a:p>
          <a:p>
            <a:endParaRPr lang="en-US" dirty="0"/>
          </a:p>
          <a:p>
            <a:r>
              <a:rPr lang="en-US" dirty="0"/>
              <a:t>The dispatcher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 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COUNTER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DECLINE  THE 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00004-EB8B-B43F-D51C-15D7E87612CE}"/>
              </a:ext>
            </a:extLst>
          </p:cNvPr>
          <p:cNvSpPr txBox="1"/>
          <p:nvPr/>
        </p:nvSpPr>
        <p:spPr>
          <a:xfrm>
            <a:off x="7289321" y="5035843"/>
            <a:ext cx="483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dispatcher click on  </a:t>
            </a:r>
            <a:r>
              <a:rPr lang="en-US" b="1" dirty="0"/>
              <a:t>book offer</a:t>
            </a:r>
            <a:r>
              <a:rPr lang="en-US" dirty="0"/>
              <a:t> the status of the Order Entry  will change to Covered and will be ready to send the rate Con, tracking link.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EDB14A-5BAA-E662-EB78-144FCC7E5762}"/>
              </a:ext>
            </a:extLst>
          </p:cNvPr>
          <p:cNvSpPr/>
          <p:nvPr/>
        </p:nvSpPr>
        <p:spPr>
          <a:xfrm>
            <a:off x="3471860" y="2320505"/>
            <a:ext cx="1393438" cy="15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394" name="Straight Connector 1639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1DC268-94C3-E411-1A4B-E6C7C0404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805" y="6169128"/>
            <a:ext cx="488370" cy="520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ECBBB-0895-45D3-E339-52159368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85" y="2306048"/>
            <a:ext cx="5763429" cy="4296375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7D04DD7-CFD4-90BB-B37E-A0F1BF00B248}"/>
              </a:ext>
            </a:extLst>
          </p:cNvPr>
          <p:cNvSpPr/>
          <p:nvPr/>
        </p:nvSpPr>
        <p:spPr>
          <a:xfrm>
            <a:off x="3755593" y="4133341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0345522-845D-04A5-C689-C4E553ACA439}"/>
              </a:ext>
            </a:extLst>
          </p:cNvPr>
          <p:cNvSpPr/>
          <p:nvPr/>
        </p:nvSpPr>
        <p:spPr>
          <a:xfrm>
            <a:off x="3755592" y="4751491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5E4541-357D-0214-B464-04EC9CEA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Searching for trucks using Truck Stop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24F3F8-7FAE-E8A3-6EAA-9A83C06A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664" y="15101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Enter your username and password provided by your team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7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366</Words>
  <Application>Microsoft Office PowerPoint</Application>
  <PresentationFormat>Widescreen</PresentationFormat>
  <Paragraphs>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Searching for Trucks </vt:lpstr>
      <vt:lpstr>PowerPoint Presentation</vt:lpstr>
      <vt:lpstr>From Brokerage planning, highlight the load you are working 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for trucks using Truck Stop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Tucks</dc:title>
  <dc:creator>Valentina Vergara Paez</dc:creator>
  <cp:lastModifiedBy>Valentina Vergara</cp:lastModifiedBy>
  <cp:revision>11</cp:revision>
  <dcterms:created xsi:type="dcterms:W3CDTF">2022-07-05T16:22:45Z</dcterms:created>
  <dcterms:modified xsi:type="dcterms:W3CDTF">2023-11-27T14:53:10Z</dcterms:modified>
</cp:coreProperties>
</file>