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58" r:id="rId5"/>
    <p:sldId id="260" r:id="rId6"/>
    <p:sldId id="261" r:id="rId7"/>
  </p:sldIdLst>
  <p:sldSz cx="18288000" cy="10287000"/>
  <p:notesSz cx="7010400" cy="9296400"/>
  <p:embeddedFontLst>
    <p:embeddedFont>
      <p:font typeface="Arimo" panose="020B0604020202020204" charset="0"/>
      <p:regular r:id="rId8"/>
    </p:embeddedFont>
    <p:embeddedFont>
      <p:font typeface="Arimo Bold" panose="020B0604020202020204" charset="0"/>
      <p:regular r:id="rId9"/>
    </p:embeddedFont>
    <p:embeddedFont>
      <p:font typeface="Lato 2" panose="020B0604020202020204" charset="0"/>
      <p:regular r:id="rId10"/>
    </p:embeddedFont>
    <p:embeddedFont>
      <p:font typeface="Lato 2 Bold" panose="020B0604020202020204" charset="0"/>
      <p:regular r:id="rId11"/>
    </p:embeddedFont>
    <p:embeddedFont>
      <p:font typeface="Lato 2 Bold Italic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708" autoAdjust="0"/>
  </p:normalViewPr>
  <p:slideViewPr>
    <p:cSldViewPr>
      <p:cViewPr varScale="1">
        <p:scale>
          <a:sx n="57" d="100"/>
          <a:sy n="57" d="100"/>
        </p:scale>
        <p:origin x="59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intercom.help/greenscreens-37217065ec42/en/articles/7019563-similar-lanes-widget"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3" name="Freeform 3"/>
          <p:cNvSpPr/>
          <p:nvPr/>
        </p:nvSpPr>
        <p:spPr>
          <a:xfrm>
            <a:off x="2377440" y="361072"/>
            <a:ext cx="5245361" cy="5245361"/>
          </a:xfrm>
          <a:custGeom>
            <a:avLst/>
            <a:gdLst/>
            <a:ahLst/>
            <a:cxnLst/>
            <a:rect l="l" t="t" r="r" b="b"/>
            <a:pathLst>
              <a:path w="5245361" h="5245361">
                <a:moveTo>
                  <a:pt x="0" y="0"/>
                </a:moveTo>
                <a:lnTo>
                  <a:pt x="5245361" y="0"/>
                </a:lnTo>
                <a:lnTo>
                  <a:pt x="5245361" y="5245362"/>
                </a:lnTo>
                <a:lnTo>
                  <a:pt x="0" y="5245362"/>
                </a:lnTo>
                <a:lnTo>
                  <a:pt x="0" y="0"/>
                </a:lnTo>
                <a:close/>
              </a:path>
            </a:pathLst>
          </a:custGeom>
          <a:blipFill>
            <a:blip r:embed="rId3"/>
            <a:stretch>
              <a:fillRect/>
            </a:stretch>
          </a:blipFill>
        </p:spPr>
        <p:txBody>
          <a:bodyPr/>
          <a:lstStyle/>
          <a:p>
            <a:endParaRPr lang="en-US"/>
          </a:p>
        </p:txBody>
      </p:sp>
      <p:sp>
        <p:nvSpPr>
          <p:cNvPr id="4" name="Freeform 4"/>
          <p:cNvSpPr/>
          <p:nvPr/>
        </p:nvSpPr>
        <p:spPr>
          <a:xfrm>
            <a:off x="10964099" y="620284"/>
            <a:ext cx="4652336" cy="4523216"/>
          </a:xfrm>
          <a:custGeom>
            <a:avLst/>
            <a:gdLst/>
            <a:ahLst/>
            <a:cxnLst/>
            <a:rect l="l" t="t" r="r" b="b"/>
            <a:pathLst>
              <a:path w="4652336" h="4523216">
                <a:moveTo>
                  <a:pt x="0" y="0"/>
                </a:moveTo>
                <a:lnTo>
                  <a:pt x="4652336" y="0"/>
                </a:lnTo>
                <a:lnTo>
                  <a:pt x="4652336" y="4523216"/>
                </a:lnTo>
                <a:lnTo>
                  <a:pt x="0" y="4523216"/>
                </a:lnTo>
                <a:lnTo>
                  <a:pt x="0" y="0"/>
                </a:lnTo>
                <a:close/>
              </a:path>
            </a:pathLst>
          </a:custGeom>
          <a:blipFill>
            <a:blip r:embed="rId4"/>
            <a:stretch>
              <a:fillRect/>
            </a:stretch>
          </a:blipFill>
        </p:spPr>
        <p:txBody>
          <a:bodyPr/>
          <a:lstStyle/>
          <a:p>
            <a:endParaRPr lang="en-US"/>
          </a:p>
        </p:txBody>
      </p:sp>
      <p:sp>
        <p:nvSpPr>
          <p:cNvPr id="5" name="AutoShape 5"/>
          <p:cNvSpPr/>
          <p:nvPr/>
        </p:nvSpPr>
        <p:spPr>
          <a:xfrm flipV="1">
            <a:off x="9134475" y="1325052"/>
            <a:ext cx="19050" cy="2595258"/>
          </a:xfrm>
          <a:prstGeom prst="line">
            <a:avLst/>
          </a:prstGeom>
          <a:ln w="14287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724829" y="7766181"/>
            <a:ext cx="20029664" cy="3086100"/>
            <a:chOff x="0" y="0"/>
            <a:chExt cx="5275302" cy="812800"/>
          </a:xfrm>
        </p:grpSpPr>
        <p:sp>
          <p:nvSpPr>
            <p:cNvPr id="7" name="Freeform 7"/>
            <p:cNvSpPr/>
            <p:nvPr/>
          </p:nvSpPr>
          <p:spPr>
            <a:xfrm>
              <a:off x="0" y="0"/>
              <a:ext cx="5275302" cy="812800"/>
            </a:xfrm>
            <a:custGeom>
              <a:avLst/>
              <a:gdLst/>
              <a:ahLst/>
              <a:cxnLst/>
              <a:rect l="l" t="t" r="r" b="b"/>
              <a:pathLst>
                <a:path w="5275302" h="812800">
                  <a:moveTo>
                    <a:pt x="0" y="0"/>
                  </a:moveTo>
                  <a:lnTo>
                    <a:pt x="5275302" y="0"/>
                  </a:lnTo>
                  <a:lnTo>
                    <a:pt x="5275302" y="812800"/>
                  </a:lnTo>
                  <a:lnTo>
                    <a:pt x="0" y="812800"/>
                  </a:lnTo>
                  <a:close/>
                </a:path>
              </a:pathLst>
            </a:custGeom>
            <a:solidFill>
              <a:srgbClr val="000000"/>
            </a:solidFill>
          </p:spPr>
          <p:txBody>
            <a:bodyPr/>
            <a:lstStyle/>
            <a:p>
              <a:endParaRPr lang="en-US"/>
            </a:p>
          </p:txBody>
        </p:sp>
        <p:sp>
          <p:nvSpPr>
            <p:cNvPr id="8" name="TextBox 8"/>
            <p:cNvSpPr txBox="1"/>
            <p:nvPr/>
          </p:nvSpPr>
          <p:spPr>
            <a:xfrm>
              <a:off x="0" y="-38100"/>
              <a:ext cx="5275302" cy="8509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344419" y="8108209"/>
            <a:ext cx="3355675" cy="1778508"/>
          </a:xfrm>
          <a:custGeom>
            <a:avLst/>
            <a:gdLst/>
            <a:ahLst/>
            <a:cxnLst/>
            <a:rect l="l" t="t" r="r" b="b"/>
            <a:pathLst>
              <a:path w="3355675" h="1778508">
                <a:moveTo>
                  <a:pt x="0" y="0"/>
                </a:moveTo>
                <a:lnTo>
                  <a:pt x="3355675" y="0"/>
                </a:lnTo>
                <a:lnTo>
                  <a:pt x="3355675" y="1778508"/>
                </a:lnTo>
                <a:lnTo>
                  <a:pt x="0" y="17785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1028700" y="5662285"/>
            <a:ext cx="16230600" cy="982713"/>
          </a:xfrm>
          <a:prstGeom prst="rect">
            <a:avLst/>
          </a:prstGeom>
        </p:spPr>
        <p:txBody>
          <a:bodyPr lIns="0" tIns="0" rIns="0" bIns="0" rtlCol="0" anchor="t">
            <a:spAutoFit/>
          </a:bodyPr>
          <a:lstStyle/>
          <a:p>
            <a:pPr algn="ctr">
              <a:lnSpc>
                <a:spcPts val="7568"/>
              </a:lnSpc>
            </a:pPr>
            <a:r>
              <a:rPr lang="en-US" sz="7007" dirty="0">
                <a:solidFill>
                  <a:srgbClr val="000000"/>
                </a:solidFill>
                <a:latin typeface="Lato 2 Bold"/>
              </a:rPr>
              <a:t>GREENSCREENS &amp; BEEMAC LOGISTICS</a:t>
            </a:r>
          </a:p>
        </p:txBody>
      </p:sp>
      <p:sp>
        <p:nvSpPr>
          <p:cNvPr id="11" name="TextBox 11"/>
          <p:cNvSpPr txBox="1"/>
          <p:nvPr/>
        </p:nvSpPr>
        <p:spPr>
          <a:xfrm>
            <a:off x="2377440" y="8146309"/>
            <a:ext cx="13533120" cy="1740408"/>
          </a:xfrm>
          <a:prstGeom prst="rect">
            <a:avLst/>
          </a:prstGeom>
        </p:spPr>
        <p:txBody>
          <a:bodyPr lIns="0" tIns="0" rIns="0" bIns="0" rtlCol="0" anchor="t">
            <a:spAutoFit/>
          </a:bodyPr>
          <a:lstStyle/>
          <a:p>
            <a:pPr algn="ctr">
              <a:lnSpc>
                <a:spcPts val="4536"/>
              </a:lnSpc>
            </a:pPr>
            <a:r>
              <a:rPr lang="en-US" sz="4200">
                <a:solidFill>
                  <a:srgbClr val="FFFFFF"/>
                </a:solidFill>
                <a:latin typeface="Lato 2 Bold Italics"/>
              </a:rPr>
              <a:t>How to Get a Rate</a:t>
            </a:r>
          </a:p>
          <a:p>
            <a:pPr algn="ctr">
              <a:lnSpc>
                <a:spcPts val="4536"/>
              </a:lnSpc>
            </a:pPr>
            <a:r>
              <a:rPr lang="en-US" sz="4200">
                <a:solidFill>
                  <a:srgbClr val="FFFFFF"/>
                </a:solidFill>
                <a:latin typeface="Lato 2 Bold Italics"/>
              </a:rPr>
              <a:t>Network Rate Prediction</a:t>
            </a:r>
          </a:p>
          <a:p>
            <a:pPr algn="ctr">
              <a:lnSpc>
                <a:spcPts val="4536"/>
              </a:lnSpc>
            </a:pPr>
            <a:r>
              <a:rPr lang="en-US" sz="4200">
                <a:solidFill>
                  <a:srgbClr val="FFFFFF"/>
                </a:solidFill>
                <a:latin typeface="Lato 2 Bold Italics"/>
              </a:rPr>
              <a:t> Target Sell Rate &amp; Calculator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grpSp>
        <p:nvGrpSpPr>
          <p:cNvPr id="3" name="Group 3"/>
          <p:cNvGrpSpPr/>
          <p:nvPr/>
        </p:nvGrpSpPr>
        <p:grpSpPr>
          <a:xfrm>
            <a:off x="-724829" y="7766181"/>
            <a:ext cx="20029664" cy="3086100"/>
            <a:chOff x="0" y="0"/>
            <a:chExt cx="5275302" cy="812800"/>
          </a:xfrm>
        </p:grpSpPr>
        <p:sp>
          <p:nvSpPr>
            <p:cNvPr id="4" name="Freeform 4"/>
            <p:cNvSpPr/>
            <p:nvPr/>
          </p:nvSpPr>
          <p:spPr>
            <a:xfrm>
              <a:off x="0" y="0"/>
              <a:ext cx="5275302" cy="812800"/>
            </a:xfrm>
            <a:custGeom>
              <a:avLst/>
              <a:gdLst/>
              <a:ahLst/>
              <a:cxnLst/>
              <a:rect l="l" t="t" r="r" b="b"/>
              <a:pathLst>
                <a:path w="5275302" h="812800">
                  <a:moveTo>
                    <a:pt x="0" y="0"/>
                  </a:moveTo>
                  <a:lnTo>
                    <a:pt x="5275302" y="0"/>
                  </a:lnTo>
                  <a:lnTo>
                    <a:pt x="5275302" y="812800"/>
                  </a:lnTo>
                  <a:lnTo>
                    <a:pt x="0" y="812800"/>
                  </a:lnTo>
                  <a:close/>
                </a:path>
              </a:pathLst>
            </a:custGeom>
            <a:solidFill>
              <a:srgbClr val="000000"/>
            </a:solidFill>
          </p:spPr>
          <p:txBody>
            <a:bodyPr/>
            <a:lstStyle/>
            <a:p>
              <a:endParaRPr lang="en-US"/>
            </a:p>
          </p:txBody>
        </p:sp>
        <p:sp>
          <p:nvSpPr>
            <p:cNvPr id="5" name="TextBox 5"/>
            <p:cNvSpPr txBox="1"/>
            <p:nvPr/>
          </p:nvSpPr>
          <p:spPr>
            <a:xfrm>
              <a:off x="0" y="-38100"/>
              <a:ext cx="5275302"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684793" y="1565264"/>
            <a:ext cx="14918414" cy="7156472"/>
          </a:xfrm>
          <a:custGeom>
            <a:avLst/>
            <a:gdLst/>
            <a:ahLst/>
            <a:cxnLst/>
            <a:rect l="l" t="t" r="r" b="b"/>
            <a:pathLst>
              <a:path w="14918414" h="7156472">
                <a:moveTo>
                  <a:pt x="0" y="0"/>
                </a:moveTo>
                <a:lnTo>
                  <a:pt x="14918414" y="0"/>
                </a:lnTo>
                <a:lnTo>
                  <a:pt x="14918414" y="7156472"/>
                </a:lnTo>
                <a:lnTo>
                  <a:pt x="0" y="715647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1028700" y="474080"/>
            <a:ext cx="15590520" cy="929259"/>
          </a:xfrm>
          <a:prstGeom prst="rect">
            <a:avLst/>
          </a:prstGeom>
        </p:spPr>
        <p:txBody>
          <a:bodyPr lIns="0" tIns="0" rIns="0" bIns="0" rtlCol="0" anchor="t">
            <a:spAutoFit/>
          </a:bodyPr>
          <a:lstStyle/>
          <a:p>
            <a:pPr algn="l">
              <a:lnSpc>
                <a:spcPts val="7128"/>
              </a:lnSpc>
            </a:pPr>
            <a:r>
              <a:rPr lang="en-US" sz="6600">
                <a:solidFill>
                  <a:srgbClr val="000000"/>
                </a:solidFill>
                <a:latin typeface="Lato 2 Bold"/>
              </a:rPr>
              <a:t>HOW GS FIGURES OUT RATES:</a:t>
            </a:r>
          </a:p>
        </p:txBody>
      </p:sp>
      <p:sp>
        <p:nvSpPr>
          <p:cNvPr id="8" name="TextBox 8"/>
          <p:cNvSpPr txBox="1"/>
          <p:nvPr/>
        </p:nvSpPr>
        <p:spPr>
          <a:xfrm>
            <a:off x="3835953" y="8721736"/>
            <a:ext cx="13423347" cy="1085850"/>
          </a:xfrm>
          <a:prstGeom prst="rect">
            <a:avLst/>
          </a:prstGeom>
        </p:spPr>
        <p:txBody>
          <a:bodyPr lIns="0" tIns="0" rIns="0" bIns="0" rtlCol="0" anchor="t">
            <a:spAutoFit/>
          </a:bodyPr>
          <a:lstStyle/>
          <a:p>
            <a:pPr algn="l">
              <a:lnSpc>
                <a:spcPts val="2879"/>
              </a:lnSpc>
            </a:pPr>
            <a:r>
              <a:rPr lang="en-US" sz="2400">
                <a:solidFill>
                  <a:srgbClr val="FFFFFF"/>
                </a:solidFill>
                <a:latin typeface="Lato 2"/>
              </a:rPr>
              <a:t>Greenscreens.ai Rate Wizard is trained using the magic of data science, Machine Learning and AI Toolsets delivering highly relevant market intelligence to accelerate decision making at the level closest to the customer.</a:t>
            </a:r>
          </a:p>
        </p:txBody>
      </p:sp>
      <p:sp>
        <p:nvSpPr>
          <p:cNvPr id="9" name="Freeform 9"/>
          <p:cNvSpPr/>
          <p:nvPr/>
        </p:nvSpPr>
        <p:spPr>
          <a:xfrm>
            <a:off x="1370728" y="8757628"/>
            <a:ext cx="1889329" cy="1001344"/>
          </a:xfrm>
          <a:custGeom>
            <a:avLst/>
            <a:gdLst/>
            <a:ahLst/>
            <a:cxnLst/>
            <a:rect l="l" t="t" r="r" b="b"/>
            <a:pathLst>
              <a:path w="1889329" h="1001344">
                <a:moveTo>
                  <a:pt x="0" y="0"/>
                </a:moveTo>
                <a:lnTo>
                  <a:pt x="1889329" y="0"/>
                </a:lnTo>
                <a:lnTo>
                  <a:pt x="1889329" y="1001344"/>
                </a:lnTo>
                <a:lnTo>
                  <a:pt x="0" y="10013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80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16666" b="-16666"/>
            </a:stretch>
          </a:blipFill>
        </p:spPr>
        <p:txBody>
          <a:bodyPr/>
          <a:lstStyle/>
          <a:p>
            <a:endParaRPr lang="en-US"/>
          </a:p>
        </p:txBody>
      </p:sp>
      <p:sp>
        <p:nvSpPr>
          <p:cNvPr id="3" name="Freeform 3"/>
          <p:cNvSpPr/>
          <p:nvPr/>
        </p:nvSpPr>
        <p:spPr>
          <a:xfrm>
            <a:off x="3845139" y="1028700"/>
            <a:ext cx="10561660" cy="4845563"/>
          </a:xfrm>
          <a:custGeom>
            <a:avLst/>
            <a:gdLst/>
            <a:ahLst/>
            <a:cxnLst/>
            <a:rect l="l" t="t" r="r" b="b"/>
            <a:pathLst>
              <a:path w="9946281" h="4759180">
                <a:moveTo>
                  <a:pt x="0" y="0"/>
                </a:moveTo>
                <a:lnTo>
                  <a:pt x="9946281" y="0"/>
                </a:lnTo>
                <a:lnTo>
                  <a:pt x="9946281" y="4759181"/>
                </a:lnTo>
                <a:lnTo>
                  <a:pt x="0" y="4759181"/>
                </a:lnTo>
                <a:lnTo>
                  <a:pt x="0" y="0"/>
                </a:lnTo>
                <a:close/>
              </a:path>
            </a:pathLst>
          </a:custGeom>
          <a:blipFill>
            <a:blip r:embed="rId3"/>
            <a:stretch>
              <a:fillRect/>
            </a:stretch>
          </a:blipFill>
        </p:spPr>
        <p:txBody>
          <a:bodyPr/>
          <a:lstStyle/>
          <a:p>
            <a:endParaRPr lang="en-US"/>
          </a:p>
        </p:txBody>
      </p:sp>
      <p:sp>
        <p:nvSpPr>
          <p:cNvPr id="4" name="Freeform 4"/>
          <p:cNvSpPr/>
          <p:nvPr/>
        </p:nvSpPr>
        <p:spPr>
          <a:xfrm>
            <a:off x="3722674" y="5295900"/>
            <a:ext cx="10842651" cy="5249583"/>
          </a:xfrm>
          <a:custGeom>
            <a:avLst/>
            <a:gdLst/>
            <a:ahLst/>
            <a:cxnLst/>
            <a:rect l="l" t="t" r="r" b="b"/>
            <a:pathLst>
              <a:path w="9928251" h="4628292">
                <a:moveTo>
                  <a:pt x="0" y="0"/>
                </a:moveTo>
                <a:lnTo>
                  <a:pt x="9928251" y="0"/>
                </a:lnTo>
                <a:lnTo>
                  <a:pt x="9928251" y="4628292"/>
                </a:lnTo>
                <a:lnTo>
                  <a:pt x="0" y="4628292"/>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4676194" y="442908"/>
            <a:ext cx="8899551" cy="929259"/>
          </a:xfrm>
          <a:prstGeom prst="rect">
            <a:avLst/>
          </a:prstGeom>
        </p:spPr>
        <p:txBody>
          <a:bodyPr wrap="square" lIns="0" tIns="0" rIns="0" bIns="0" rtlCol="0" anchor="t">
            <a:spAutoFit/>
          </a:bodyPr>
          <a:lstStyle/>
          <a:p>
            <a:pPr>
              <a:lnSpc>
                <a:spcPts val="7128"/>
              </a:lnSpc>
            </a:pPr>
            <a:r>
              <a:rPr lang="en-US" sz="6600" dirty="0">
                <a:solidFill>
                  <a:srgbClr val="FFFFFF"/>
                </a:solidFill>
                <a:latin typeface="Lato 2 Bold"/>
              </a:rPr>
              <a:t>HOW TO GET A RATE: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16666" b="-16666"/>
            </a:stretch>
          </a:blipFill>
        </p:spPr>
        <p:txBody>
          <a:bodyPr/>
          <a:lstStyle/>
          <a:p>
            <a:endParaRPr lang="en-US"/>
          </a:p>
        </p:txBody>
      </p:sp>
      <p:sp>
        <p:nvSpPr>
          <p:cNvPr id="3" name="TextBox 3"/>
          <p:cNvSpPr txBox="1"/>
          <p:nvPr/>
        </p:nvSpPr>
        <p:spPr>
          <a:xfrm>
            <a:off x="1028700" y="391691"/>
            <a:ext cx="15590520" cy="929259"/>
          </a:xfrm>
          <a:prstGeom prst="rect">
            <a:avLst/>
          </a:prstGeom>
        </p:spPr>
        <p:txBody>
          <a:bodyPr lIns="0" tIns="0" rIns="0" bIns="0" rtlCol="0" anchor="t">
            <a:spAutoFit/>
          </a:bodyPr>
          <a:lstStyle/>
          <a:p>
            <a:pPr algn="l">
              <a:lnSpc>
                <a:spcPts val="7128"/>
              </a:lnSpc>
            </a:pPr>
            <a:r>
              <a:rPr lang="en-US" sz="6600">
                <a:solidFill>
                  <a:srgbClr val="FFFFFF"/>
                </a:solidFill>
                <a:latin typeface="Lato 2 Bold"/>
              </a:rPr>
              <a:t>HOW TO GET A RATE:</a:t>
            </a:r>
          </a:p>
        </p:txBody>
      </p:sp>
      <p:sp>
        <p:nvSpPr>
          <p:cNvPr id="4" name="Freeform 4"/>
          <p:cNvSpPr/>
          <p:nvPr/>
        </p:nvSpPr>
        <p:spPr>
          <a:xfrm>
            <a:off x="333097" y="1531430"/>
            <a:ext cx="5190773" cy="6218114"/>
          </a:xfrm>
          <a:custGeom>
            <a:avLst/>
            <a:gdLst/>
            <a:ahLst/>
            <a:cxnLst/>
            <a:rect l="l" t="t" r="r" b="b"/>
            <a:pathLst>
              <a:path w="5190773" h="6218114">
                <a:moveTo>
                  <a:pt x="0" y="0"/>
                </a:moveTo>
                <a:lnTo>
                  <a:pt x="5190773" y="0"/>
                </a:lnTo>
                <a:lnTo>
                  <a:pt x="5190773" y="6218114"/>
                </a:lnTo>
                <a:lnTo>
                  <a:pt x="0" y="6218114"/>
                </a:lnTo>
                <a:lnTo>
                  <a:pt x="0" y="0"/>
                </a:lnTo>
                <a:close/>
              </a:path>
            </a:pathLst>
          </a:custGeom>
          <a:blipFill>
            <a:blip r:embed="rId3"/>
            <a:stretch>
              <a:fillRect/>
            </a:stretch>
          </a:blipFill>
        </p:spPr>
        <p:txBody>
          <a:bodyPr/>
          <a:lstStyle/>
          <a:p>
            <a:endParaRPr lang="en-US"/>
          </a:p>
        </p:txBody>
      </p:sp>
      <p:sp>
        <p:nvSpPr>
          <p:cNvPr id="5" name="Freeform 5"/>
          <p:cNvSpPr/>
          <p:nvPr/>
        </p:nvSpPr>
        <p:spPr>
          <a:xfrm>
            <a:off x="8823960" y="1531430"/>
            <a:ext cx="9130943" cy="5639922"/>
          </a:xfrm>
          <a:custGeom>
            <a:avLst/>
            <a:gdLst/>
            <a:ahLst/>
            <a:cxnLst/>
            <a:rect l="l" t="t" r="r" b="b"/>
            <a:pathLst>
              <a:path w="9130943" h="5639922">
                <a:moveTo>
                  <a:pt x="0" y="0"/>
                </a:moveTo>
                <a:lnTo>
                  <a:pt x="9130943" y="0"/>
                </a:lnTo>
                <a:lnTo>
                  <a:pt x="9130943" y="5639922"/>
                </a:lnTo>
                <a:lnTo>
                  <a:pt x="0" y="5639922"/>
                </a:lnTo>
                <a:lnTo>
                  <a:pt x="0" y="0"/>
                </a:lnTo>
                <a:close/>
              </a:path>
            </a:pathLst>
          </a:custGeom>
          <a:blipFill>
            <a:blip r:embed="rId4"/>
            <a:stretch>
              <a:fillRect/>
            </a:stretch>
          </a:blipFill>
        </p:spPr>
        <p:txBody>
          <a:bodyPr/>
          <a:lstStyle/>
          <a:p>
            <a:endParaRPr lang="en-US"/>
          </a:p>
        </p:txBody>
      </p:sp>
      <p:sp>
        <p:nvSpPr>
          <p:cNvPr id="6" name="Freeform 6"/>
          <p:cNvSpPr/>
          <p:nvPr/>
        </p:nvSpPr>
        <p:spPr>
          <a:xfrm>
            <a:off x="5123698" y="5618221"/>
            <a:ext cx="4365837" cy="4262646"/>
          </a:xfrm>
          <a:custGeom>
            <a:avLst/>
            <a:gdLst/>
            <a:ahLst/>
            <a:cxnLst/>
            <a:rect l="l" t="t" r="r" b="b"/>
            <a:pathLst>
              <a:path w="4365837" h="4262646">
                <a:moveTo>
                  <a:pt x="0" y="0"/>
                </a:moveTo>
                <a:lnTo>
                  <a:pt x="4365838" y="0"/>
                </a:lnTo>
                <a:lnTo>
                  <a:pt x="4365838" y="4262645"/>
                </a:lnTo>
                <a:lnTo>
                  <a:pt x="0" y="4262645"/>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4829" y="7766181"/>
            <a:ext cx="20029664" cy="3086100"/>
            <a:chOff x="0" y="0"/>
            <a:chExt cx="5275302" cy="812800"/>
          </a:xfrm>
        </p:grpSpPr>
        <p:sp>
          <p:nvSpPr>
            <p:cNvPr id="3" name="Freeform 3"/>
            <p:cNvSpPr/>
            <p:nvPr/>
          </p:nvSpPr>
          <p:spPr>
            <a:xfrm>
              <a:off x="0" y="0"/>
              <a:ext cx="5275302" cy="812800"/>
            </a:xfrm>
            <a:custGeom>
              <a:avLst/>
              <a:gdLst/>
              <a:ahLst/>
              <a:cxnLst/>
              <a:rect l="l" t="t" r="r" b="b"/>
              <a:pathLst>
                <a:path w="5275302" h="812800">
                  <a:moveTo>
                    <a:pt x="0" y="0"/>
                  </a:moveTo>
                  <a:lnTo>
                    <a:pt x="5275302" y="0"/>
                  </a:lnTo>
                  <a:lnTo>
                    <a:pt x="5275302" y="812800"/>
                  </a:lnTo>
                  <a:lnTo>
                    <a:pt x="0" y="812800"/>
                  </a:lnTo>
                  <a:close/>
                </a:path>
              </a:pathLst>
            </a:custGeom>
            <a:solidFill>
              <a:srgbClr val="000000"/>
            </a:solidFill>
          </p:spPr>
          <p:txBody>
            <a:bodyPr/>
            <a:lstStyle/>
            <a:p>
              <a:endParaRPr lang="en-US"/>
            </a:p>
          </p:txBody>
        </p:sp>
        <p:sp>
          <p:nvSpPr>
            <p:cNvPr id="4" name="TextBox 4"/>
            <p:cNvSpPr txBox="1"/>
            <p:nvPr/>
          </p:nvSpPr>
          <p:spPr>
            <a:xfrm>
              <a:off x="0" y="-38100"/>
              <a:ext cx="5275302"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4000"/>
            </a:blip>
            <a:stretch>
              <a:fillRect t="-16666" b="-16666"/>
            </a:stretch>
          </a:blipFill>
        </p:spPr>
        <p:txBody>
          <a:bodyPr/>
          <a:lstStyle/>
          <a:p>
            <a:endParaRPr lang="en-US"/>
          </a:p>
        </p:txBody>
      </p:sp>
      <p:sp>
        <p:nvSpPr>
          <p:cNvPr id="6" name="Freeform 6"/>
          <p:cNvSpPr/>
          <p:nvPr/>
        </p:nvSpPr>
        <p:spPr>
          <a:xfrm>
            <a:off x="0" y="2017001"/>
            <a:ext cx="10654873" cy="5591479"/>
          </a:xfrm>
          <a:custGeom>
            <a:avLst/>
            <a:gdLst/>
            <a:ahLst/>
            <a:cxnLst/>
            <a:rect l="l" t="t" r="r" b="b"/>
            <a:pathLst>
              <a:path w="10654873" h="5591479">
                <a:moveTo>
                  <a:pt x="0" y="0"/>
                </a:moveTo>
                <a:lnTo>
                  <a:pt x="10654873" y="0"/>
                </a:lnTo>
                <a:lnTo>
                  <a:pt x="10654873" y="5591479"/>
                </a:lnTo>
                <a:lnTo>
                  <a:pt x="0" y="5591479"/>
                </a:lnTo>
                <a:lnTo>
                  <a:pt x="0" y="0"/>
                </a:lnTo>
                <a:close/>
              </a:path>
            </a:pathLst>
          </a:custGeom>
          <a:blipFill>
            <a:blip r:embed="rId3"/>
            <a:stretch>
              <a:fillRect/>
            </a:stretch>
          </a:blipFill>
        </p:spPr>
        <p:txBody>
          <a:bodyPr/>
          <a:lstStyle/>
          <a:p>
            <a:endParaRPr lang="en-US"/>
          </a:p>
        </p:txBody>
      </p:sp>
      <p:sp>
        <p:nvSpPr>
          <p:cNvPr id="7" name="Freeform 7"/>
          <p:cNvSpPr/>
          <p:nvPr/>
        </p:nvSpPr>
        <p:spPr>
          <a:xfrm>
            <a:off x="10361767" y="2044589"/>
            <a:ext cx="7594442" cy="5563891"/>
          </a:xfrm>
          <a:custGeom>
            <a:avLst/>
            <a:gdLst/>
            <a:ahLst/>
            <a:cxnLst/>
            <a:rect l="l" t="t" r="r" b="b"/>
            <a:pathLst>
              <a:path w="7594442" h="5563891">
                <a:moveTo>
                  <a:pt x="0" y="0"/>
                </a:moveTo>
                <a:lnTo>
                  <a:pt x="7594442" y="0"/>
                </a:lnTo>
                <a:lnTo>
                  <a:pt x="7594442" y="5563891"/>
                </a:lnTo>
                <a:lnTo>
                  <a:pt x="0" y="5563891"/>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028700" y="431273"/>
            <a:ext cx="15590520" cy="929259"/>
          </a:xfrm>
          <a:prstGeom prst="rect">
            <a:avLst/>
          </a:prstGeom>
        </p:spPr>
        <p:txBody>
          <a:bodyPr lIns="0" tIns="0" rIns="0" bIns="0" rtlCol="0" anchor="t">
            <a:spAutoFit/>
          </a:bodyPr>
          <a:lstStyle/>
          <a:p>
            <a:pPr algn="l">
              <a:lnSpc>
                <a:spcPts val="7128"/>
              </a:lnSpc>
            </a:pPr>
            <a:r>
              <a:rPr lang="en-US" sz="6600">
                <a:solidFill>
                  <a:srgbClr val="000000"/>
                </a:solidFill>
                <a:latin typeface="Lato 2 Bold"/>
              </a:rPr>
              <a:t>NETWORK RATE &amp; SIMILAR LANES:</a:t>
            </a:r>
          </a:p>
        </p:txBody>
      </p:sp>
      <p:sp>
        <p:nvSpPr>
          <p:cNvPr id="9" name="TextBox 9"/>
          <p:cNvSpPr txBox="1"/>
          <p:nvPr/>
        </p:nvSpPr>
        <p:spPr>
          <a:xfrm>
            <a:off x="3676199" y="8256180"/>
            <a:ext cx="7966107" cy="1581150"/>
          </a:xfrm>
          <a:prstGeom prst="rect">
            <a:avLst/>
          </a:prstGeom>
        </p:spPr>
        <p:txBody>
          <a:bodyPr lIns="0" tIns="0" rIns="0" bIns="0" rtlCol="0" anchor="t">
            <a:spAutoFit/>
          </a:bodyPr>
          <a:lstStyle/>
          <a:p>
            <a:pPr algn="l">
              <a:lnSpc>
                <a:spcPts val="2520"/>
              </a:lnSpc>
            </a:pPr>
            <a:r>
              <a:rPr lang="en-US" sz="2100">
                <a:solidFill>
                  <a:srgbClr val="FFFFFF"/>
                </a:solidFill>
                <a:latin typeface="Arimo"/>
              </a:rPr>
              <a:t>The </a:t>
            </a:r>
            <a:r>
              <a:rPr lang="en-US" sz="2100">
                <a:solidFill>
                  <a:srgbClr val="FFFFFF"/>
                </a:solidFill>
                <a:latin typeface="Arimo Bold"/>
              </a:rPr>
              <a:t>Network Lane Prediction</a:t>
            </a:r>
            <a:r>
              <a:rPr lang="en-US" sz="2100">
                <a:solidFill>
                  <a:srgbClr val="FFFFFF"/>
                </a:solidFill>
                <a:latin typeface="Arimo"/>
              </a:rPr>
              <a:t> widget shows you the </a:t>
            </a:r>
            <a:r>
              <a:rPr lang="en-US" sz="2100">
                <a:solidFill>
                  <a:srgbClr val="FFFFFF"/>
                </a:solidFill>
                <a:latin typeface="Arimo Bold"/>
              </a:rPr>
              <a:t>expected rate in the market</a:t>
            </a:r>
            <a:r>
              <a:rPr lang="en-US" sz="2100">
                <a:solidFill>
                  <a:srgbClr val="FFFFFF"/>
                </a:solidFill>
                <a:latin typeface="Arimo"/>
              </a:rPr>
              <a:t>. The rate here comes from the Greenscreens.ai network and is not specific to your brokerage. It can be lower or higher than the target rate, depending on how your brokerage books freight on the underlying lane or similar lanes.</a:t>
            </a:r>
          </a:p>
        </p:txBody>
      </p:sp>
      <p:sp>
        <p:nvSpPr>
          <p:cNvPr id="10" name="TextBox 10"/>
          <p:cNvSpPr txBox="1"/>
          <p:nvPr/>
        </p:nvSpPr>
        <p:spPr>
          <a:xfrm>
            <a:off x="12080456" y="8256180"/>
            <a:ext cx="5437645" cy="1581150"/>
          </a:xfrm>
          <a:prstGeom prst="rect">
            <a:avLst/>
          </a:prstGeom>
        </p:spPr>
        <p:txBody>
          <a:bodyPr lIns="0" tIns="0" rIns="0" bIns="0" rtlCol="0" anchor="t">
            <a:spAutoFit/>
          </a:bodyPr>
          <a:lstStyle/>
          <a:p>
            <a:pPr algn="l">
              <a:lnSpc>
                <a:spcPts val="2520"/>
              </a:lnSpc>
            </a:pPr>
            <a:r>
              <a:rPr lang="en-US" sz="2100" u="sng">
                <a:solidFill>
                  <a:srgbClr val="FFFFFF"/>
                </a:solidFill>
                <a:latin typeface="Arimo"/>
                <a:hlinkClick r:id="rId5" tooltip="https://intercom.help/greenscreens-37217065ec42/en/articles/7019563-similar-lanes-widget"/>
              </a:rPr>
              <a:t>Similar Lanes widget</a:t>
            </a:r>
            <a:r>
              <a:rPr lang="en-US" sz="2100">
                <a:solidFill>
                  <a:srgbClr val="FFFFFF"/>
                </a:solidFill>
                <a:latin typeface="Arimo"/>
              </a:rPr>
              <a:t>, which shows lanes from the GS Network that have features in common with the lane in the prediction. You can toggle the Similar Lanes widget off an on with the button below the graph.</a:t>
            </a:r>
          </a:p>
        </p:txBody>
      </p:sp>
      <p:sp>
        <p:nvSpPr>
          <p:cNvPr id="11" name="Freeform 11"/>
          <p:cNvSpPr/>
          <p:nvPr/>
        </p:nvSpPr>
        <p:spPr>
          <a:xfrm>
            <a:off x="1190861" y="8757628"/>
            <a:ext cx="1889329" cy="1001344"/>
          </a:xfrm>
          <a:custGeom>
            <a:avLst/>
            <a:gdLst/>
            <a:ahLst/>
            <a:cxnLst/>
            <a:rect l="l" t="t" r="r" b="b"/>
            <a:pathLst>
              <a:path w="1889329" h="1001344">
                <a:moveTo>
                  <a:pt x="0" y="0"/>
                </a:moveTo>
                <a:lnTo>
                  <a:pt x="1889329" y="0"/>
                </a:lnTo>
                <a:lnTo>
                  <a:pt x="1889329" y="1001344"/>
                </a:lnTo>
                <a:lnTo>
                  <a:pt x="0" y="10013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16666" b="-16666"/>
            </a:stretch>
          </a:blipFill>
        </p:spPr>
        <p:txBody>
          <a:bodyPr/>
          <a:lstStyle/>
          <a:p>
            <a:endParaRPr lang="en-US"/>
          </a:p>
        </p:txBody>
      </p:sp>
      <p:pic>
        <p:nvPicPr>
          <p:cNvPr id="5" name="Picture 4">
            <a:extLst>
              <a:ext uri="{FF2B5EF4-FFF2-40B4-BE49-F238E27FC236}">
                <a16:creationId xmlns:a16="http://schemas.microsoft.com/office/drawing/2014/main" id="{C91C194A-16E5-C294-7430-816A8D0A2AE4}"/>
              </a:ext>
            </a:extLst>
          </p:cNvPr>
          <p:cNvPicPr>
            <a:picLocks noChangeAspect="1"/>
          </p:cNvPicPr>
          <p:nvPr/>
        </p:nvPicPr>
        <p:blipFill>
          <a:blip r:embed="rId3"/>
          <a:stretch>
            <a:fillRect/>
          </a:stretch>
        </p:blipFill>
        <p:spPr>
          <a:xfrm>
            <a:off x="530705" y="342900"/>
            <a:ext cx="17226588" cy="96011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176</Words>
  <Application>Microsoft Office PowerPoint</Application>
  <PresentationFormat>Custom</PresentationFormat>
  <Paragraphs>11</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Lato 2 Bold</vt:lpstr>
      <vt:lpstr>Arial</vt:lpstr>
      <vt:lpstr>Lato 2</vt:lpstr>
      <vt:lpstr>Arimo</vt:lpstr>
      <vt:lpstr>Lato 2 Bold Italics</vt:lpstr>
      <vt:lpstr>Calibri</vt:lpstr>
      <vt:lpstr>Arimo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Greenscreens 1.25  1.26 Training BRANDED</dc:title>
  <dc:creator>Natalie Hennings</dc:creator>
  <cp:lastModifiedBy>Luis Alvear</cp:lastModifiedBy>
  <cp:revision>7</cp:revision>
  <cp:lastPrinted>2024-01-24T22:39:37Z</cp:lastPrinted>
  <dcterms:created xsi:type="dcterms:W3CDTF">2006-08-16T00:00:00Z</dcterms:created>
  <dcterms:modified xsi:type="dcterms:W3CDTF">2024-03-11T17:41:20Z</dcterms:modified>
  <dc:identifier>DAF6teGGEfU</dc:identifier>
</cp:coreProperties>
</file>