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59" r:id="rId4"/>
    <p:sldId id="261" r:id="rId5"/>
    <p:sldId id="269" r:id="rId6"/>
    <p:sldId id="263" r:id="rId7"/>
    <p:sldId id="262" r:id="rId8"/>
    <p:sldId id="264" r:id="rId9"/>
    <p:sldId id="291" r:id="rId10"/>
    <p:sldId id="265" r:id="rId11"/>
    <p:sldId id="268" r:id="rId12"/>
    <p:sldId id="266" r:id="rId13"/>
    <p:sldId id="267" r:id="rId14"/>
    <p:sldId id="286" r:id="rId15"/>
    <p:sldId id="287" r:id="rId16"/>
    <p:sldId id="288" r:id="rId17"/>
    <p:sldId id="270" r:id="rId18"/>
    <p:sldId id="271" r:id="rId19"/>
    <p:sldId id="272" r:id="rId20"/>
    <p:sldId id="273" r:id="rId21"/>
    <p:sldId id="292" r:id="rId22"/>
    <p:sldId id="274" r:id="rId23"/>
    <p:sldId id="289" r:id="rId24"/>
    <p:sldId id="275" r:id="rId25"/>
    <p:sldId id="276" r:id="rId26"/>
    <p:sldId id="277" r:id="rId27"/>
    <p:sldId id="293" r:id="rId28"/>
    <p:sldId id="279" r:id="rId29"/>
    <p:sldId id="282" r:id="rId30"/>
    <p:sldId id="283" r:id="rId31"/>
    <p:sldId id="284" r:id="rId32"/>
    <p:sldId id="2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38"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image" Target="../media/image3.jpg"/></Relationships>
</file>

<file path=ppt/diagrams/_rels/data2.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fif"/><Relationship Id="rId1" Type="http://schemas.openxmlformats.org/officeDocument/2006/relationships/image" Target="../media/image7.jfif"/></Relationships>
</file>

<file path=ppt/diagrams/_rels/data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ata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fif"/><Relationship Id="rId1" Type="http://schemas.openxmlformats.org/officeDocument/2006/relationships/image" Target="../media/image13.jpg"/></Relationships>
</file>

<file path=ppt/diagrams/_rels/data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image" Target="../media/image42.jpeg"/></Relationships>
</file>

<file path=ppt/diagrams/_rels/data6.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46.jpg"/><Relationship Id="rId1" Type="http://schemas.openxmlformats.org/officeDocument/2006/relationships/image" Target="../media/image4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image" Target="../media/image3.jpg"/></Relationships>
</file>

<file path=ppt/diagrams/_rels/drawing2.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image" Target="../media/image8.jfif"/><Relationship Id="rId1" Type="http://schemas.openxmlformats.org/officeDocument/2006/relationships/image" Target="../media/image7.jfif"/></Relationships>
</file>

<file path=ppt/diagrams/_rels/drawing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fif"/><Relationship Id="rId1" Type="http://schemas.openxmlformats.org/officeDocument/2006/relationships/image" Target="../media/image13.jpg"/></Relationships>
</file>

<file path=ppt/diagrams/_rels/drawing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image" Target="../media/image42.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46.jpg"/><Relationship Id="rId1" Type="http://schemas.openxmlformats.org/officeDocument/2006/relationships/image" Target="../media/image4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C416B4-F556-49FB-BF3F-8D7281BA5406}" type="doc">
      <dgm:prSet loTypeId="urn:microsoft.com/office/officeart/2005/8/layout/pList2" loCatId="list" qsTypeId="urn:microsoft.com/office/officeart/2005/8/quickstyle/simple1" qsCatId="simple" csTypeId="urn:microsoft.com/office/officeart/2005/8/colors/accent1_2" csCatId="accent1" phldr="1"/>
      <dgm:spPr/>
    </dgm:pt>
    <dgm:pt modelId="{2DB4D3BE-4F7A-41EF-B8B5-99E2A0D89044}">
      <dgm:prSet phldrT="[Text]"/>
      <dgm:spPr>
        <a:solidFill>
          <a:schemeClr val="tx1"/>
        </a:solidFill>
        <a:ln>
          <a:solidFill>
            <a:schemeClr val="bg1">
              <a:lumMod val="95000"/>
            </a:schemeClr>
          </a:solidFill>
        </a:ln>
      </dgm:spPr>
      <dgm:t>
        <a:bodyPr/>
        <a:lstStyle/>
        <a:p>
          <a:r>
            <a:rPr lang="en-US" dirty="0"/>
            <a:t>Fork Side</a:t>
          </a:r>
        </a:p>
      </dgm:t>
    </dgm:pt>
    <dgm:pt modelId="{E5B3D859-25AE-4E72-AA5C-07C4EA7C3411}" type="parTrans" cxnId="{BE2332CF-AB61-496D-8129-ABA3912E3F1C}">
      <dgm:prSet/>
      <dgm:spPr/>
      <dgm:t>
        <a:bodyPr/>
        <a:lstStyle/>
        <a:p>
          <a:endParaRPr lang="en-US"/>
        </a:p>
      </dgm:t>
    </dgm:pt>
    <dgm:pt modelId="{C4856609-2356-4491-B35F-599BEA939979}" type="sibTrans" cxnId="{BE2332CF-AB61-496D-8129-ABA3912E3F1C}">
      <dgm:prSet/>
      <dgm:spPr/>
      <dgm:t>
        <a:bodyPr/>
        <a:lstStyle/>
        <a:p>
          <a:endParaRPr lang="en-US"/>
        </a:p>
      </dgm:t>
    </dgm:pt>
    <dgm:pt modelId="{423C1C84-88B2-4D2D-B128-A905F890D13F}">
      <dgm:prSet phldrT="[Text]"/>
      <dgm:spPr>
        <a:solidFill>
          <a:schemeClr val="tx1"/>
        </a:solidFill>
        <a:ln>
          <a:solidFill>
            <a:schemeClr val="bg1">
              <a:lumMod val="95000"/>
            </a:schemeClr>
          </a:solidFill>
        </a:ln>
      </dgm:spPr>
      <dgm:t>
        <a:bodyPr/>
        <a:lstStyle/>
        <a:p>
          <a:r>
            <a:rPr lang="en-US" dirty="0"/>
            <a:t>Fork Rear</a:t>
          </a:r>
        </a:p>
      </dgm:t>
    </dgm:pt>
    <dgm:pt modelId="{7BA6EC9F-C8DE-4808-99DC-2A81AA80329A}" type="parTrans" cxnId="{616709FF-A42F-409F-A231-520280181363}">
      <dgm:prSet/>
      <dgm:spPr/>
      <dgm:t>
        <a:bodyPr/>
        <a:lstStyle/>
        <a:p>
          <a:endParaRPr lang="en-US"/>
        </a:p>
      </dgm:t>
    </dgm:pt>
    <dgm:pt modelId="{55A43206-A59A-4CF7-8F53-2DEADD8FB9A4}" type="sibTrans" cxnId="{616709FF-A42F-409F-A231-520280181363}">
      <dgm:prSet/>
      <dgm:spPr/>
      <dgm:t>
        <a:bodyPr/>
        <a:lstStyle/>
        <a:p>
          <a:endParaRPr lang="en-US"/>
        </a:p>
      </dgm:t>
    </dgm:pt>
    <dgm:pt modelId="{665FB089-BA5C-42D7-9C7C-B3518DCEABE6}">
      <dgm:prSet phldrT="[Text]"/>
      <dgm:spPr>
        <a:solidFill>
          <a:schemeClr val="tx1"/>
        </a:solidFill>
        <a:ln>
          <a:solidFill>
            <a:schemeClr val="bg1">
              <a:lumMod val="95000"/>
            </a:schemeClr>
          </a:solidFill>
        </a:ln>
      </dgm:spPr>
      <dgm:t>
        <a:bodyPr/>
        <a:lstStyle/>
        <a:p>
          <a:r>
            <a:rPr lang="en-US" dirty="0"/>
            <a:t>OHC</a:t>
          </a:r>
        </a:p>
      </dgm:t>
    </dgm:pt>
    <dgm:pt modelId="{60E305AF-9FEB-4379-81DC-DC57D58CB24B}" type="parTrans" cxnId="{F6A2D65A-3DF6-418B-B55A-1C15A772749A}">
      <dgm:prSet/>
      <dgm:spPr/>
      <dgm:t>
        <a:bodyPr/>
        <a:lstStyle/>
        <a:p>
          <a:endParaRPr lang="en-US"/>
        </a:p>
      </dgm:t>
    </dgm:pt>
    <dgm:pt modelId="{420A8825-7117-4A59-8D9F-FD72747006D2}" type="sibTrans" cxnId="{F6A2D65A-3DF6-418B-B55A-1C15A772749A}">
      <dgm:prSet/>
      <dgm:spPr/>
      <dgm:t>
        <a:bodyPr/>
        <a:lstStyle/>
        <a:p>
          <a:endParaRPr lang="en-US"/>
        </a:p>
      </dgm:t>
    </dgm:pt>
    <dgm:pt modelId="{82B34F8F-5CA0-4C6A-8815-2CD224E6B814}" type="pres">
      <dgm:prSet presAssocID="{00C416B4-F556-49FB-BF3F-8D7281BA5406}" presName="Name0" presStyleCnt="0">
        <dgm:presLayoutVars>
          <dgm:dir/>
          <dgm:resizeHandles val="exact"/>
        </dgm:presLayoutVars>
      </dgm:prSet>
      <dgm:spPr/>
    </dgm:pt>
    <dgm:pt modelId="{AF009BEA-F473-406F-B84F-5B66EF6D325B}" type="pres">
      <dgm:prSet presAssocID="{00C416B4-F556-49FB-BF3F-8D7281BA5406}" presName="bkgdShp" presStyleLbl="alignAccFollowNode1" presStyleIdx="0" presStyleCnt="1"/>
      <dgm:spPr>
        <a:solidFill>
          <a:schemeClr val="tx1">
            <a:alpha val="90000"/>
          </a:schemeClr>
        </a:solidFill>
      </dgm:spPr>
    </dgm:pt>
    <dgm:pt modelId="{40F0405C-476E-4B9D-A4D9-6D669F36279B}" type="pres">
      <dgm:prSet presAssocID="{00C416B4-F556-49FB-BF3F-8D7281BA5406}" presName="linComp" presStyleCnt="0"/>
      <dgm:spPr/>
    </dgm:pt>
    <dgm:pt modelId="{73257DD9-2A03-4CBB-B98E-0F48AE572A5D}" type="pres">
      <dgm:prSet presAssocID="{2DB4D3BE-4F7A-41EF-B8B5-99E2A0D89044}" presName="compNode" presStyleCnt="0"/>
      <dgm:spPr/>
    </dgm:pt>
    <dgm:pt modelId="{8B861694-F2AE-4F10-86D4-D2D6DF857CE5}" type="pres">
      <dgm:prSet presAssocID="{2DB4D3BE-4F7A-41EF-B8B5-99E2A0D89044}" presName="node" presStyleLbl="node1" presStyleIdx="0" presStyleCnt="3">
        <dgm:presLayoutVars>
          <dgm:bulletEnabled val="1"/>
        </dgm:presLayoutVars>
      </dgm:prSet>
      <dgm:spPr/>
    </dgm:pt>
    <dgm:pt modelId="{187A5C0E-05E7-45E8-8ED9-29BE0A1346E9}" type="pres">
      <dgm:prSet presAssocID="{2DB4D3BE-4F7A-41EF-B8B5-99E2A0D89044}" presName="invisiNode" presStyleLbl="node1" presStyleIdx="0" presStyleCnt="3"/>
      <dgm:spPr/>
    </dgm:pt>
    <dgm:pt modelId="{995BA5E5-9DD1-44D8-8995-85EA1CB37ED8}" type="pres">
      <dgm:prSet presAssocID="{2DB4D3BE-4F7A-41EF-B8B5-99E2A0D89044}"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48000" b="-48000"/>
          </a:stretch>
        </a:blipFill>
        <a:ln>
          <a:solidFill>
            <a:schemeClr val="tx1"/>
          </a:solidFill>
        </a:ln>
      </dgm:spPr>
    </dgm:pt>
    <dgm:pt modelId="{99C62755-BAAC-4542-A8CE-9CFAB254C35B}" type="pres">
      <dgm:prSet presAssocID="{C4856609-2356-4491-B35F-599BEA939979}" presName="sibTrans" presStyleLbl="sibTrans2D1" presStyleIdx="0" presStyleCnt="0"/>
      <dgm:spPr/>
    </dgm:pt>
    <dgm:pt modelId="{27CDFBD2-5EDD-49EF-9FE5-2B3E8A7A12A6}" type="pres">
      <dgm:prSet presAssocID="{423C1C84-88B2-4D2D-B128-A905F890D13F}" presName="compNode" presStyleCnt="0"/>
      <dgm:spPr/>
    </dgm:pt>
    <dgm:pt modelId="{0DD5D43D-EE98-4776-AAB0-4E437AE4A499}" type="pres">
      <dgm:prSet presAssocID="{423C1C84-88B2-4D2D-B128-A905F890D13F}" presName="node" presStyleLbl="node1" presStyleIdx="1" presStyleCnt="3">
        <dgm:presLayoutVars>
          <dgm:bulletEnabled val="1"/>
        </dgm:presLayoutVars>
      </dgm:prSet>
      <dgm:spPr/>
    </dgm:pt>
    <dgm:pt modelId="{5E7CF922-0D58-4EE1-BD94-F0A9D3B5BD29}" type="pres">
      <dgm:prSet presAssocID="{423C1C84-88B2-4D2D-B128-A905F890D13F}" presName="invisiNode" presStyleLbl="node1" presStyleIdx="1" presStyleCnt="3"/>
      <dgm:spPr/>
    </dgm:pt>
    <dgm:pt modelId="{D6801E60-EE3F-4F40-AAEE-61F843A58A52}" type="pres">
      <dgm:prSet presAssocID="{423C1C84-88B2-4D2D-B128-A905F890D13F}"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9000" b="-29000"/>
          </a:stretch>
        </a:blipFill>
        <a:ln>
          <a:solidFill>
            <a:schemeClr val="tx1"/>
          </a:solidFill>
        </a:ln>
      </dgm:spPr>
    </dgm:pt>
    <dgm:pt modelId="{C3D49017-9950-4EEB-8296-E5D2270B5A73}" type="pres">
      <dgm:prSet presAssocID="{55A43206-A59A-4CF7-8F53-2DEADD8FB9A4}" presName="sibTrans" presStyleLbl="sibTrans2D1" presStyleIdx="0" presStyleCnt="0"/>
      <dgm:spPr/>
    </dgm:pt>
    <dgm:pt modelId="{D7DFB9A9-5319-43D9-B442-6B5917ABB198}" type="pres">
      <dgm:prSet presAssocID="{665FB089-BA5C-42D7-9C7C-B3518DCEABE6}" presName="compNode" presStyleCnt="0"/>
      <dgm:spPr/>
    </dgm:pt>
    <dgm:pt modelId="{E5F3803A-513F-4099-B485-6DA66013C3B6}" type="pres">
      <dgm:prSet presAssocID="{665FB089-BA5C-42D7-9C7C-B3518DCEABE6}" presName="node" presStyleLbl="node1" presStyleIdx="2" presStyleCnt="3">
        <dgm:presLayoutVars>
          <dgm:bulletEnabled val="1"/>
        </dgm:presLayoutVars>
      </dgm:prSet>
      <dgm:spPr/>
    </dgm:pt>
    <dgm:pt modelId="{D2001CD0-35A9-4319-BDE2-26198CE310BA}" type="pres">
      <dgm:prSet presAssocID="{665FB089-BA5C-42D7-9C7C-B3518DCEABE6}" presName="invisiNode" presStyleLbl="node1" presStyleIdx="2" presStyleCnt="3"/>
      <dgm:spPr/>
    </dgm:pt>
    <dgm:pt modelId="{3BEEF245-9D70-4935-94AE-3BA9224C0572}" type="pres">
      <dgm:prSet presAssocID="{665FB089-BA5C-42D7-9C7C-B3518DCEABE6}"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52000" b="-52000"/>
          </a:stretch>
        </a:blipFill>
        <a:ln>
          <a:solidFill>
            <a:schemeClr val="tx1"/>
          </a:solidFill>
        </a:ln>
      </dgm:spPr>
    </dgm:pt>
  </dgm:ptLst>
  <dgm:cxnLst>
    <dgm:cxn modelId="{4DF14101-73C0-4830-A26B-F2CE216077F1}" type="presOf" srcId="{423C1C84-88B2-4D2D-B128-A905F890D13F}" destId="{0DD5D43D-EE98-4776-AAB0-4E437AE4A499}" srcOrd="0" destOrd="0" presId="urn:microsoft.com/office/officeart/2005/8/layout/pList2"/>
    <dgm:cxn modelId="{15EC243A-9CF6-4445-911C-8ACB9157D6AD}" type="presOf" srcId="{2DB4D3BE-4F7A-41EF-B8B5-99E2A0D89044}" destId="{8B861694-F2AE-4F10-86D4-D2D6DF857CE5}" srcOrd="0" destOrd="0" presId="urn:microsoft.com/office/officeart/2005/8/layout/pList2"/>
    <dgm:cxn modelId="{75DAA26E-7757-45BD-A5C7-21ED98E79D11}" type="presOf" srcId="{665FB089-BA5C-42D7-9C7C-B3518DCEABE6}" destId="{E5F3803A-513F-4099-B485-6DA66013C3B6}" srcOrd="0" destOrd="0" presId="urn:microsoft.com/office/officeart/2005/8/layout/pList2"/>
    <dgm:cxn modelId="{E59EC955-10F8-4E23-AE62-8BFE6A2D76B2}" type="presOf" srcId="{55A43206-A59A-4CF7-8F53-2DEADD8FB9A4}" destId="{C3D49017-9950-4EEB-8296-E5D2270B5A73}" srcOrd="0" destOrd="0" presId="urn:microsoft.com/office/officeart/2005/8/layout/pList2"/>
    <dgm:cxn modelId="{8C185A7A-2D7D-4B3D-A647-F6018063B3CD}" type="presOf" srcId="{C4856609-2356-4491-B35F-599BEA939979}" destId="{99C62755-BAAC-4542-A8CE-9CFAB254C35B}" srcOrd="0" destOrd="0" presId="urn:microsoft.com/office/officeart/2005/8/layout/pList2"/>
    <dgm:cxn modelId="{F6A2D65A-3DF6-418B-B55A-1C15A772749A}" srcId="{00C416B4-F556-49FB-BF3F-8D7281BA5406}" destId="{665FB089-BA5C-42D7-9C7C-B3518DCEABE6}" srcOrd="2" destOrd="0" parTransId="{60E305AF-9FEB-4379-81DC-DC57D58CB24B}" sibTransId="{420A8825-7117-4A59-8D9F-FD72747006D2}"/>
    <dgm:cxn modelId="{F24089BA-FB02-425C-9180-234ECA58CBD4}" type="presOf" srcId="{00C416B4-F556-49FB-BF3F-8D7281BA5406}" destId="{82B34F8F-5CA0-4C6A-8815-2CD224E6B814}" srcOrd="0" destOrd="0" presId="urn:microsoft.com/office/officeart/2005/8/layout/pList2"/>
    <dgm:cxn modelId="{BE2332CF-AB61-496D-8129-ABA3912E3F1C}" srcId="{00C416B4-F556-49FB-BF3F-8D7281BA5406}" destId="{2DB4D3BE-4F7A-41EF-B8B5-99E2A0D89044}" srcOrd="0" destOrd="0" parTransId="{E5B3D859-25AE-4E72-AA5C-07C4EA7C3411}" sibTransId="{C4856609-2356-4491-B35F-599BEA939979}"/>
    <dgm:cxn modelId="{616709FF-A42F-409F-A231-520280181363}" srcId="{00C416B4-F556-49FB-BF3F-8D7281BA5406}" destId="{423C1C84-88B2-4D2D-B128-A905F890D13F}" srcOrd="1" destOrd="0" parTransId="{7BA6EC9F-C8DE-4808-99DC-2A81AA80329A}" sibTransId="{55A43206-A59A-4CF7-8F53-2DEADD8FB9A4}"/>
    <dgm:cxn modelId="{FD9EF684-02BC-41FC-AF66-78CB5422506E}" type="presParOf" srcId="{82B34F8F-5CA0-4C6A-8815-2CD224E6B814}" destId="{AF009BEA-F473-406F-B84F-5B66EF6D325B}" srcOrd="0" destOrd="0" presId="urn:microsoft.com/office/officeart/2005/8/layout/pList2"/>
    <dgm:cxn modelId="{CCAC352F-3D77-4202-A024-C84A175A59FE}" type="presParOf" srcId="{82B34F8F-5CA0-4C6A-8815-2CD224E6B814}" destId="{40F0405C-476E-4B9D-A4D9-6D669F36279B}" srcOrd="1" destOrd="0" presId="urn:microsoft.com/office/officeart/2005/8/layout/pList2"/>
    <dgm:cxn modelId="{38BD0085-3C1C-4075-8F07-92FEE6C5EF0C}" type="presParOf" srcId="{40F0405C-476E-4B9D-A4D9-6D669F36279B}" destId="{73257DD9-2A03-4CBB-B98E-0F48AE572A5D}" srcOrd="0" destOrd="0" presId="urn:microsoft.com/office/officeart/2005/8/layout/pList2"/>
    <dgm:cxn modelId="{EDE72799-A422-47D7-8960-E6F331374B5B}" type="presParOf" srcId="{73257DD9-2A03-4CBB-B98E-0F48AE572A5D}" destId="{8B861694-F2AE-4F10-86D4-D2D6DF857CE5}" srcOrd="0" destOrd="0" presId="urn:microsoft.com/office/officeart/2005/8/layout/pList2"/>
    <dgm:cxn modelId="{0BFA175F-97C3-46EA-895B-A399265DD97C}" type="presParOf" srcId="{73257DD9-2A03-4CBB-B98E-0F48AE572A5D}" destId="{187A5C0E-05E7-45E8-8ED9-29BE0A1346E9}" srcOrd="1" destOrd="0" presId="urn:microsoft.com/office/officeart/2005/8/layout/pList2"/>
    <dgm:cxn modelId="{867735C8-BF75-4D8A-BA27-06E57FF819DC}" type="presParOf" srcId="{73257DD9-2A03-4CBB-B98E-0F48AE572A5D}" destId="{995BA5E5-9DD1-44D8-8995-85EA1CB37ED8}" srcOrd="2" destOrd="0" presId="urn:microsoft.com/office/officeart/2005/8/layout/pList2"/>
    <dgm:cxn modelId="{D7CCDA62-41F6-4858-8A12-BF53F1B9A5DE}" type="presParOf" srcId="{40F0405C-476E-4B9D-A4D9-6D669F36279B}" destId="{99C62755-BAAC-4542-A8CE-9CFAB254C35B}" srcOrd="1" destOrd="0" presId="urn:microsoft.com/office/officeart/2005/8/layout/pList2"/>
    <dgm:cxn modelId="{9119D9C9-DDFB-4A8B-9A90-1447A54CA5EE}" type="presParOf" srcId="{40F0405C-476E-4B9D-A4D9-6D669F36279B}" destId="{27CDFBD2-5EDD-49EF-9FE5-2B3E8A7A12A6}" srcOrd="2" destOrd="0" presId="urn:microsoft.com/office/officeart/2005/8/layout/pList2"/>
    <dgm:cxn modelId="{30609B69-6017-4486-BAC3-67F904C361A0}" type="presParOf" srcId="{27CDFBD2-5EDD-49EF-9FE5-2B3E8A7A12A6}" destId="{0DD5D43D-EE98-4776-AAB0-4E437AE4A499}" srcOrd="0" destOrd="0" presId="urn:microsoft.com/office/officeart/2005/8/layout/pList2"/>
    <dgm:cxn modelId="{85D66DF3-11D3-4088-B737-AACB7BD37F77}" type="presParOf" srcId="{27CDFBD2-5EDD-49EF-9FE5-2B3E8A7A12A6}" destId="{5E7CF922-0D58-4EE1-BD94-F0A9D3B5BD29}" srcOrd="1" destOrd="0" presId="urn:microsoft.com/office/officeart/2005/8/layout/pList2"/>
    <dgm:cxn modelId="{C4FC736C-A0D4-453D-996C-6EAB6E4B3743}" type="presParOf" srcId="{27CDFBD2-5EDD-49EF-9FE5-2B3E8A7A12A6}" destId="{D6801E60-EE3F-4F40-AAEE-61F843A58A52}" srcOrd="2" destOrd="0" presId="urn:microsoft.com/office/officeart/2005/8/layout/pList2"/>
    <dgm:cxn modelId="{17593838-31D8-4E7B-A19B-4DF70841D3E0}" type="presParOf" srcId="{40F0405C-476E-4B9D-A4D9-6D669F36279B}" destId="{C3D49017-9950-4EEB-8296-E5D2270B5A73}" srcOrd="3" destOrd="0" presId="urn:microsoft.com/office/officeart/2005/8/layout/pList2"/>
    <dgm:cxn modelId="{4CC45F65-FA41-4B80-9593-D98E6079F689}" type="presParOf" srcId="{40F0405C-476E-4B9D-A4D9-6D669F36279B}" destId="{D7DFB9A9-5319-43D9-B442-6B5917ABB198}" srcOrd="4" destOrd="0" presId="urn:microsoft.com/office/officeart/2005/8/layout/pList2"/>
    <dgm:cxn modelId="{8243CD39-418B-4F7F-8544-BE6C256EDAA7}" type="presParOf" srcId="{D7DFB9A9-5319-43D9-B442-6B5917ABB198}" destId="{E5F3803A-513F-4099-B485-6DA66013C3B6}" srcOrd="0" destOrd="0" presId="urn:microsoft.com/office/officeart/2005/8/layout/pList2"/>
    <dgm:cxn modelId="{5D9D18B4-A21E-4409-9EE4-6FD6E5AFEAA6}" type="presParOf" srcId="{D7DFB9A9-5319-43D9-B442-6B5917ABB198}" destId="{D2001CD0-35A9-4319-BDE2-26198CE310BA}" srcOrd="1" destOrd="0" presId="urn:microsoft.com/office/officeart/2005/8/layout/pList2"/>
    <dgm:cxn modelId="{F51E0CD4-8B1F-41D0-8EB7-49B485D160DB}" type="presParOf" srcId="{D7DFB9A9-5319-43D9-B442-6B5917ABB198}" destId="{3BEEF245-9D70-4935-94AE-3BA9224C0572}" srcOrd="2" destOrd="0" presId="urn:microsoft.com/office/officeart/2005/8/layout/pList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EF0274-B649-4C99-A0DD-0FE58AEDE98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861A942-A282-4F1B-81C4-050FC8C37F26}">
      <dgm:prSet phldrT="[Text]"/>
      <dgm:spPr>
        <a:solidFill>
          <a:schemeClr val="tx1"/>
        </a:solidFill>
        <a:ln>
          <a:solidFill>
            <a:schemeClr val="bg1">
              <a:lumMod val="95000"/>
            </a:schemeClr>
          </a:solidFill>
        </a:ln>
      </dgm:spPr>
      <dgm:t>
        <a:bodyPr/>
        <a:lstStyle/>
        <a:p>
          <a:r>
            <a:rPr lang="en-US" dirty="0"/>
            <a:t>Skids</a:t>
          </a:r>
        </a:p>
      </dgm:t>
    </dgm:pt>
    <dgm:pt modelId="{3026329F-25F6-4EDD-9374-55080234D54C}" type="parTrans" cxnId="{495B7835-8070-495C-8F42-8F2E2834C5AC}">
      <dgm:prSet/>
      <dgm:spPr/>
      <dgm:t>
        <a:bodyPr/>
        <a:lstStyle/>
        <a:p>
          <a:endParaRPr lang="en-US"/>
        </a:p>
      </dgm:t>
    </dgm:pt>
    <dgm:pt modelId="{CDED2310-440E-49DE-B361-EADDAD8A98C0}" type="sibTrans" cxnId="{495B7835-8070-495C-8F42-8F2E2834C5AC}">
      <dgm:prSet/>
      <dgm:spPr/>
      <dgm:t>
        <a:bodyPr/>
        <a:lstStyle/>
        <a:p>
          <a:endParaRPr lang="en-US"/>
        </a:p>
      </dgm:t>
    </dgm:pt>
    <dgm:pt modelId="{0AC40BCA-B7A4-4936-BFC6-1A021485CF1A}">
      <dgm:prSet phldrT="[Text]"/>
      <dgm:spPr>
        <a:solidFill>
          <a:schemeClr val="tx1"/>
        </a:solidFill>
      </dgm:spPr>
      <dgm:t>
        <a:bodyPr/>
        <a:lstStyle/>
        <a:p>
          <a:r>
            <a:rPr lang="en-US" dirty="0"/>
            <a:t>Bundles</a:t>
          </a:r>
        </a:p>
      </dgm:t>
    </dgm:pt>
    <dgm:pt modelId="{5ACEA1FD-D760-415D-96A5-0723D9E78379}" type="parTrans" cxnId="{BF7C3F45-6FC3-4ABF-85FE-0EABDA67DF53}">
      <dgm:prSet/>
      <dgm:spPr/>
      <dgm:t>
        <a:bodyPr/>
        <a:lstStyle/>
        <a:p>
          <a:endParaRPr lang="en-US"/>
        </a:p>
      </dgm:t>
    </dgm:pt>
    <dgm:pt modelId="{38260512-1999-433F-BE06-E2F46E899FE0}" type="sibTrans" cxnId="{BF7C3F45-6FC3-4ABF-85FE-0EABDA67DF53}">
      <dgm:prSet/>
      <dgm:spPr/>
      <dgm:t>
        <a:bodyPr/>
        <a:lstStyle/>
        <a:p>
          <a:endParaRPr lang="en-US"/>
        </a:p>
      </dgm:t>
    </dgm:pt>
    <dgm:pt modelId="{7E4C52B1-A84C-427E-8D67-DA258CB897FB}">
      <dgm:prSet phldrT="[Text]"/>
      <dgm:spPr>
        <a:solidFill>
          <a:schemeClr val="tx1"/>
        </a:solidFill>
      </dgm:spPr>
      <dgm:t>
        <a:bodyPr/>
        <a:lstStyle/>
        <a:p>
          <a:r>
            <a:rPr lang="en-US" dirty="0"/>
            <a:t>Pieces</a:t>
          </a:r>
        </a:p>
      </dgm:t>
    </dgm:pt>
    <dgm:pt modelId="{D4705521-7D64-4314-BF5F-044E34788F7B}" type="parTrans" cxnId="{14DBD572-C5F1-4BFC-BEF9-DE2FCB4E4363}">
      <dgm:prSet/>
      <dgm:spPr/>
      <dgm:t>
        <a:bodyPr/>
        <a:lstStyle/>
        <a:p>
          <a:endParaRPr lang="en-US"/>
        </a:p>
      </dgm:t>
    </dgm:pt>
    <dgm:pt modelId="{6CFB6D02-21A5-4F1F-9B7C-35B4EE78E001}" type="sibTrans" cxnId="{14DBD572-C5F1-4BFC-BEF9-DE2FCB4E4363}">
      <dgm:prSet/>
      <dgm:spPr/>
      <dgm:t>
        <a:bodyPr/>
        <a:lstStyle/>
        <a:p>
          <a:endParaRPr lang="en-US"/>
        </a:p>
      </dgm:t>
    </dgm:pt>
    <dgm:pt modelId="{A040575D-A826-4428-95B7-4D96C4EB2B48}" type="pres">
      <dgm:prSet presAssocID="{44EF0274-B649-4C99-A0DD-0FE58AEDE985}" presName="linear" presStyleCnt="0">
        <dgm:presLayoutVars>
          <dgm:dir/>
          <dgm:resizeHandles val="exact"/>
        </dgm:presLayoutVars>
      </dgm:prSet>
      <dgm:spPr/>
    </dgm:pt>
    <dgm:pt modelId="{0130DF0E-67C2-4CBA-ACD2-96FEC23C60C1}" type="pres">
      <dgm:prSet presAssocID="{A861A942-A282-4F1B-81C4-050FC8C37F26}" presName="comp" presStyleCnt="0"/>
      <dgm:spPr/>
    </dgm:pt>
    <dgm:pt modelId="{7A589CE8-3154-4702-ABA4-CED373C0D3FB}" type="pres">
      <dgm:prSet presAssocID="{A861A942-A282-4F1B-81C4-050FC8C37F26}" presName="box" presStyleLbl="node1" presStyleIdx="0" presStyleCnt="3"/>
      <dgm:spPr/>
    </dgm:pt>
    <dgm:pt modelId="{7A7F2E47-81D4-4716-9A10-8A7796457866}" type="pres">
      <dgm:prSet presAssocID="{A861A942-A282-4F1B-81C4-050FC8C37F26}"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CAC0CE1C-58F5-40CF-B52C-D22CDEF3059A}" type="pres">
      <dgm:prSet presAssocID="{A861A942-A282-4F1B-81C4-050FC8C37F26}" presName="text" presStyleLbl="node1" presStyleIdx="0" presStyleCnt="3">
        <dgm:presLayoutVars>
          <dgm:bulletEnabled val="1"/>
        </dgm:presLayoutVars>
      </dgm:prSet>
      <dgm:spPr/>
    </dgm:pt>
    <dgm:pt modelId="{2FFC00AF-A08E-491F-B31B-47513A955AB7}" type="pres">
      <dgm:prSet presAssocID="{CDED2310-440E-49DE-B361-EADDAD8A98C0}" presName="spacer" presStyleCnt="0"/>
      <dgm:spPr/>
    </dgm:pt>
    <dgm:pt modelId="{4141BE71-C533-43A4-99BD-5D2B12821C16}" type="pres">
      <dgm:prSet presAssocID="{0AC40BCA-B7A4-4936-BFC6-1A021485CF1A}" presName="comp" presStyleCnt="0"/>
      <dgm:spPr/>
    </dgm:pt>
    <dgm:pt modelId="{52D277D3-DBFE-42E2-B393-1B21028964C1}" type="pres">
      <dgm:prSet presAssocID="{0AC40BCA-B7A4-4936-BFC6-1A021485CF1A}" presName="box" presStyleLbl="node1" presStyleIdx="1" presStyleCnt="3"/>
      <dgm:spPr/>
    </dgm:pt>
    <dgm:pt modelId="{4DE68662-55DF-4F33-8F4A-FAA7D000D658}" type="pres">
      <dgm:prSet presAssocID="{0AC40BCA-B7A4-4936-BFC6-1A021485CF1A}"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dgm:spPr>
    </dgm:pt>
    <dgm:pt modelId="{4BB1BA63-1E9F-41F9-9883-E8E6080FF3B9}" type="pres">
      <dgm:prSet presAssocID="{0AC40BCA-B7A4-4936-BFC6-1A021485CF1A}" presName="text" presStyleLbl="node1" presStyleIdx="1" presStyleCnt="3">
        <dgm:presLayoutVars>
          <dgm:bulletEnabled val="1"/>
        </dgm:presLayoutVars>
      </dgm:prSet>
      <dgm:spPr/>
    </dgm:pt>
    <dgm:pt modelId="{57B441F5-E967-4435-844E-C73B6F5FDE81}" type="pres">
      <dgm:prSet presAssocID="{38260512-1999-433F-BE06-E2F46E899FE0}" presName="spacer" presStyleCnt="0"/>
      <dgm:spPr/>
    </dgm:pt>
    <dgm:pt modelId="{A30D7193-2E63-4B99-924E-66CD5E7C5774}" type="pres">
      <dgm:prSet presAssocID="{7E4C52B1-A84C-427E-8D67-DA258CB897FB}" presName="comp" presStyleCnt="0"/>
      <dgm:spPr/>
    </dgm:pt>
    <dgm:pt modelId="{69DB1A3F-00EB-4AFD-952D-1EF7266FEF31}" type="pres">
      <dgm:prSet presAssocID="{7E4C52B1-A84C-427E-8D67-DA258CB897FB}" presName="box" presStyleLbl="node1" presStyleIdx="2" presStyleCnt="3"/>
      <dgm:spPr/>
    </dgm:pt>
    <dgm:pt modelId="{7F3F7E1E-1232-481B-8290-23043231B531}" type="pres">
      <dgm:prSet presAssocID="{7E4C52B1-A84C-427E-8D67-DA258CB897FB}"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dgm:spPr>
    </dgm:pt>
    <dgm:pt modelId="{5968AE60-6347-4D64-9469-351C8CAC5BD0}" type="pres">
      <dgm:prSet presAssocID="{7E4C52B1-A84C-427E-8D67-DA258CB897FB}" presName="text" presStyleLbl="node1" presStyleIdx="2" presStyleCnt="3">
        <dgm:presLayoutVars>
          <dgm:bulletEnabled val="1"/>
        </dgm:presLayoutVars>
      </dgm:prSet>
      <dgm:spPr/>
    </dgm:pt>
  </dgm:ptLst>
  <dgm:cxnLst>
    <dgm:cxn modelId="{6132ED01-0BB5-4121-B974-17771BF69857}" type="presOf" srcId="{0AC40BCA-B7A4-4936-BFC6-1A021485CF1A}" destId="{52D277D3-DBFE-42E2-B393-1B21028964C1}" srcOrd="0" destOrd="0" presId="urn:microsoft.com/office/officeart/2005/8/layout/vList4"/>
    <dgm:cxn modelId="{0AD54816-9C56-47B9-A5C6-11BAD56DF3A8}" type="presOf" srcId="{0AC40BCA-B7A4-4936-BFC6-1A021485CF1A}" destId="{4BB1BA63-1E9F-41F9-9883-E8E6080FF3B9}" srcOrd="1" destOrd="0" presId="urn:microsoft.com/office/officeart/2005/8/layout/vList4"/>
    <dgm:cxn modelId="{8B1BF616-8D38-4797-9680-308A586F4CC2}" type="presOf" srcId="{44EF0274-B649-4C99-A0DD-0FE58AEDE985}" destId="{A040575D-A826-4428-95B7-4D96C4EB2B48}" srcOrd="0" destOrd="0" presId="urn:microsoft.com/office/officeart/2005/8/layout/vList4"/>
    <dgm:cxn modelId="{ACA3302C-84AF-4C77-8016-B30D6C1B21CF}" type="presOf" srcId="{7E4C52B1-A84C-427E-8D67-DA258CB897FB}" destId="{5968AE60-6347-4D64-9469-351C8CAC5BD0}" srcOrd="1" destOrd="0" presId="urn:microsoft.com/office/officeart/2005/8/layout/vList4"/>
    <dgm:cxn modelId="{495B7835-8070-495C-8F42-8F2E2834C5AC}" srcId="{44EF0274-B649-4C99-A0DD-0FE58AEDE985}" destId="{A861A942-A282-4F1B-81C4-050FC8C37F26}" srcOrd="0" destOrd="0" parTransId="{3026329F-25F6-4EDD-9374-55080234D54C}" sibTransId="{CDED2310-440E-49DE-B361-EADDAD8A98C0}"/>
    <dgm:cxn modelId="{BF7C3F45-6FC3-4ABF-85FE-0EABDA67DF53}" srcId="{44EF0274-B649-4C99-A0DD-0FE58AEDE985}" destId="{0AC40BCA-B7A4-4936-BFC6-1A021485CF1A}" srcOrd="1" destOrd="0" parTransId="{5ACEA1FD-D760-415D-96A5-0723D9E78379}" sibTransId="{38260512-1999-433F-BE06-E2F46E899FE0}"/>
    <dgm:cxn modelId="{14DBD572-C5F1-4BFC-BEF9-DE2FCB4E4363}" srcId="{44EF0274-B649-4C99-A0DD-0FE58AEDE985}" destId="{7E4C52B1-A84C-427E-8D67-DA258CB897FB}" srcOrd="2" destOrd="0" parTransId="{D4705521-7D64-4314-BF5F-044E34788F7B}" sibTransId="{6CFB6D02-21A5-4F1F-9B7C-35B4EE78E001}"/>
    <dgm:cxn modelId="{D0956CB4-3692-4738-8C5C-7CE5F166669E}" type="presOf" srcId="{A861A942-A282-4F1B-81C4-050FC8C37F26}" destId="{7A589CE8-3154-4702-ABA4-CED373C0D3FB}" srcOrd="0" destOrd="0" presId="urn:microsoft.com/office/officeart/2005/8/layout/vList4"/>
    <dgm:cxn modelId="{B3CA1ADD-44C3-4654-937C-8D6F23792D4E}" type="presOf" srcId="{A861A942-A282-4F1B-81C4-050FC8C37F26}" destId="{CAC0CE1C-58F5-40CF-B52C-D22CDEF3059A}" srcOrd="1" destOrd="0" presId="urn:microsoft.com/office/officeart/2005/8/layout/vList4"/>
    <dgm:cxn modelId="{DD6FCFF7-A7C7-4C28-AA6A-A2CDD62AD8DC}" type="presOf" srcId="{7E4C52B1-A84C-427E-8D67-DA258CB897FB}" destId="{69DB1A3F-00EB-4AFD-952D-1EF7266FEF31}" srcOrd="0" destOrd="0" presId="urn:microsoft.com/office/officeart/2005/8/layout/vList4"/>
    <dgm:cxn modelId="{B91FB528-C469-4793-9982-0E3FF6E0A8DC}" type="presParOf" srcId="{A040575D-A826-4428-95B7-4D96C4EB2B48}" destId="{0130DF0E-67C2-4CBA-ACD2-96FEC23C60C1}" srcOrd="0" destOrd="0" presId="urn:microsoft.com/office/officeart/2005/8/layout/vList4"/>
    <dgm:cxn modelId="{5F1364A2-8323-4B7B-A034-2185CB6D44D7}" type="presParOf" srcId="{0130DF0E-67C2-4CBA-ACD2-96FEC23C60C1}" destId="{7A589CE8-3154-4702-ABA4-CED373C0D3FB}" srcOrd="0" destOrd="0" presId="urn:microsoft.com/office/officeart/2005/8/layout/vList4"/>
    <dgm:cxn modelId="{F8F75D84-66BA-44E3-AA8A-797EC66FC004}" type="presParOf" srcId="{0130DF0E-67C2-4CBA-ACD2-96FEC23C60C1}" destId="{7A7F2E47-81D4-4716-9A10-8A7796457866}" srcOrd="1" destOrd="0" presId="urn:microsoft.com/office/officeart/2005/8/layout/vList4"/>
    <dgm:cxn modelId="{63420FFD-B089-4680-8048-0FC6C85EC34F}" type="presParOf" srcId="{0130DF0E-67C2-4CBA-ACD2-96FEC23C60C1}" destId="{CAC0CE1C-58F5-40CF-B52C-D22CDEF3059A}" srcOrd="2" destOrd="0" presId="urn:microsoft.com/office/officeart/2005/8/layout/vList4"/>
    <dgm:cxn modelId="{E4D060E1-C6BE-405B-B2A1-BA0D33AE0276}" type="presParOf" srcId="{A040575D-A826-4428-95B7-4D96C4EB2B48}" destId="{2FFC00AF-A08E-491F-B31B-47513A955AB7}" srcOrd="1" destOrd="0" presId="urn:microsoft.com/office/officeart/2005/8/layout/vList4"/>
    <dgm:cxn modelId="{37F601AC-FBDB-4794-BA82-85A29414B210}" type="presParOf" srcId="{A040575D-A826-4428-95B7-4D96C4EB2B48}" destId="{4141BE71-C533-43A4-99BD-5D2B12821C16}" srcOrd="2" destOrd="0" presId="urn:microsoft.com/office/officeart/2005/8/layout/vList4"/>
    <dgm:cxn modelId="{295AF9B4-90E5-4D75-81B9-AB0815717C67}" type="presParOf" srcId="{4141BE71-C533-43A4-99BD-5D2B12821C16}" destId="{52D277D3-DBFE-42E2-B393-1B21028964C1}" srcOrd="0" destOrd="0" presId="urn:microsoft.com/office/officeart/2005/8/layout/vList4"/>
    <dgm:cxn modelId="{7701248C-4896-426C-8D8E-DCCC534F122B}" type="presParOf" srcId="{4141BE71-C533-43A4-99BD-5D2B12821C16}" destId="{4DE68662-55DF-4F33-8F4A-FAA7D000D658}" srcOrd="1" destOrd="0" presId="urn:microsoft.com/office/officeart/2005/8/layout/vList4"/>
    <dgm:cxn modelId="{BE288290-C945-40A0-A165-570E4F57091E}" type="presParOf" srcId="{4141BE71-C533-43A4-99BD-5D2B12821C16}" destId="{4BB1BA63-1E9F-41F9-9883-E8E6080FF3B9}" srcOrd="2" destOrd="0" presId="urn:microsoft.com/office/officeart/2005/8/layout/vList4"/>
    <dgm:cxn modelId="{18C5CA3F-31EC-4586-AFC4-637BD012D1FC}" type="presParOf" srcId="{A040575D-A826-4428-95B7-4D96C4EB2B48}" destId="{57B441F5-E967-4435-844E-C73B6F5FDE81}" srcOrd="3" destOrd="0" presId="urn:microsoft.com/office/officeart/2005/8/layout/vList4"/>
    <dgm:cxn modelId="{AFFF23A8-DD14-48EF-A754-AD022B5E4120}" type="presParOf" srcId="{A040575D-A826-4428-95B7-4D96C4EB2B48}" destId="{A30D7193-2E63-4B99-924E-66CD5E7C5774}" srcOrd="4" destOrd="0" presId="urn:microsoft.com/office/officeart/2005/8/layout/vList4"/>
    <dgm:cxn modelId="{091E0750-8F46-4FBF-B549-9C65AD531280}" type="presParOf" srcId="{A30D7193-2E63-4B99-924E-66CD5E7C5774}" destId="{69DB1A3F-00EB-4AFD-952D-1EF7266FEF31}" srcOrd="0" destOrd="0" presId="urn:microsoft.com/office/officeart/2005/8/layout/vList4"/>
    <dgm:cxn modelId="{64F7C294-18DB-4E07-82FE-63503D70911C}" type="presParOf" srcId="{A30D7193-2E63-4B99-924E-66CD5E7C5774}" destId="{7F3F7E1E-1232-481B-8290-23043231B531}" srcOrd="1" destOrd="0" presId="urn:microsoft.com/office/officeart/2005/8/layout/vList4"/>
    <dgm:cxn modelId="{1DE489D0-C0DA-47A5-A8BE-A6B7F148043D}" type="presParOf" srcId="{A30D7193-2E63-4B99-924E-66CD5E7C5774}" destId="{5968AE60-6347-4D64-9469-351C8CAC5B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EF0274-B649-4C99-A0DD-0FE58AEDE98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861A942-A282-4F1B-81C4-050FC8C37F26}">
      <dgm:prSet phldrT="[Text]"/>
      <dgm:spPr>
        <a:solidFill>
          <a:schemeClr val="tx1"/>
        </a:solidFill>
      </dgm:spPr>
      <dgm:t>
        <a:bodyPr/>
        <a:lstStyle/>
        <a:p>
          <a:r>
            <a:rPr lang="en-US" dirty="0"/>
            <a:t>Tarps</a:t>
          </a:r>
        </a:p>
      </dgm:t>
    </dgm:pt>
    <dgm:pt modelId="{3026329F-25F6-4EDD-9374-55080234D54C}" type="parTrans" cxnId="{495B7835-8070-495C-8F42-8F2E2834C5AC}">
      <dgm:prSet/>
      <dgm:spPr/>
      <dgm:t>
        <a:bodyPr/>
        <a:lstStyle/>
        <a:p>
          <a:endParaRPr lang="en-US"/>
        </a:p>
      </dgm:t>
    </dgm:pt>
    <dgm:pt modelId="{CDED2310-440E-49DE-B361-EADDAD8A98C0}" type="sibTrans" cxnId="{495B7835-8070-495C-8F42-8F2E2834C5AC}">
      <dgm:prSet/>
      <dgm:spPr/>
      <dgm:t>
        <a:bodyPr/>
        <a:lstStyle/>
        <a:p>
          <a:endParaRPr lang="en-US"/>
        </a:p>
      </dgm:t>
    </dgm:pt>
    <dgm:pt modelId="{0AC40BCA-B7A4-4936-BFC6-1A021485CF1A}">
      <dgm:prSet phldrT="[Text]"/>
      <dgm:spPr>
        <a:solidFill>
          <a:schemeClr val="tx1"/>
        </a:solidFill>
      </dgm:spPr>
      <dgm:t>
        <a:bodyPr/>
        <a:lstStyle/>
        <a:p>
          <a:r>
            <a:rPr lang="en-US" dirty="0"/>
            <a:t>Chains</a:t>
          </a:r>
        </a:p>
      </dgm:t>
    </dgm:pt>
    <dgm:pt modelId="{5ACEA1FD-D760-415D-96A5-0723D9E78379}" type="parTrans" cxnId="{BF7C3F45-6FC3-4ABF-85FE-0EABDA67DF53}">
      <dgm:prSet/>
      <dgm:spPr/>
      <dgm:t>
        <a:bodyPr/>
        <a:lstStyle/>
        <a:p>
          <a:endParaRPr lang="en-US"/>
        </a:p>
      </dgm:t>
    </dgm:pt>
    <dgm:pt modelId="{38260512-1999-433F-BE06-E2F46E899FE0}" type="sibTrans" cxnId="{BF7C3F45-6FC3-4ABF-85FE-0EABDA67DF53}">
      <dgm:prSet/>
      <dgm:spPr/>
      <dgm:t>
        <a:bodyPr/>
        <a:lstStyle/>
        <a:p>
          <a:endParaRPr lang="en-US"/>
        </a:p>
      </dgm:t>
    </dgm:pt>
    <dgm:pt modelId="{7E4C52B1-A84C-427E-8D67-DA258CB897FB}">
      <dgm:prSet phldrT="[Text]"/>
      <dgm:spPr>
        <a:solidFill>
          <a:schemeClr val="tx1"/>
        </a:solidFill>
      </dgm:spPr>
      <dgm:t>
        <a:bodyPr/>
        <a:lstStyle/>
        <a:p>
          <a:r>
            <a:rPr lang="en-US" dirty="0"/>
            <a:t>Straps</a:t>
          </a:r>
        </a:p>
      </dgm:t>
    </dgm:pt>
    <dgm:pt modelId="{D4705521-7D64-4314-BF5F-044E34788F7B}" type="parTrans" cxnId="{14DBD572-C5F1-4BFC-BEF9-DE2FCB4E4363}">
      <dgm:prSet/>
      <dgm:spPr/>
      <dgm:t>
        <a:bodyPr/>
        <a:lstStyle/>
        <a:p>
          <a:endParaRPr lang="en-US"/>
        </a:p>
      </dgm:t>
    </dgm:pt>
    <dgm:pt modelId="{6CFB6D02-21A5-4F1F-9B7C-35B4EE78E001}" type="sibTrans" cxnId="{14DBD572-C5F1-4BFC-BEF9-DE2FCB4E4363}">
      <dgm:prSet/>
      <dgm:spPr/>
      <dgm:t>
        <a:bodyPr/>
        <a:lstStyle/>
        <a:p>
          <a:endParaRPr lang="en-US"/>
        </a:p>
      </dgm:t>
    </dgm:pt>
    <dgm:pt modelId="{A040575D-A826-4428-95B7-4D96C4EB2B48}" type="pres">
      <dgm:prSet presAssocID="{44EF0274-B649-4C99-A0DD-0FE58AEDE985}" presName="linear" presStyleCnt="0">
        <dgm:presLayoutVars>
          <dgm:dir/>
          <dgm:resizeHandles val="exact"/>
        </dgm:presLayoutVars>
      </dgm:prSet>
      <dgm:spPr/>
    </dgm:pt>
    <dgm:pt modelId="{0130DF0E-67C2-4CBA-ACD2-96FEC23C60C1}" type="pres">
      <dgm:prSet presAssocID="{A861A942-A282-4F1B-81C4-050FC8C37F26}" presName="comp" presStyleCnt="0"/>
      <dgm:spPr/>
    </dgm:pt>
    <dgm:pt modelId="{7A589CE8-3154-4702-ABA4-CED373C0D3FB}" type="pres">
      <dgm:prSet presAssocID="{A861A942-A282-4F1B-81C4-050FC8C37F26}" presName="box" presStyleLbl="node1" presStyleIdx="0" presStyleCnt="3" custLinFactNeighborY="4954"/>
      <dgm:spPr/>
    </dgm:pt>
    <dgm:pt modelId="{7A7F2E47-81D4-4716-9A10-8A7796457866}" type="pres">
      <dgm:prSet presAssocID="{A861A942-A282-4F1B-81C4-050FC8C37F26}"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dgm:spPr>
    </dgm:pt>
    <dgm:pt modelId="{CAC0CE1C-58F5-40CF-B52C-D22CDEF3059A}" type="pres">
      <dgm:prSet presAssocID="{A861A942-A282-4F1B-81C4-050FC8C37F26}" presName="text" presStyleLbl="node1" presStyleIdx="0" presStyleCnt="3">
        <dgm:presLayoutVars>
          <dgm:bulletEnabled val="1"/>
        </dgm:presLayoutVars>
      </dgm:prSet>
      <dgm:spPr/>
    </dgm:pt>
    <dgm:pt modelId="{2FFC00AF-A08E-491F-B31B-47513A955AB7}" type="pres">
      <dgm:prSet presAssocID="{CDED2310-440E-49DE-B361-EADDAD8A98C0}" presName="spacer" presStyleCnt="0"/>
      <dgm:spPr/>
    </dgm:pt>
    <dgm:pt modelId="{4141BE71-C533-43A4-99BD-5D2B12821C16}" type="pres">
      <dgm:prSet presAssocID="{0AC40BCA-B7A4-4936-BFC6-1A021485CF1A}" presName="comp" presStyleCnt="0"/>
      <dgm:spPr/>
    </dgm:pt>
    <dgm:pt modelId="{52D277D3-DBFE-42E2-B393-1B21028964C1}" type="pres">
      <dgm:prSet presAssocID="{0AC40BCA-B7A4-4936-BFC6-1A021485CF1A}" presName="box" presStyleLbl="node1" presStyleIdx="1" presStyleCnt="3" custLinFactNeighborX="231" custLinFactNeighborY="-2427"/>
      <dgm:spPr/>
    </dgm:pt>
    <dgm:pt modelId="{4DE68662-55DF-4F33-8F4A-FAA7D000D658}" type="pres">
      <dgm:prSet presAssocID="{0AC40BCA-B7A4-4936-BFC6-1A021485CF1A}"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dgm:spPr>
    </dgm:pt>
    <dgm:pt modelId="{4BB1BA63-1E9F-41F9-9883-E8E6080FF3B9}" type="pres">
      <dgm:prSet presAssocID="{0AC40BCA-B7A4-4936-BFC6-1A021485CF1A}" presName="text" presStyleLbl="node1" presStyleIdx="1" presStyleCnt="3">
        <dgm:presLayoutVars>
          <dgm:bulletEnabled val="1"/>
        </dgm:presLayoutVars>
      </dgm:prSet>
      <dgm:spPr/>
    </dgm:pt>
    <dgm:pt modelId="{57B441F5-E967-4435-844E-C73B6F5FDE81}" type="pres">
      <dgm:prSet presAssocID="{38260512-1999-433F-BE06-E2F46E899FE0}" presName="spacer" presStyleCnt="0"/>
      <dgm:spPr/>
    </dgm:pt>
    <dgm:pt modelId="{A30D7193-2E63-4B99-924E-66CD5E7C5774}" type="pres">
      <dgm:prSet presAssocID="{7E4C52B1-A84C-427E-8D67-DA258CB897FB}" presName="comp" presStyleCnt="0"/>
      <dgm:spPr/>
    </dgm:pt>
    <dgm:pt modelId="{69DB1A3F-00EB-4AFD-952D-1EF7266FEF31}" type="pres">
      <dgm:prSet presAssocID="{7E4C52B1-A84C-427E-8D67-DA258CB897FB}" presName="box" presStyleLbl="node1" presStyleIdx="2" presStyleCnt="3"/>
      <dgm:spPr/>
    </dgm:pt>
    <dgm:pt modelId="{7F3F7E1E-1232-481B-8290-23043231B531}" type="pres">
      <dgm:prSet presAssocID="{7E4C52B1-A84C-427E-8D67-DA258CB897FB}"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9000" b="-59000"/>
          </a:stretch>
        </a:blipFill>
      </dgm:spPr>
    </dgm:pt>
    <dgm:pt modelId="{5968AE60-6347-4D64-9469-351C8CAC5BD0}" type="pres">
      <dgm:prSet presAssocID="{7E4C52B1-A84C-427E-8D67-DA258CB897FB}" presName="text" presStyleLbl="node1" presStyleIdx="2" presStyleCnt="3">
        <dgm:presLayoutVars>
          <dgm:bulletEnabled val="1"/>
        </dgm:presLayoutVars>
      </dgm:prSet>
      <dgm:spPr/>
    </dgm:pt>
  </dgm:ptLst>
  <dgm:cxnLst>
    <dgm:cxn modelId="{6132ED01-0BB5-4121-B974-17771BF69857}" type="presOf" srcId="{0AC40BCA-B7A4-4936-BFC6-1A021485CF1A}" destId="{52D277D3-DBFE-42E2-B393-1B21028964C1}" srcOrd="0" destOrd="0" presId="urn:microsoft.com/office/officeart/2005/8/layout/vList4"/>
    <dgm:cxn modelId="{0AD54816-9C56-47B9-A5C6-11BAD56DF3A8}" type="presOf" srcId="{0AC40BCA-B7A4-4936-BFC6-1A021485CF1A}" destId="{4BB1BA63-1E9F-41F9-9883-E8E6080FF3B9}" srcOrd="1" destOrd="0" presId="urn:microsoft.com/office/officeart/2005/8/layout/vList4"/>
    <dgm:cxn modelId="{8B1BF616-8D38-4797-9680-308A586F4CC2}" type="presOf" srcId="{44EF0274-B649-4C99-A0DD-0FE58AEDE985}" destId="{A040575D-A826-4428-95B7-4D96C4EB2B48}" srcOrd="0" destOrd="0" presId="urn:microsoft.com/office/officeart/2005/8/layout/vList4"/>
    <dgm:cxn modelId="{ACA3302C-84AF-4C77-8016-B30D6C1B21CF}" type="presOf" srcId="{7E4C52B1-A84C-427E-8D67-DA258CB897FB}" destId="{5968AE60-6347-4D64-9469-351C8CAC5BD0}" srcOrd="1" destOrd="0" presId="urn:microsoft.com/office/officeart/2005/8/layout/vList4"/>
    <dgm:cxn modelId="{495B7835-8070-495C-8F42-8F2E2834C5AC}" srcId="{44EF0274-B649-4C99-A0DD-0FE58AEDE985}" destId="{A861A942-A282-4F1B-81C4-050FC8C37F26}" srcOrd="0" destOrd="0" parTransId="{3026329F-25F6-4EDD-9374-55080234D54C}" sibTransId="{CDED2310-440E-49DE-B361-EADDAD8A98C0}"/>
    <dgm:cxn modelId="{BF7C3F45-6FC3-4ABF-85FE-0EABDA67DF53}" srcId="{44EF0274-B649-4C99-A0DD-0FE58AEDE985}" destId="{0AC40BCA-B7A4-4936-BFC6-1A021485CF1A}" srcOrd="1" destOrd="0" parTransId="{5ACEA1FD-D760-415D-96A5-0723D9E78379}" sibTransId="{38260512-1999-433F-BE06-E2F46E899FE0}"/>
    <dgm:cxn modelId="{14DBD572-C5F1-4BFC-BEF9-DE2FCB4E4363}" srcId="{44EF0274-B649-4C99-A0DD-0FE58AEDE985}" destId="{7E4C52B1-A84C-427E-8D67-DA258CB897FB}" srcOrd="2" destOrd="0" parTransId="{D4705521-7D64-4314-BF5F-044E34788F7B}" sibTransId="{6CFB6D02-21A5-4F1F-9B7C-35B4EE78E001}"/>
    <dgm:cxn modelId="{D0956CB4-3692-4738-8C5C-7CE5F166669E}" type="presOf" srcId="{A861A942-A282-4F1B-81C4-050FC8C37F26}" destId="{7A589CE8-3154-4702-ABA4-CED373C0D3FB}" srcOrd="0" destOrd="0" presId="urn:microsoft.com/office/officeart/2005/8/layout/vList4"/>
    <dgm:cxn modelId="{B3CA1ADD-44C3-4654-937C-8D6F23792D4E}" type="presOf" srcId="{A861A942-A282-4F1B-81C4-050FC8C37F26}" destId="{CAC0CE1C-58F5-40CF-B52C-D22CDEF3059A}" srcOrd="1" destOrd="0" presId="urn:microsoft.com/office/officeart/2005/8/layout/vList4"/>
    <dgm:cxn modelId="{DD6FCFF7-A7C7-4C28-AA6A-A2CDD62AD8DC}" type="presOf" srcId="{7E4C52B1-A84C-427E-8D67-DA258CB897FB}" destId="{69DB1A3F-00EB-4AFD-952D-1EF7266FEF31}" srcOrd="0" destOrd="0" presId="urn:microsoft.com/office/officeart/2005/8/layout/vList4"/>
    <dgm:cxn modelId="{B91FB528-C469-4793-9982-0E3FF6E0A8DC}" type="presParOf" srcId="{A040575D-A826-4428-95B7-4D96C4EB2B48}" destId="{0130DF0E-67C2-4CBA-ACD2-96FEC23C60C1}" srcOrd="0" destOrd="0" presId="urn:microsoft.com/office/officeart/2005/8/layout/vList4"/>
    <dgm:cxn modelId="{5F1364A2-8323-4B7B-A034-2185CB6D44D7}" type="presParOf" srcId="{0130DF0E-67C2-4CBA-ACD2-96FEC23C60C1}" destId="{7A589CE8-3154-4702-ABA4-CED373C0D3FB}" srcOrd="0" destOrd="0" presId="urn:microsoft.com/office/officeart/2005/8/layout/vList4"/>
    <dgm:cxn modelId="{F8F75D84-66BA-44E3-AA8A-797EC66FC004}" type="presParOf" srcId="{0130DF0E-67C2-4CBA-ACD2-96FEC23C60C1}" destId="{7A7F2E47-81D4-4716-9A10-8A7796457866}" srcOrd="1" destOrd="0" presId="urn:microsoft.com/office/officeart/2005/8/layout/vList4"/>
    <dgm:cxn modelId="{63420FFD-B089-4680-8048-0FC6C85EC34F}" type="presParOf" srcId="{0130DF0E-67C2-4CBA-ACD2-96FEC23C60C1}" destId="{CAC0CE1C-58F5-40CF-B52C-D22CDEF3059A}" srcOrd="2" destOrd="0" presId="urn:microsoft.com/office/officeart/2005/8/layout/vList4"/>
    <dgm:cxn modelId="{E4D060E1-C6BE-405B-B2A1-BA0D33AE0276}" type="presParOf" srcId="{A040575D-A826-4428-95B7-4D96C4EB2B48}" destId="{2FFC00AF-A08E-491F-B31B-47513A955AB7}" srcOrd="1" destOrd="0" presId="urn:microsoft.com/office/officeart/2005/8/layout/vList4"/>
    <dgm:cxn modelId="{37F601AC-FBDB-4794-BA82-85A29414B210}" type="presParOf" srcId="{A040575D-A826-4428-95B7-4D96C4EB2B48}" destId="{4141BE71-C533-43A4-99BD-5D2B12821C16}" srcOrd="2" destOrd="0" presId="urn:microsoft.com/office/officeart/2005/8/layout/vList4"/>
    <dgm:cxn modelId="{295AF9B4-90E5-4D75-81B9-AB0815717C67}" type="presParOf" srcId="{4141BE71-C533-43A4-99BD-5D2B12821C16}" destId="{52D277D3-DBFE-42E2-B393-1B21028964C1}" srcOrd="0" destOrd="0" presId="urn:microsoft.com/office/officeart/2005/8/layout/vList4"/>
    <dgm:cxn modelId="{7701248C-4896-426C-8D8E-DCCC534F122B}" type="presParOf" srcId="{4141BE71-C533-43A4-99BD-5D2B12821C16}" destId="{4DE68662-55DF-4F33-8F4A-FAA7D000D658}" srcOrd="1" destOrd="0" presId="urn:microsoft.com/office/officeart/2005/8/layout/vList4"/>
    <dgm:cxn modelId="{BE288290-C945-40A0-A165-570E4F57091E}" type="presParOf" srcId="{4141BE71-C533-43A4-99BD-5D2B12821C16}" destId="{4BB1BA63-1E9F-41F9-9883-E8E6080FF3B9}" srcOrd="2" destOrd="0" presId="urn:microsoft.com/office/officeart/2005/8/layout/vList4"/>
    <dgm:cxn modelId="{18C5CA3F-31EC-4586-AFC4-637BD012D1FC}" type="presParOf" srcId="{A040575D-A826-4428-95B7-4D96C4EB2B48}" destId="{57B441F5-E967-4435-844E-C73B6F5FDE81}" srcOrd="3" destOrd="0" presId="urn:microsoft.com/office/officeart/2005/8/layout/vList4"/>
    <dgm:cxn modelId="{AFFF23A8-DD14-48EF-A754-AD022B5E4120}" type="presParOf" srcId="{A040575D-A826-4428-95B7-4D96C4EB2B48}" destId="{A30D7193-2E63-4B99-924E-66CD5E7C5774}" srcOrd="4" destOrd="0" presId="urn:microsoft.com/office/officeart/2005/8/layout/vList4"/>
    <dgm:cxn modelId="{091E0750-8F46-4FBF-B549-9C65AD531280}" type="presParOf" srcId="{A30D7193-2E63-4B99-924E-66CD5E7C5774}" destId="{69DB1A3F-00EB-4AFD-952D-1EF7266FEF31}" srcOrd="0" destOrd="0" presId="urn:microsoft.com/office/officeart/2005/8/layout/vList4"/>
    <dgm:cxn modelId="{64F7C294-18DB-4E07-82FE-63503D70911C}" type="presParOf" srcId="{A30D7193-2E63-4B99-924E-66CD5E7C5774}" destId="{7F3F7E1E-1232-481B-8290-23043231B531}" srcOrd="1" destOrd="0" presId="urn:microsoft.com/office/officeart/2005/8/layout/vList4"/>
    <dgm:cxn modelId="{1DE489D0-C0DA-47A5-A8BE-A6B7F148043D}" type="presParOf" srcId="{A30D7193-2E63-4B99-924E-66CD5E7C5774}" destId="{5968AE60-6347-4D64-9469-351C8CAC5B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EF0274-B649-4C99-A0DD-0FE58AEDE98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57DA6960-C098-4E70-BA4F-98999FA3314F}">
      <dgm:prSet phldrT="[Text]"/>
      <dgm:spPr>
        <a:solidFill>
          <a:schemeClr val="tx1"/>
        </a:solidFill>
      </dgm:spPr>
      <dgm:t>
        <a:bodyPr/>
        <a:lstStyle/>
        <a:p>
          <a:r>
            <a:rPr lang="en-US" dirty="0"/>
            <a:t>Pipe Stakes</a:t>
          </a:r>
        </a:p>
      </dgm:t>
    </dgm:pt>
    <dgm:pt modelId="{D68706A4-86B3-459A-B675-4ACE24710DD9}" type="sibTrans" cxnId="{E558234F-A2B0-4765-8E7F-70166C4478C8}">
      <dgm:prSet/>
      <dgm:spPr/>
      <dgm:t>
        <a:bodyPr/>
        <a:lstStyle/>
        <a:p>
          <a:endParaRPr lang="en-US"/>
        </a:p>
      </dgm:t>
    </dgm:pt>
    <dgm:pt modelId="{B55223B9-4C60-49E3-8FC6-0FB9DE1FDD2B}" type="parTrans" cxnId="{E558234F-A2B0-4765-8E7F-70166C4478C8}">
      <dgm:prSet/>
      <dgm:spPr/>
      <dgm:t>
        <a:bodyPr/>
        <a:lstStyle/>
        <a:p>
          <a:endParaRPr lang="en-US"/>
        </a:p>
      </dgm:t>
    </dgm:pt>
    <dgm:pt modelId="{843D1056-8273-4080-9AF6-C0DA0B1078CF}">
      <dgm:prSet phldrT="[Text]"/>
      <dgm:spPr>
        <a:solidFill>
          <a:schemeClr val="tx1"/>
        </a:solidFill>
      </dgm:spPr>
      <dgm:t>
        <a:bodyPr/>
        <a:lstStyle/>
        <a:p>
          <a:r>
            <a:rPr lang="en-US" dirty="0"/>
            <a:t>Coil Racks</a:t>
          </a:r>
        </a:p>
      </dgm:t>
    </dgm:pt>
    <dgm:pt modelId="{4E503938-43E5-497C-8F5E-C99A70B956EF}" type="sibTrans" cxnId="{3A8D0E9A-FBDA-4B2C-88B9-CDE2DEF6D1B7}">
      <dgm:prSet/>
      <dgm:spPr/>
      <dgm:t>
        <a:bodyPr/>
        <a:lstStyle/>
        <a:p>
          <a:endParaRPr lang="en-US"/>
        </a:p>
      </dgm:t>
    </dgm:pt>
    <dgm:pt modelId="{492CA5C6-39C6-4474-B51B-1F5274E7521B}" type="parTrans" cxnId="{3A8D0E9A-FBDA-4B2C-88B9-CDE2DEF6D1B7}">
      <dgm:prSet/>
      <dgm:spPr/>
      <dgm:t>
        <a:bodyPr/>
        <a:lstStyle/>
        <a:p>
          <a:endParaRPr lang="en-US"/>
        </a:p>
      </dgm:t>
    </dgm:pt>
    <dgm:pt modelId="{9719CAF1-4AFF-45F9-B1C7-7356CDFD3BCB}">
      <dgm:prSet phldrT="[Text]"/>
      <dgm:spPr>
        <a:solidFill>
          <a:schemeClr val="tx1"/>
        </a:solidFill>
      </dgm:spPr>
      <dgm:t>
        <a:bodyPr/>
        <a:lstStyle/>
        <a:p>
          <a:r>
            <a:rPr lang="en-US" dirty="0"/>
            <a:t>Dunnage</a:t>
          </a:r>
        </a:p>
      </dgm:t>
    </dgm:pt>
    <dgm:pt modelId="{C849CF7F-01C7-45A0-A9A1-A16B223C08DB}" type="sibTrans" cxnId="{61F1F1DF-3470-4E23-9AA8-82878E436278}">
      <dgm:prSet/>
      <dgm:spPr/>
      <dgm:t>
        <a:bodyPr/>
        <a:lstStyle/>
        <a:p>
          <a:endParaRPr lang="en-US"/>
        </a:p>
      </dgm:t>
    </dgm:pt>
    <dgm:pt modelId="{191E93D2-D00F-46E8-9B4C-0CAF041B7217}" type="parTrans" cxnId="{61F1F1DF-3470-4E23-9AA8-82878E436278}">
      <dgm:prSet/>
      <dgm:spPr/>
      <dgm:t>
        <a:bodyPr/>
        <a:lstStyle/>
        <a:p>
          <a:endParaRPr lang="en-US"/>
        </a:p>
      </dgm:t>
    </dgm:pt>
    <dgm:pt modelId="{A040575D-A826-4428-95B7-4D96C4EB2B48}" type="pres">
      <dgm:prSet presAssocID="{44EF0274-B649-4C99-A0DD-0FE58AEDE985}" presName="linear" presStyleCnt="0">
        <dgm:presLayoutVars>
          <dgm:dir/>
          <dgm:resizeHandles val="exact"/>
        </dgm:presLayoutVars>
      </dgm:prSet>
      <dgm:spPr/>
    </dgm:pt>
    <dgm:pt modelId="{36A0C24F-2818-4FA6-98F4-160C9B0FB0A5}" type="pres">
      <dgm:prSet presAssocID="{9719CAF1-4AFF-45F9-B1C7-7356CDFD3BCB}" presName="comp" presStyleCnt="0"/>
      <dgm:spPr/>
    </dgm:pt>
    <dgm:pt modelId="{45309508-2964-4691-8874-6B5E6E20E725}" type="pres">
      <dgm:prSet presAssocID="{9719CAF1-4AFF-45F9-B1C7-7356CDFD3BCB}" presName="box" presStyleLbl="node1" presStyleIdx="0" presStyleCnt="3" custLinFactNeighborY="6242"/>
      <dgm:spPr/>
    </dgm:pt>
    <dgm:pt modelId="{2692DAAC-AFF9-454E-8EC8-E71C9A9E8D2F}" type="pres">
      <dgm:prSet presAssocID="{9719CAF1-4AFF-45F9-B1C7-7356CDFD3BCB}" presName="img" presStyleLbl="fgImgPlace1" presStyleIdx="0" presStyleCnt="3" custLinFactNeighborY="2700"/>
      <dgm:spPr>
        <a:blipFill>
          <a:blip xmlns:r="http://schemas.openxmlformats.org/officeDocument/2006/relationships" r:embed="rId1">
            <a:extLst>
              <a:ext uri="{28A0092B-C50C-407E-A947-70E740481C1C}">
                <a14:useLocalDpi xmlns:a14="http://schemas.microsoft.com/office/drawing/2010/main" val="0"/>
              </a:ext>
            </a:extLst>
          </a:blip>
          <a:srcRect/>
          <a:stretch>
            <a:fillRect t="-64000" b="-64000"/>
          </a:stretch>
        </a:blipFill>
      </dgm:spPr>
    </dgm:pt>
    <dgm:pt modelId="{A3D57F7D-39A6-4BBF-9791-7CEB877533A6}" type="pres">
      <dgm:prSet presAssocID="{9719CAF1-4AFF-45F9-B1C7-7356CDFD3BCB}" presName="text" presStyleLbl="node1" presStyleIdx="0" presStyleCnt="3">
        <dgm:presLayoutVars>
          <dgm:bulletEnabled val="1"/>
        </dgm:presLayoutVars>
      </dgm:prSet>
      <dgm:spPr/>
    </dgm:pt>
    <dgm:pt modelId="{B10C57A6-F104-4EBE-B6E7-BBBF19FE153B}" type="pres">
      <dgm:prSet presAssocID="{C849CF7F-01C7-45A0-A9A1-A16B223C08DB}" presName="spacer" presStyleCnt="0"/>
      <dgm:spPr/>
    </dgm:pt>
    <dgm:pt modelId="{2AA6FFB8-AAF7-48CB-A9CE-A947A86A30B9}" type="pres">
      <dgm:prSet presAssocID="{843D1056-8273-4080-9AF6-C0DA0B1078CF}" presName="comp" presStyleCnt="0"/>
      <dgm:spPr/>
    </dgm:pt>
    <dgm:pt modelId="{C2B4C566-A2CC-4589-8AE7-6659120D37C9}" type="pres">
      <dgm:prSet presAssocID="{843D1056-8273-4080-9AF6-C0DA0B1078CF}" presName="box" presStyleLbl="node1" presStyleIdx="1" presStyleCnt="3"/>
      <dgm:spPr/>
    </dgm:pt>
    <dgm:pt modelId="{9A485E58-6227-45D5-AC11-121B6F05FC6F}" type="pres">
      <dgm:prSet presAssocID="{843D1056-8273-4080-9AF6-C0DA0B1078CF}"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59000" b="-59000"/>
          </a:stretch>
        </a:blipFill>
      </dgm:spPr>
    </dgm:pt>
    <dgm:pt modelId="{2659D0D4-30AA-40DC-8939-2BF3C07AB111}" type="pres">
      <dgm:prSet presAssocID="{843D1056-8273-4080-9AF6-C0DA0B1078CF}" presName="text" presStyleLbl="node1" presStyleIdx="1" presStyleCnt="3">
        <dgm:presLayoutVars>
          <dgm:bulletEnabled val="1"/>
        </dgm:presLayoutVars>
      </dgm:prSet>
      <dgm:spPr/>
    </dgm:pt>
    <dgm:pt modelId="{11B1DBDA-0B0D-475D-B128-97F7CFC896C6}" type="pres">
      <dgm:prSet presAssocID="{4E503938-43E5-497C-8F5E-C99A70B956EF}" presName="spacer" presStyleCnt="0"/>
      <dgm:spPr/>
    </dgm:pt>
    <dgm:pt modelId="{CF2DEB2A-B425-4D7D-9939-9BA3B76224DA}" type="pres">
      <dgm:prSet presAssocID="{57DA6960-C098-4E70-BA4F-98999FA3314F}" presName="comp" presStyleCnt="0"/>
      <dgm:spPr/>
    </dgm:pt>
    <dgm:pt modelId="{470679F9-466A-4FA4-9C69-5018C6F83E48}" type="pres">
      <dgm:prSet presAssocID="{57DA6960-C098-4E70-BA4F-98999FA3314F}" presName="box" presStyleLbl="node1" presStyleIdx="2" presStyleCnt="3"/>
      <dgm:spPr/>
    </dgm:pt>
    <dgm:pt modelId="{13FED6CA-3AEE-4174-851F-73C3A01216B2}" type="pres">
      <dgm:prSet presAssocID="{57DA6960-C098-4E70-BA4F-98999FA3314F}"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81000" b="-81000"/>
          </a:stretch>
        </a:blipFill>
      </dgm:spPr>
    </dgm:pt>
    <dgm:pt modelId="{48FBC118-8DB1-4C08-A976-050B5FD8FCC1}" type="pres">
      <dgm:prSet presAssocID="{57DA6960-C098-4E70-BA4F-98999FA3314F}" presName="text" presStyleLbl="node1" presStyleIdx="2" presStyleCnt="3">
        <dgm:presLayoutVars>
          <dgm:bulletEnabled val="1"/>
        </dgm:presLayoutVars>
      </dgm:prSet>
      <dgm:spPr/>
    </dgm:pt>
  </dgm:ptLst>
  <dgm:cxnLst>
    <dgm:cxn modelId="{8B1BF616-8D38-4797-9680-308A586F4CC2}" type="presOf" srcId="{44EF0274-B649-4C99-A0DD-0FE58AEDE985}" destId="{A040575D-A826-4428-95B7-4D96C4EB2B48}" srcOrd="0" destOrd="0" presId="urn:microsoft.com/office/officeart/2005/8/layout/vList4"/>
    <dgm:cxn modelId="{D8BF9726-0E6C-498B-9639-4B288BA0F64A}" type="presOf" srcId="{9719CAF1-4AFF-45F9-B1C7-7356CDFD3BCB}" destId="{A3D57F7D-39A6-4BBF-9791-7CEB877533A6}" srcOrd="1" destOrd="0" presId="urn:microsoft.com/office/officeart/2005/8/layout/vList4"/>
    <dgm:cxn modelId="{13DA3232-5B9B-4844-935B-9D3ADBF96D51}" type="presOf" srcId="{9719CAF1-4AFF-45F9-B1C7-7356CDFD3BCB}" destId="{45309508-2964-4691-8874-6B5E6E20E725}" srcOrd="0" destOrd="0" presId="urn:microsoft.com/office/officeart/2005/8/layout/vList4"/>
    <dgm:cxn modelId="{120B7342-488B-48B9-9BD9-5B41C14BD369}" type="presOf" srcId="{57DA6960-C098-4E70-BA4F-98999FA3314F}" destId="{470679F9-466A-4FA4-9C69-5018C6F83E48}" srcOrd="0" destOrd="0" presId="urn:microsoft.com/office/officeart/2005/8/layout/vList4"/>
    <dgm:cxn modelId="{E558234F-A2B0-4765-8E7F-70166C4478C8}" srcId="{44EF0274-B649-4C99-A0DD-0FE58AEDE985}" destId="{57DA6960-C098-4E70-BA4F-98999FA3314F}" srcOrd="2" destOrd="0" parTransId="{B55223B9-4C60-49E3-8FC6-0FB9DE1FDD2B}" sibTransId="{D68706A4-86B3-459A-B675-4ACE24710DD9}"/>
    <dgm:cxn modelId="{C08C3F83-0A7B-459E-938A-A478B5A854DB}" type="presOf" srcId="{843D1056-8273-4080-9AF6-C0DA0B1078CF}" destId="{C2B4C566-A2CC-4589-8AE7-6659120D37C9}" srcOrd="0" destOrd="0" presId="urn:microsoft.com/office/officeart/2005/8/layout/vList4"/>
    <dgm:cxn modelId="{3A8D0E9A-FBDA-4B2C-88B9-CDE2DEF6D1B7}" srcId="{44EF0274-B649-4C99-A0DD-0FE58AEDE985}" destId="{843D1056-8273-4080-9AF6-C0DA0B1078CF}" srcOrd="1" destOrd="0" parTransId="{492CA5C6-39C6-4474-B51B-1F5274E7521B}" sibTransId="{4E503938-43E5-497C-8F5E-C99A70B956EF}"/>
    <dgm:cxn modelId="{A35C1FBC-B735-4CA9-859A-E29998690399}" type="presOf" srcId="{57DA6960-C098-4E70-BA4F-98999FA3314F}" destId="{48FBC118-8DB1-4C08-A976-050B5FD8FCC1}" srcOrd="1" destOrd="0" presId="urn:microsoft.com/office/officeart/2005/8/layout/vList4"/>
    <dgm:cxn modelId="{F96510D5-CF62-4710-816F-59FB01391420}" type="presOf" srcId="{843D1056-8273-4080-9AF6-C0DA0B1078CF}" destId="{2659D0D4-30AA-40DC-8939-2BF3C07AB111}" srcOrd="1" destOrd="0" presId="urn:microsoft.com/office/officeart/2005/8/layout/vList4"/>
    <dgm:cxn modelId="{61F1F1DF-3470-4E23-9AA8-82878E436278}" srcId="{44EF0274-B649-4C99-A0DD-0FE58AEDE985}" destId="{9719CAF1-4AFF-45F9-B1C7-7356CDFD3BCB}" srcOrd="0" destOrd="0" parTransId="{191E93D2-D00F-46E8-9B4C-0CAF041B7217}" sibTransId="{C849CF7F-01C7-45A0-A9A1-A16B223C08DB}"/>
    <dgm:cxn modelId="{345E2368-DB9A-48ED-BC16-8C9665DB6A6B}" type="presParOf" srcId="{A040575D-A826-4428-95B7-4D96C4EB2B48}" destId="{36A0C24F-2818-4FA6-98F4-160C9B0FB0A5}" srcOrd="0" destOrd="0" presId="urn:microsoft.com/office/officeart/2005/8/layout/vList4"/>
    <dgm:cxn modelId="{0D68023E-222E-485B-95F4-7120E06E0A38}" type="presParOf" srcId="{36A0C24F-2818-4FA6-98F4-160C9B0FB0A5}" destId="{45309508-2964-4691-8874-6B5E6E20E725}" srcOrd="0" destOrd="0" presId="urn:microsoft.com/office/officeart/2005/8/layout/vList4"/>
    <dgm:cxn modelId="{B413D6D8-9CB6-4192-A226-DECED970E62C}" type="presParOf" srcId="{36A0C24F-2818-4FA6-98F4-160C9B0FB0A5}" destId="{2692DAAC-AFF9-454E-8EC8-E71C9A9E8D2F}" srcOrd="1" destOrd="0" presId="urn:microsoft.com/office/officeart/2005/8/layout/vList4"/>
    <dgm:cxn modelId="{3567E016-322E-47A8-9045-A6AD5689A408}" type="presParOf" srcId="{36A0C24F-2818-4FA6-98F4-160C9B0FB0A5}" destId="{A3D57F7D-39A6-4BBF-9791-7CEB877533A6}" srcOrd="2" destOrd="0" presId="urn:microsoft.com/office/officeart/2005/8/layout/vList4"/>
    <dgm:cxn modelId="{DBDABCCC-AA9A-4928-A3AB-4EBB192344B3}" type="presParOf" srcId="{A040575D-A826-4428-95B7-4D96C4EB2B48}" destId="{B10C57A6-F104-4EBE-B6E7-BBBF19FE153B}" srcOrd="1" destOrd="0" presId="urn:microsoft.com/office/officeart/2005/8/layout/vList4"/>
    <dgm:cxn modelId="{A732F36B-9137-4E3B-AA03-B08C542A9C76}" type="presParOf" srcId="{A040575D-A826-4428-95B7-4D96C4EB2B48}" destId="{2AA6FFB8-AAF7-48CB-A9CE-A947A86A30B9}" srcOrd="2" destOrd="0" presId="urn:microsoft.com/office/officeart/2005/8/layout/vList4"/>
    <dgm:cxn modelId="{823EDE41-0868-4D33-BD04-4475BE5AAF72}" type="presParOf" srcId="{2AA6FFB8-AAF7-48CB-A9CE-A947A86A30B9}" destId="{C2B4C566-A2CC-4589-8AE7-6659120D37C9}" srcOrd="0" destOrd="0" presId="urn:microsoft.com/office/officeart/2005/8/layout/vList4"/>
    <dgm:cxn modelId="{5D0A1613-82E7-4E45-9841-C10A3142D626}" type="presParOf" srcId="{2AA6FFB8-AAF7-48CB-A9CE-A947A86A30B9}" destId="{9A485E58-6227-45D5-AC11-121B6F05FC6F}" srcOrd="1" destOrd="0" presId="urn:microsoft.com/office/officeart/2005/8/layout/vList4"/>
    <dgm:cxn modelId="{7A9B6FBC-C3EF-455E-B138-95C37AF2626E}" type="presParOf" srcId="{2AA6FFB8-AAF7-48CB-A9CE-A947A86A30B9}" destId="{2659D0D4-30AA-40DC-8939-2BF3C07AB111}" srcOrd="2" destOrd="0" presId="urn:microsoft.com/office/officeart/2005/8/layout/vList4"/>
    <dgm:cxn modelId="{2BE8F633-741D-414B-85E2-4D851626CEF3}" type="presParOf" srcId="{A040575D-A826-4428-95B7-4D96C4EB2B48}" destId="{11B1DBDA-0B0D-475D-B128-97F7CFC896C6}" srcOrd="3" destOrd="0" presId="urn:microsoft.com/office/officeart/2005/8/layout/vList4"/>
    <dgm:cxn modelId="{642AF9E0-4C14-4780-A597-EC262178993F}" type="presParOf" srcId="{A040575D-A826-4428-95B7-4D96C4EB2B48}" destId="{CF2DEB2A-B425-4D7D-9939-9BA3B76224DA}" srcOrd="4" destOrd="0" presId="urn:microsoft.com/office/officeart/2005/8/layout/vList4"/>
    <dgm:cxn modelId="{EE2B6F33-2F34-4418-9A75-9064E30E2FE1}" type="presParOf" srcId="{CF2DEB2A-B425-4D7D-9939-9BA3B76224DA}" destId="{470679F9-466A-4FA4-9C69-5018C6F83E48}" srcOrd="0" destOrd="0" presId="urn:microsoft.com/office/officeart/2005/8/layout/vList4"/>
    <dgm:cxn modelId="{21CA285D-D2D3-44D2-95B5-547709A9401C}" type="presParOf" srcId="{CF2DEB2A-B425-4D7D-9939-9BA3B76224DA}" destId="{13FED6CA-3AEE-4174-851F-73C3A01216B2}" srcOrd="1" destOrd="0" presId="urn:microsoft.com/office/officeart/2005/8/layout/vList4"/>
    <dgm:cxn modelId="{379B09A7-32FB-41D7-8B98-331DC45218DB}" type="presParOf" srcId="{CF2DEB2A-B425-4D7D-9939-9BA3B76224DA}" destId="{48FBC118-8DB1-4C08-A976-050B5FD8FCC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EF0274-B649-4C99-A0DD-0FE58AEDE98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A861A942-A282-4F1B-81C4-050FC8C37F26}">
      <dgm:prSet phldrT="[Text]"/>
      <dgm:spPr>
        <a:solidFill>
          <a:schemeClr val="tx1"/>
        </a:solidFill>
      </dgm:spPr>
      <dgm:t>
        <a:bodyPr/>
        <a:lstStyle/>
        <a:p>
          <a:r>
            <a:rPr lang="en-US" dirty="0"/>
            <a:t>Logistics Bars</a:t>
          </a:r>
        </a:p>
      </dgm:t>
    </dgm:pt>
    <dgm:pt modelId="{3026329F-25F6-4EDD-9374-55080234D54C}" type="parTrans" cxnId="{495B7835-8070-495C-8F42-8F2E2834C5AC}">
      <dgm:prSet/>
      <dgm:spPr/>
      <dgm:t>
        <a:bodyPr/>
        <a:lstStyle/>
        <a:p>
          <a:endParaRPr lang="en-US"/>
        </a:p>
      </dgm:t>
    </dgm:pt>
    <dgm:pt modelId="{CDED2310-440E-49DE-B361-EADDAD8A98C0}" type="sibTrans" cxnId="{495B7835-8070-495C-8F42-8F2E2834C5AC}">
      <dgm:prSet/>
      <dgm:spPr/>
      <dgm:t>
        <a:bodyPr/>
        <a:lstStyle/>
        <a:p>
          <a:endParaRPr lang="en-US"/>
        </a:p>
      </dgm:t>
    </dgm:pt>
    <dgm:pt modelId="{0AC40BCA-B7A4-4936-BFC6-1A021485CF1A}">
      <dgm:prSet phldrT="[Text]"/>
      <dgm:spPr>
        <a:solidFill>
          <a:schemeClr val="tx1"/>
        </a:solidFill>
      </dgm:spPr>
      <dgm:t>
        <a:bodyPr/>
        <a:lstStyle/>
        <a:p>
          <a:r>
            <a:rPr lang="en-US" dirty="0"/>
            <a:t>Liftgate</a:t>
          </a:r>
        </a:p>
      </dgm:t>
    </dgm:pt>
    <dgm:pt modelId="{5ACEA1FD-D760-415D-96A5-0723D9E78379}" type="parTrans" cxnId="{BF7C3F45-6FC3-4ABF-85FE-0EABDA67DF53}">
      <dgm:prSet/>
      <dgm:spPr/>
      <dgm:t>
        <a:bodyPr/>
        <a:lstStyle/>
        <a:p>
          <a:endParaRPr lang="en-US"/>
        </a:p>
      </dgm:t>
    </dgm:pt>
    <dgm:pt modelId="{38260512-1999-433F-BE06-E2F46E899FE0}" type="sibTrans" cxnId="{BF7C3F45-6FC3-4ABF-85FE-0EABDA67DF53}">
      <dgm:prSet/>
      <dgm:spPr/>
      <dgm:t>
        <a:bodyPr/>
        <a:lstStyle/>
        <a:p>
          <a:endParaRPr lang="en-US"/>
        </a:p>
      </dgm:t>
    </dgm:pt>
    <dgm:pt modelId="{7E4C52B1-A84C-427E-8D67-DA258CB897FB}">
      <dgm:prSet phldrT="[Text]"/>
      <dgm:spPr>
        <a:solidFill>
          <a:schemeClr val="tx1"/>
        </a:solidFill>
      </dgm:spPr>
      <dgm:t>
        <a:bodyPr/>
        <a:lstStyle/>
        <a:p>
          <a:r>
            <a:rPr lang="en-US" dirty="0"/>
            <a:t>Pallet Jack</a:t>
          </a:r>
        </a:p>
      </dgm:t>
    </dgm:pt>
    <dgm:pt modelId="{D4705521-7D64-4314-BF5F-044E34788F7B}" type="parTrans" cxnId="{14DBD572-C5F1-4BFC-BEF9-DE2FCB4E4363}">
      <dgm:prSet/>
      <dgm:spPr/>
      <dgm:t>
        <a:bodyPr/>
        <a:lstStyle/>
        <a:p>
          <a:endParaRPr lang="en-US"/>
        </a:p>
      </dgm:t>
    </dgm:pt>
    <dgm:pt modelId="{6CFB6D02-21A5-4F1F-9B7C-35B4EE78E001}" type="sibTrans" cxnId="{14DBD572-C5F1-4BFC-BEF9-DE2FCB4E4363}">
      <dgm:prSet/>
      <dgm:spPr/>
      <dgm:t>
        <a:bodyPr/>
        <a:lstStyle/>
        <a:p>
          <a:endParaRPr lang="en-US"/>
        </a:p>
      </dgm:t>
    </dgm:pt>
    <dgm:pt modelId="{A040575D-A826-4428-95B7-4D96C4EB2B48}" type="pres">
      <dgm:prSet presAssocID="{44EF0274-B649-4C99-A0DD-0FE58AEDE985}" presName="linear" presStyleCnt="0">
        <dgm:presLayoutVars>
          <dgm:dir/>
          <dgm:resizeHandles val="exact"/>
        </dgm:presLayoutVars>
      </dgm:prSet>
      <dgm:spPr/>
    </dgm:pt>
    <dgm:pt modelId="{0130DF0E-67C2-4CBA-ACD2-96FEC23C60C1}" type="pres">
      <dgm:prSet presAssocID="{A861A942-A282-4F1B-81C4-050FC8C37F26}" presName="comp" presStyleCnt="0"/>
      <dgm:spPr/>
    </dgm:pt>
    <dgm:pt modelId="{7A589CE8-3154-4702-ABA4-CED373C0D3FB}" type="pres">
      <dgm:prSet presAssocID="{A861A942-A282-4F1B-81C4-050FC8C37F26}" presName="box" presStyleLbl="node1" presStyleIdx="0" presStyleCnt="3" custLinFactNeighborX="231" custLinFactNeighborY="-2255"/>
      <dgm:spPr/>
    </dgm:pt>
    <dgm:pt modelId="{7A7F2E47-81D4-4716-9A10-8A7796457866}" type="pres">
      <dgm:prSet presAssocID="{A861A942-A282-4F1B-81C4-050FC8C37F26}"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59000" b="-59000"/>
          </a:stretch>
        </a:blipFill>
      </dgm:spPr>
    </dgm:pt>
    <dgm:pt modelId="{CAC0CE1C-58F5-40CF-B52C-D22CDEF3059A}" type="pres">
      <dgm:prSet presAssocID="{A861A942-A282-4F1B-81C4-050FC8C37F26}" presName="text" presStyleLbl="node1" presStyleIdx="0" presStyleCnt="3">
        <dgm:presLayoutVars>
          <dgm:bulletEnabled val="1"/>
        </dgm:presLayoutVars>
      </dgm:prSet>
      <dgm:spPr/>
    </dgm:pt>
    <dgm:pt modelId="{2FFC00AF-A08E-491F-B31B-47513A955AB7}" type="pres">
      <dgm:prSet presAssocID="{CDED2310-440E-49DE-B361-EADDAD8A98C0}" presName="spacer" presStyleCnt="0"/>
      <dgm:spPr/>
    </dgm:pt>
    <dgm:pt modelId="{4141BE71-C533-43A4-99BD-5D2B12821C16}" type="pres">
      <dgm:prSet presAssocID="{0AC40BCA-B7A4-4936-BFC6-1A021485CF1A}" presName="comp" presStyleCnt="0"/>
      <dgm:spPr/>
    </dgm:pt>
    <dgm:pt modelId="{52D277D3-DBFE-42E2-B393-1B21028964C1}" type="pres">
      <dgm:prSet presAssocID="{0AC40BCA-B7A4-4936-BFC6-1A021485CF1A}" presName="box" presStyleLbl="node1" presStyleIdx="1" presStyleCnt="3"/>
      <dgm:spPr/>
    </dgm:pt>
    <dgm:pt modelId="{4DE68662-55DF-4F33-8F4A-FAA7D000D658}" type="pres">
      <dgm:prSet presAssocID="{0AC40BCA-B7A4-4936-BFC6-1A021485CF1A}"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55000" b="-55000"/>
          </a:stretch>
        </a:blipFill>
      </dgm:spPr>
    </dgm:pt>
    <dgm:pt modelId="{4BB1BA63-1E9F-41F9-9883-E8E6080FF3B9}" type="pres">
      <dgm:prSet presAssocID="{0AC40BCA-B7A4-4936-BFC6-1A021485CF1A}" presName="text" presStyleLbl="node1" presStyleIdx="1" presStyleCnt="3">
        <dgm:presLayoutVars>
          <dgm:bulletEnabled val="1"/>
        </dgm:presLayoutVars>
      </dgm:prSet>
      <dgm:spPr/>
    </dgm:pt>
    <dgm:pt modelId="{57B441F5-E967-4435-844E-C73B6F5FDE81}" type="pres">
      <dgm:prSet presAssocID="{38260512-1999-433F-BE06-E2F46E899FE0}" presName="spacer" presStyleCnt="0"/>
      <dgm:spPr/>
    </dgm:pt>
    <dgm:pt modelId="{A30D7193-2E63-4B99-924E-66CD5E7C5774}" type="pres">
      <dgm:prSet presAssocID="{7E4C52B1-A84C-427E-8D67-DA258CB897FB}" presName="comp" presStyleCnt="0"/>
      <dgm:spPr/>
    </dgm:pt>
    <dgm:pt modelId="{69DB1A3F-00EB-4AFD-952D-1EF7266FEF31}" type="pres">
      <dgm:prSet presAssocID="{7E4C52B1-A84C-427E-8D67-DA258CB897FB}" presName="box" presStyleLbl="node1" presStyleIdx="2" presStyleCnt="3"/>
      <dgm:spPr/>
    </dgm:pt>
    <dgm:pt modelId="{7F3F7E1E-1232-481B-8290-23043231B531}" type="pres">
      <dgm:prSet presAssocID="{7E4C52B1-A84C-427E-8D67-DA258CB897FB}"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59000" b="-59000"/>
          </a:stretch>
        </a:blipFill>
      </dgm:spPr>
    </dgm:pt>
    <dgm:pt modelId="{5968AE60-6347-4D64-9469-351C8CAC5BD0}" type="pres">
      <dgm:prSet presAssocID="{7E4C52B1-A84C-427E-8D67-DA258CB897FB}" presName="text" presStyleLbl="node1" presStyleIdx="2" presStyleCnt="3">
        <dgm:presLayoutVars>
          <dgm:bulletEnabled val="1"/>
        </dgm:presLayoutVars>
      </dgm:prSet>
      <dgm:spPr/>
    </dgm:pt>
  </dgm:ptLst>
  <dgm:cxnLst>
    <dgm:cxn modelId="{6132ED01-0BB5-4121-B974-17771BF69857}" type="presOf" srcId="{0AC40BCA-B7A4-4936-BFC6-1A021485CF1A}" destId="{52D277D3-DBFE-42E2-B393-1B21028964C1}" srcOrd="0" destOrd="0" presId="urn:microsoft.com/office/officeart/2005/8/layout/vList4"/>
    <dgm:cxn modelId="{0AD54816-9C56-47B9-A5C6-11BAD56DF3A8}" type="presOf" srcId="{0AC40BCA-B7A4-4936-BFC6-1A021485CF1A}" destId="{4BB1BA63-1E9F-41F9-9883-E8E6080FF3B9}" srcOrd="1" destOrd="0" presId="urn:microsoft.com/office/officeart/2005/8/layout/vList4"/>
    <dgm:cxn modelId="{8B1BF616-8D38-4797-9680-308A586F4CC2}" type="presOf" srcId="{44EF0274-B649-4C99-A0DD-0FE58AEDE985}" destId="{A040575D-A826-4428-95B7-4D96C4EB2B48}" srcOrd="0" destOrd="0" presId="urn:microsoft.com/office/officeart/2005/8/layout/vList4"/>
    <dgm:cxn modelId="{ACA3302C-84AF-4C77-8016-B30D6C1B21CF}" type="presOf" srcId="{7E4C52B1-A84C-427E-8D67-DA258CB897FB}" destId="{5968AE60-6347-4D64-9469-351C8CAC5BD0}" srcOrd="1" destOrd="0" presId="urn:microsoft.com/office/officeart/2005/8/layout/vList4"/>
    <dgm:cxn modelId="{495B7835-8070-495C-8F42-8F2E2834C5AC}" srcId="{44EF0274-B649-4C99-A0DD-0FE58AEDE985}" destId="{A861A942-A282-4F1B-81C4-050FC8C37F26}" srcOrd="0" destOrd="0" parTransId="{3026329F-25F6-4EDD-9374-55080234D54C}" sibTransId="{CDED2310-440E-49DE-B361-EADDAD8A98C0}"/>
    <dgm:cxn modelId="{BF7C3F45-6FC3-4ABF-85FE-0EABDA67DF53}" srcId="{44EF0274-B649-4C99-A0DD-0FE58AEDE985}" destId="{0AC40BCA-B7A4-4936-BFC6-1A021485CF1A}" srcOrd="1" destOrd="0" parTransId="{5ACEA1FD-D760-415D-96A5-0723D9E78379}" sibTransId="{38260512-1999-433F-BE06-E2F46E899FE0}"/>
    <dgm:cxn modelId="{14DBD572-C5F1-4BFC-BEF9-DE2FCB4E4363}" srcId="{44EF0274-B649-4C99-A0DD-0FE58AEDE985}" destId="{7E4C52B1-A84C-427E-8D67-DA258CB897FB}" srcOrd="2" destOrd="0" parTransId="{D4705521-7D64-4314-BF5F-044E34788F7B}" sibTransId="{6CFB6D02-21A5-4F1F-9B7C-35B4EE78E001}"/>
    <dgm:cxn modelId="{D0956CB4-3692-4738-8C5C-7CE5F166669E}" type="presOf" srcId="{A861A942-A282-4F1B-81C4-050FC8C37F26}" destId="{7A589CE8-3154-4702-ABA4-CED373C0D3FB}" srcOrd="0" destOrd="0" presId="urn:microsoft.com/office/officeart/2005/8/layout/vList4"/>
    <dgm:cxn modelId="{B3CA1ADD-44C3-4654-937C-8D6F23792D4E}" type="presOf" srcId="{A861A942-A282-4F1B-81C4-050FC8C37F26}" destId="{CAC0CE1C-58F5-40CF-B52C-D22CDEF3059A}" srcOrd="1" destOrd="0" presId="urn:microsoft.com/office/officeart/2005/8/layout/vList4"/>
    <dgm:cxn modelId="{DD6FCFF7-A7C7-4C28-AA6A-A2CDD62AD8DC}" type="presOf" srcId="{7E4C52B1-A84C-427E-8D67-DA258CB897FB}" destId="{69DB1A3F-00EB-4AFD-952D-1EF7266FEF31}" srcOrd="0" destOrd="0" presId="urn:microsoft.com/office/officeart/2005/8/layout/vList4"/>
    <dgm:cxn modelId="{B91FB528-C469-4793-9982-0E3FF6E0A8DC}" type="presParOf" srcId="{A040575D-A826-4428-95B7-4D96C4EB2B48}" destId="{0130DF0E-67C2-4CBA-ACD2-96FEC23C60C1}" srcOrd="0" destOrd="0" presId="urn:microsoft.com/office/officeart/2005/8/layout/vList4"/>
    <dgm:cxn modelId="{5F1364A2-8323-4B7B-A034-2185CB6D44D7}" type="presParOf" srcId="{0130DF0E-67C2-4CBA-ACD2-96FEC23C60C1}" destId="{7A589CE8-3154-4702-ABA4-CED373C0D3FB}" srcOrd="0" destOrd="0" presId="urn:microsoft.com/office/officeart/2005/8/layout/vList4"/>
    <dgm:cxn modelId="{F8F75D84-66BA-44E3-AA8A-797EC66FC004}" type="presParOf" srcId="{0130DF0E-67C2-4CBA-ACD2-96FEC23C60C1}" destId="{7A7F2E47-81D4-4716-9A10-8A7796457866}" srcOrd="1" destOrd="0" presId="urn:microsoft.com/office/officeart/2005/8/layout/vList4"/>
    <dgm:cxn modelId="{63420FFD-B089-4680-8048-0FC6C85EC34F}" type="presParOf" srcId="{0130DF0E-67C2-4CBA-ACD2-96FEC23C60C1}" destId="{CAC0CE1C-58F5-40CF-B52C-D22CDEF3059A}" srcOrd="2" destOrd="0" presId="urn:microsoft.com/office/officeart/2005/8/layout/vList4"/>
    <dgm:cxn modelId="{E4D060E1-C6BE-405B-B2A1-BA0D33AE0276}" type="presParOf" srcId="{A040575D-A826-4428-95B7-4D96C4EB2B48}" destId="{2FFC00AF-A08E-491F-B31B-47513A955AB7}" srcOrd="1" destOrd="0" presId="urn:microsoft.com/office/officeart/2005/8/layout/vList4"/>
    <dgm:cxn modelId="{37F601AC-FBDB-4794-BA82-85A29414B210}" type="presParOf" srcId="{A040575D-A826-4428-95B7-4D96C4EB2B48}" destId="{4141BE71-C533-43A4-99BD-5D2B12821C16}" srcOrd="2" destOrd="0" presId="urn:microsoft.com/office/officeart/2005/8/layout/vList4"/>
    <dgm:cxn modelId="{295AF9B4-90E5-4D75-81B9-AB0815717C67}" type="presParOf" srcId="{4141BE71-C533-43A4-99BD-5D2B12821C16}" destId="{52D277D3-DBFE-42E2-B393-1B21028964C1}" srcOrd="0" destOrd="0" presId="urn:microsoft.com/office/officeart/2005/8/layout/vList4"/>
    <dgm:cxn modelId="{7701248C-4896-426C-8D8E-DCCC534F122B}" type="presParOf" srcId="{4141BE71-C533-43A4-99BD-5D2B12821C16}" destId="{4DE68662-55DF-4F33-8F4A-FAA7D000D658}" srcOrd="1" destOrd="0" presId="urn:microsoft.com/office/officeart/2005/8/layout/vList4"/>
    <dgm:cxn modelId="{BE288290-C945-40A0-A165-570E4F57091E}" type="presParOf" srcId="{4141BE71-C533-43A4-99BD-5D2B12821C16}" destId="{4BB1BA63-1E9F-41F9-9883-E8E6080FF3B9}" srcOrd="2" destOrd="0" presId="urn:microsoft.com/office/officeart/2005/8/layout/vList4"/>
    <dgm:cxn modelId="{18C5CA3F-31EC-4586-AFC4-637BD012D1FC}" type="presParOf" srcId="{A040575D-A826-4428-95B7-4D96C4EB2B48}" destId="{57B441F5-E967-4435-844E-C73B6F5FDE81}" srcOrd="3" destOrd="0" presId="urn:microsoft.com/office/officeart/2005/8/layout/vList4"/>
    <dgm:cxn modelId="{AFFF23A8-DD14-48EF-A754-AD022B5E4120}" type="presParOf" srcId="{A040575D-A826-4428-95B7-4D96C4EB2B48}" destId="{A30D7193-2E63-4B99-924E-66CD5E7C5774}" srcOrd="4" destOrd="0" presId="urn:microsoft.com/office/officeart/2005/8/layout/vList4"/>
    <dgm:cxn modelId="{091E0750-8F46-4FBF-B549-9C65AD531280}" type="presParOf" srcId="{A30D7193-2E63-4B99-924E-66CD5E7C5774}" destId="{69DB1A3F-00EB-4AFD-952D-1EF7266FEF31}" srcOrd="0" destOrd="0" presId="urn:microsoft.com/office/officeart/2005/8/layout/vList4"/>
    <dgm:cxn modelId="{64F7C294-18DB-4E07-82FE-63503D70911C}" type="presParOf" srcId="{A30D7193-2E63-4B99-924E-66CD5E7C5774}" destId="{7F3F7E1E-1232-481B-8290-23043231B531}" srcOrd="1" destOrd="0" presId="urn:microsoft.com/office/officeart/2005/8/layout/vList4"/>
    <dgm:cxn modelId="{1DE489D0-C0DA-47A5-A8BE-A6B7F148043D}" type="presParOf" srcId="{A30D7193-2E63-4B99-924E-66CD5E7C5774}" destId="{5968AE60-6347-4D64-9469-351C8CAC5B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EF0274-B649-4C99-A0DD-0FE58AEDE98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719CAF1-4AFF-45F9-B1C7-7356CDFD3BCB}">
      <dgm:prSet phldrT="[Text]"/>
      <dgm:spPr>
        <a:solidFill>
          <a:schemeClr val="tx1"/>
        </a:solidFill>
      </dgm:spPr>
      <dgm:t>
        <a:bodyPr/>
        <a:lstStyle/>
        <a:p>
          <a:r>
            <a:rPr lang="en-US" dirty="0"/>
            <a:t>Dunnage</a:t>
          </a:r>
        </a:p>
      </dgm:t>
    </dgm:pt>
    <dgm:pt modelId="{191E93D2-D00F-46E8-9B4C-0CAF041B7217}" type="parTrans" cxnId="{61F1F1DF-3470-4E23-9AA8-82878E436278}">
      <dgm:prSet/>
      <dgm:spPr/>
      <dgm:t>
        <a:bodyPr/>
        <a:lstStyle/>
        <a:p>
          <a:endParaRPr lang="en-US"/>
        </a:p>
      </dgm:t>
    </dgm:pt>
    <dgm:pt modelId="{C849CF7F-01C7-45A0-A9A1-A16B223C08DB}" type="sibTrans" cxnId="{61F1F1DF-3470-4E23-9AA8-82878E436278}">
      <dgm:prSet/>
      <dgm:spPr/>
      <dgm:t>
        <a:bodyPr/>
        <a:lstStyle/>
        <a:p>
          <a:endParaRPr lang="en-US"/>
        </a:p>
      </dgm:t>
    </dgm:pt>
    <dgm:pt modelId="{843D1056-8273-4080-9AF6-C0DA0B1078CF}">
      <dgm:prSet phldrT="[Text]"/>
      <dgm:spPr>
        <a:solidFill>
          <a:schemeClr val="tx1"/>
        </a:solidFill>
      </dgm:spPr>
      <dgm:t>
        <a:bodyPr/>
        <a:lstStyle/>
        <a:p>
          <a:r>
            <a:rPr lang="en-US" dirty="0" err="1"/>
            <a:t>Lumper</a:t>
          </a:r>
          <a:r>
            <a:rPr lang="en-US" dirty="0"/>
            <a:t> Fee</a:t>
          </a:r>
        </a:p>
      </dgm:t>
    </dgm:pt>
    <dgm:pt modelId="{492CA5C6-39C6-4474-B51B-1F5274E7521B}" type="parTrans" cxnId="{3A8D0E9A-FBDA-4B2C-88B9-CDE2DEF6D1B7}">
      <dgm:prSet/>
      <dgm:spPr/>
      <dgm:t>
        <a:bodyPr/>
        <a:lstStyle/>
        <a:p>
          <a:endParaRPr lang="en-US"/>
        </a:p>
      </dgm:t>
    </dgm:pt>
    <dgm:pt modelId="{4E503938-43E5-497C-8F5E-C99A70B956EF}" type="sibTrans" cxnId="{3A8D0E9A-FBDA-4B2C-88B9-CDE2DEF6D1B7}">
      <dgm:prSet/>
      <dgm:spPr/>
      <dgm:t>
        <a:bodyPr/>
        <a:lstStyle/>
        <a:p>
          <a:endParaRPr lang="en-US"/>
        </a:p>
      </dgm:t>
    </dgm:pt>
    <dgm:pt modelId="{57DA6960-C098-4E70-BA4F-98999FA3314F}">
      <dgm:prSet phldrT="[Text]"/>
      <dgm:spPr>
        <a:solidFill>
          <a:schemeClr val="tx1"/>
        </a:solidFill>
      </dgm:spPr>
      <dgm:t>
        <a:bodyPr/>
        <a:lstStyle/>
        <a:p>
          <a:r>
            <a:rPr lang="en-US" dirty="0"/>
            <a:t>Pallet Exchange</a:t>
          </a:r>
        </a:p>
      </dgm:t>
    </dgm:pt>
    <dgm:pt modelId="{B55223B9-4C60-49E3-8FC6-0FB9DE1FDD2B}" type="parTrans" cxnId="{E558234F-A2B0-4765-8E7F-70166C4478C8}">
      <dgm:prSet/>
      <dgm:spPr/>
      <dgm:t>
        <a:bodyPr/>
        <a:lstStyle/>
        <a:p>
          <a:endParaRPr lang="en-US"/>
        </a:p>
      </dgm:t>
    </dgm:pt>
    <dgm:pt modelId="{D68706A4-86B3-459A-B675-4ACE24710DD9}" type="sibTrans" cxnId="{E558234F-A2B0-4765-8E7F-70166C4478C8}">
      <dgm:prSet/>
      <dgm:spPr/>
      <dgm:t>
        <a:bodyPr/>
        <a:lstStyle/>
        <a:p>
          <a:endParaRPr lang="en-US"/>
        </a:p>
      </dgm:t>
    </dgm:pt>
    <dgm:pt modelId="{A040575D-A826-4428-95B7-4D96C4EB2B48}" type="pres">
      <dgm:prSet presAssocID="{44EF0274-B649-4C99-A0DD-0FE58AEDE985}" presName="linear" presStyleCnt="0">
        <dgm:presLayoutVars>
          <dgm:dir/>
          <dgm:resizeHandles val="exact"/>
        </dgm:presLayoutVars>
      </dgm:prSet>
      <dgm:spPr/>
    </dgm:pt>
    <dgm:pt modelId="{36A0C24F-2818-4FA6-98F4-160C9B0FB0A5}" type="pres">
      <dgm:prSet presAssocID="{9719CAF1-4AFF-45F9-B1C7-7356CDFD3BCB}" presName="comp" presStyleCnt="0"/>
      <dgm:spPr/>
    </dgm:pt>
    <dgm:pt modelId="{45309508-2964-4691-8874-6B5E6E20E725}" type="pres">
      <dgm:prSet presAssocID="{9719CAF1-4AFF-45F9-B1C7-7356CDFD3BCB}" presName="box" presStyleLbl="node1" presStyleIdx="0" presStyleCnt="3"/>
      <dgm:spPr/>
    </dgm:pt>
    <dgm:pt modelId="{2692DAAC-AFF9-454E-8EC8-E71C9A9E8D2F}" type="pres">
      <dgm:prSet presAssocID="{9719CAF1-4AFF-45F9-B1C7-7356CDFD3BCB}"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96000" b="-96000"/>
          </a:stretch>
        </a:blipFill>
      </dgm:spPr>
    </dgm:pt>
    <dgm:pt modelId="{A3D57F7D-39A6-4BBF-9791-7CEB877533A6}" type="pres">
      <dgm:prSet presAssocID="{9719CAF1-4AFF-45F9-B1C7-7356CDFD3BCB}" presName="text" presStyleLbl="node1" presStyleIdx="0" presStyleCnt="3">
        <dgm:presLayoutVars>
          <dgm:bulletEnabled val="1"/>
        </dgm:presLayoutVars>
      </dgm:prSet>
      <dgm:spPr/>
    </dgm:pt>
    <dgm:pt modelId="{B10C57A6-F104-4EBE-B6E7-BBBF19FE153B}" type="pres">
      <dgm:prSet presAssocID="{C849CF7F-01C7-45A0-A9A1-A16B223C08DB}" presName="spacer" presStyleCnt="0"/>
      <dgm:spPr/>
    </dgm:pt>
    <dgm:pt modelId="{2AA6FFB8-AAF7-48CB-A9CE-A947A86A30B9}" type="pres">
      <dgm:prSet presAssocID="{843D1056-8273-4080-9AF6-C0DA0B1078CF}" presName="comp" presStyleCnt="0"/>
      <dgm:spPr/>
    </dgm:pt>
    <dgm:pt modelId="{C2B4C566-A2CC-4589-8AE7-6659120D37C9}" type="pres">
      <dgm:prSet presAssocID="{843D1056-8273-4080-9AF6-C0DA0B1078CF}" presName="box" presStyleLbl="node1" presStyleIdx="1" presStyleCnt="3"/>
      <dgm:spPr/>
    </dgm:pt>
    <dgm:pt modelId="{9A485E58-6227-45D5-AC11-121B6F05FC6F}" type="pres">
      <dgm:prSet presAssocID="{843D1056-8273-4080-9AF6-C0DA0B1078CF}"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45000" b="-145000"/>
          </a:stretch>
        </a:blipFill>
      </dgm:spPr>
    </dgm:pt>
    <dgm:pt modelId="{2659D0D4-30AA-40DC-8939-2BF3C07AB111}" type="pres">
      <dgm:prSet presAssocID="{843D1056-8273-4080-9AF6-C0DA0B1078CF}" presName="text" presStyleLbl="node1" presStyleIdx="1" presStyleCnt="3">
        <dgm:presLayoutVars>
          <dgm:bulletEnabled val="1"/>
        </dgm:presLayoutVars>
      </dgm:prSet>
      <dgm:spPr/>
    </dgm:pt>
    <dgm:pt modelId="{11B1DBDA-0B0D-475D-B128-97F7CFC896C6}" type="pres">
      <dgm:prSet presAssocID="{4E503938-43E5-497C-8F5E-C99A70B956EF}" presName="spacer" presStyleCnt="0"/>
      <dgm:spPr/>
    </dgm:pt>
    <dgm:pt modelId="{CF2DEB2A-B425-4D7D-9939-9BA3B76224DA}" type="pres">
      <dgm:prSet presAssocID="{57DA6960-C098-4E70-BA4F-98999FA3314F}" presName="comp" presStyleCnt="0"/>
      <dgm:spPr/>
    </dgm:pt>
    <dgm:pt modelId="{470679F9-466A-4FA4-9C69-5018C6F83E48}" type="pres">
      <dgm:prSet presAssocID="{57DA6960-C098-4E70-BA4F-98999FA3314F}" presName="box" presStyleLbl="node1" presStyleIdx="2" presStyleCnt="3"/>
      <dgm:spPr/>
    </dgm:pt>
    <dgm:pt modelId="{13FED6CA-3AEE-4174-851F-73C3A01216B2}" type="pres">
      <dgm:prSet presAssocID="{57DA6960-C098-4E70-BA4F-98999FA3314F}"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1000" b="-21000"/>
          </a:stretch>
        </a:blipFill>
      </dgm:spPr>
    </dgm:pt>
    <dgm:pt modelId="{48FBC118-8DB1-4C08-A976-050B5FD8FCC1}" type="pres">
      <dgm:prSet presAssocID="{57DA6960-C098-4E70-BA4F-98999FA3314F}" presName="text" presStyleLbl="node1" presStyleIdx="2" presStyleCnt="3">
        <dgm:presLayoutVars>
          <dgm:bulletEnabled val="1"/>
        </dgm:presLayoutVars>
      </dgm:prSet>
      <dgm:spPr/>
    </dgm:pt>
  </dgm:ptLst>
  <dgm:cxnLst>
    <dgm:cxn modelId="{8B1BF616-8D38-4797-9680-308A586F4CC2}" type="presOf" srcId="{44EF0274-B649-4C99-A0DD-0FE58AEDE985}" destId="{A040575D-A826-4428-95B7-4D96C4EB2B48}" srcOrd="0" destOrd="0" presId="urn:microsoft.com/office/officeart/2005/8/layout/vList4"/>
    <dgm:cxn modelId="{D8BF9726-0E6C-498B-9639-4B288BA0F64A}" type="presOf" srcId="{9719CAF1-4AFF-45F9-B1C7-7356CDFD3BCB}" destId="{A3D57F7D-39A6-4BBF-9791-7CEB877533A6}" srcOrd="1" destOrd="0" presId="urn:microsoft.com/office/officeart/2005/8/layout/vList4"/>
    <dgm:cxn modelId="{13DA3232-5B9B-4844-935B-9D3ADBF96D51}" type="presOf" srcId="{9719CAF1-4AFF-45F9-B1C7-7356CDFD3BCB}" destId="{45309508-2964-4691-8874-6B5E6E20E725}" srcOrd="0" destOrd="0" presId="urn:microsoft.com/office/officeart/2005/8/layout/vList4"/>
    <dgm:cxn modelId="{120B7342-488B-48B9-9BD9-5B41C14BD369}" type="presOf" srcId="{57DA6960-C098-4E70-BA4F-98999FA3314F}" destId="{470679F9-466A-4FA4-9C69-5018C6F83E48}" srcOrd="0" destOrd="0" presId="urn:microsoft.com/office/officeart/2005/8/layout/vList4"/>
    <dgm:cxn modelId="{E558234F-A2B0-4765-8E7F-70166C4478C8}" srcId="{44EF0274-B649-4C99-A0DD-0FE58AEDE985}" destId="{57DA6960-C098-4E70-BA4F-98999FA3314F}" srcOrd="2" destOrd="0" parTransId="{B55223B9-4C60-49E3-8FC6-0FB9DE1FDD2B}" sibTransId="{D68706A4-86B3-459A-B675-4ACE24710DD9}"/>
    <dgm:cxn modelId="{C08C3F83-0A7B-459E-938A-A478B5A854DB}" type="presOf" srcId="{843D1056-8273-4080-9AF6-C0DA0B1078CF}" destId="{C2B4C566-A2CC-4589-8AE7-6659120D37C9}" srcOrd="0" destOrd="0" presId="urn:microsoft.com/office/officeart/2005/8/layout/vList4"/>
    <dgm:cxn modelId="{3A8D0E9A-FBDA-4B2C-88B9-CDE2DEF6D1B7}" srcId="{44EF0274-B649-4C99-A0DD-0FE58AEDE985}" destId="{843D1056-8273-4080-9AF6-C0DA0B1078CF}" srcOrd="1" destOrd="0" parTransId="{492CA5C6-39C6-4474-B51B-1F5274E7521B}" sibTransId="{4E503938-43E5-497C-8F5E-C99A70B956EF}"/>
    <dgm:cxn modelId="{A35C1FBC-B735-4CA9-859A-E29998690399}" type="presOf" srcId="{57DA6960-C098-4E70-BA4F-98999FA3314F}" destId="{48FBC118-8DB1-4C08-A976-050B5FD8FCC1}" srcOrd="1" destOrd="0" presId="urn:microsoft.com/office/officeart/2005/8/layout/vList4"/>
    <dgm:cxn modelId="{F96510D5-CF62-4710-816F-59FB01391420}" type="presOf" srcId="{843D1056-8273-4080-9AF6-C0DA0B1078CF}" destId="{2659D0D4-30AA-40DC-8939-2BF3C07AB111}" srcOrd="1" destOrd="0" presId="urn:microsoft.com/office/officeart/2005/8/layout/vList4"/>
    <dgm:cxn modelId="{61F1F1DF-3470-4E23-9AA8-82878E436278}" srcId="{44EF0274-B649-4C99-A0DD-0FE58AEDE985}" destId="{9719CAF1-4AFF-45F9-B1C7-7356CDFD3BCB}" srcOrd="0" destOrd="0" parTransId="{191E93D2-D00F-46E8-9B4C-0CAF041B7217}" sibTransId="{C849CF7F-01C7-45A0-A9A1-A16B223C08DB}"/>
    <dgm:cxn modelId="{345E2368-DB9A-48ED-BC16-8C9665DB6A6B}" type="presParOf" srcId="{A040575D-A826-4428-95B7-4D96C4EB2B48}" destId="{36A0C24F-2818-4FA6-98F4-160C9B0FB0A5}" srcOrd="0" destOrd="0" presId="urn:microsoft.com/office/officeart/2005/8/layout/vList4"/>
    <dgm:cxn modelId="{0D68023E-222E-485B-95F4-7120E06E0A38}" type="presParOf" srcId="{36A0C24F-2818-4FA6-98F4-160C9B0FB0A5}" destId="{45309508-2964-4691-8874-6B5E6E20E725}" srcOrd="0" destOrd="0" presId="urn:microsoft.com/office/officeart/2005/8/layout/vList4"/>
    <dgm:cxn modelId="{B413D6D8-9CB6-4192-A226-DECED970E62C}" type="presParOf" srcId="{36A0C24F-2818-4FA6-98F4-160C9B0FB0A5}" destId="{2692DAAC-AFF9-454E-8EC8-E71C9A9E8D2F}" srcOrd="1" destOrd="0" presId="urn:microsoft.com/office/officeart/2005/8/layout/vList4"/>
    <dgm:cxn modelId="{3567E016-322E-47A8-9045-A6AD5689A408}" type="presParOf" srcId="{36A0C24F-2818-4FA6-98F4-160C9B0FB0A5}" destId="{A3D57F7D-39A6-4BBF-9791-7CEB877533A6}" srcOrd="2" destOrd="0" presId="urn:microsoft.com/office/officeart/2005/8/layout/vList4"/>
    <dgm:cxn modelId="{DBDABCCC-AA9A-4928-A3AB-4EBB192344B3}" type="presParOf" srcId="{A040575D-A826-4428-95B7-4D96C4EB2B48}" destId="{B10C57A6-F104-4EBE-B6E7-BBBF19FE153B}" srcOrd="1" destOrd="0" presId="urn:microsoft.com/office/officeart/2005/8/layout/vList4"/>
    <dgm:cxn modelId="{A732F36B-9137-4E3B-AA03-B08C542A9C76}" type="presParOf" srcId="{A040575D-A826-4428-95B7-4D96C4EB2B48}" destId="{2AA6FFB8-AAF7-48CB-A9CE-A947A86A30B9}" srcOrd="2" destOrd="0" presId="urn:microsoft.com/office/officeart/2005/8/layout/vList4"/>
    <dgm:cxn modelId="{823EDE41-0868-4D33-BD04-4475BE5AAF72}" type="presParOf" srcId="{2AA6FFB8-AAF7-48CB-A9CE-A947A86A30B9}" destId="{C2B4C566-A2CC-4589-8AE7-6659120D37C9}" srcOrd="0" destOrd="0" presId="urn:microsoft.com/office/officeart/2005/8/layout/vList4"/>
    <dgm:cxn modelId="{5D0A1613-82E7-4E45-9841-C10A3142D626}" type="presParOf" srcId="{2AA6FFB8-AAF7-48CB-A9CE-A947A86A30B9}" destId="{9A485E58-6227-45D5-AC11-121B6F05FC6F}" srcOrd="1" destOrd="0" presId="urn:microsoft.com/office/officeart/2005/8/layout/vList4"/>
    <dgm:cxn modelId="{7A9B6FBC-C3EF-455E-B138-95C37AF2626E}" type="presParOf" srcId="{2AA6FFB8-AAF7-48CB-A9CE-A947A86A30B9}" destId="{2659D0D4-30AA-40DC-8939-2BF3C07AB111}" srcOrd="2" destOrd="0" presId="urn:microsoft.com/office/officeart/2005/8/layout/vList4"/>
    <dgm:cxn modelId="{2BE8F633-741D-414B-85E2-4D851626CEF3}" type="presParOf" srcId="{A040575D-A826-4428-95B7-4D96C4EB2B48}" destId="{11B1DBDA-0B0D-475D-B128-97F7CFC896C6}" srcOrd="3" destOrd="0" presId="urn:microsoft.com/office/officeart/2005/8/layout/vList4"/>
    <dgm:cxn modelId="{642AF9E0-4C14-4780-A597-EC262178993F}" type="presParOf" srcId="{A040575D-A826-4428-95B7-4D96C4EB2B48}" destId="{CF2DEB2A-B425-4D7D-9939-9BA3B76224DA}" srcOrd="4" destOrd="0" presId="urn:microsoft.com/office/officeart/2005/8/layout/vList4"/>
    <dgm:cxn modelId="{EE2B6F33-2F34-4418-9A75-9064E30E2FE1}" type="presParOf" srcId="{CF2DEB2A-B425-4D7D-9939-9BA3B76224DA}" destId="{470679F9-466A-4FA4-9C69-5018C6F83E48}" srcOrd="0" destOrd="0" presId="urn:microsoft.com/office/officeart/2005/8/layout/vList4"/>
    <dgm:cxn modelId="{21CA285D-D2D3-44D2-95B5-547709A9401C}" type="presParOf" srcId="{CF2DEB2A-B425-4D7D-9939-9BA3B76224DA}" destId="{13FED6CA-3AEE-4174-851F-73C3A01216B2}" srcOrd="1" destOrd="0" presId="urn:microsoft.com/office/officeart/2005/8/layout/vList4"/>
    <dgm:cxn modelId="{379B09A7-32FB-41D7-8B98-331DC45218DB}" type="presParOf" srcId="{CF2DEB2A-B425-4D7D-9939-9BA3B76224DA}" destId="{48FBC118-8DB1-4C08-A976-050B5FD8FCC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09BEA-F473-406F-B84F-5B66EF6D325B}">
      <dsp:nvSpPr>
        <dsp:cNvPr id="0" name=""/>
        <dsp:cNvSpPr/>
      </dsp:nvSpPr>
      <dsp:spPr>
        <a:xfrm>
          <a:off x="0" y="0"/>
          <a:ext cx="8365603" cy="2059694"/>
        </a:xfrm>
        <a:prstGeom prst="roundRect">
          <a:avLst>
            <a:gd name="adj" fmla="val 10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BA5E5-9DD1-44D8-8995-85EA1CB37ED8}">
      <dsp:nvSpPr>
        <dsp:cNvPr id="0" name=""/>
        <dsp:cNvSpPr/>
      </dsp:nvSpPr>
      <dsp:spPr>
        <a:xfrm>
          <a:off x="250968" y="274625"/>
          <a:ext cx="2457395" cy="151044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8000" b="-48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8B861694-F2AE-4F10-86D4-D2D6DF857CE5}">
      <dsp:nvSpPr>
        <dsp:cNvPr id="0" name=""/>
        <dsp:cNvSpPr/>
      </dsp:nvSpPr>
      <dsp:spPr>
        <a:xfrm rot="10800000">
          <a:off x="250968" y="2059694"/>
          <a:ext cx="2457395" cy="2517403"/>
        </a:xfrm>
        <a:prstGeom prst="round2SameRect">
          <a:avLst>
            <a:gd name="adj1" fmla="val 10500"/>
            <a:gd name="adj2" fmla="val 0"/>
          </a:avLst>
        </a:prstGeom>
        <a:solidFill>
          <a:schemeClr val="tx1"/>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384" tIns="405384" rIns="405384" bIns="405384" numCol="1" spcCol="1270" anchor="t" anchorCtr="0">
          <a:noAutofit/>
        </a:bodyPr>
        <a:lstStyle/>
        <a:p>
          <a:pPr marL="0" lvl="0" indent="0" algn="ctr" defTabSz="2533650">
            <a:lnSpc>
              <a:spcPct val="90000"/>
            </a:lnSpc>
            <a:spcBef>
              <a:spcPct val="0"/>
            </a:spcBef>
            <a:spcAft>
              <a:spcPct val="35000"/>
            </a:spcAft>
            <a:buNone/>
          </a:pPr>
          <a:r>
            <a:rPr lang="en-US" sz="5700" kern="1200" dirty="0"/>
            <a:t>Fork Side</a:t>
          </a:r>
        </a:p>
      </dsp:txBody>
      <dsp:txXfrm rot="10800000">
        <a:off x="326541" y="2059694"/>
        <a:ext cx="2306249" cy="2441830"/>
      </dsp:txXfrm>
    </dsp:sp>
    <dsp:sp modelId="{D6801E60-EE3F-4F40-AAEE-61F843A58A52}">
      <dsp:nvSpPr>
        <dsp:cNvPr id="0" name=""/>
        <dsp:cNvSpPr/>
      </dsp:nvSpPr>
      <dsp:spPr>
        <a:xfrm>
          <a:off x="2954103" y="274625"/>
          <a:ext cx="2457395" cy="1510442"/>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9000" b="-29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0DD5D43D-EE98-4776-AAB0-4E437AE4A499}">
      <dsp:nvSpPr>
        <dsp:cNvPr id="0" name=""/>
        <dsp:cNvSpPr/>
      </dsp:nvSpPr>
      <dsp:spPr>
        <a:xfrm rot="10800000">
          <a:off x="2954103" y="2059694"/>
          <a:ext cx="2457395" cy="2517403"/>
        </a:xfrm>
        <a:prstGeom prst="round2SameRect">
          <a:avLst>
            <a:gd name="adj1" fmla="val 10500"/>
            <a:gd name="adj2" fmla="val 0"/>
          </a:avLst>
        </a:prstGeom>
        <a:solidFill>
          <a:schemeClr val="tx1"/>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384" tIns="405384" rIns="405384" bIns="405384" numCol="1" spcCol="1270" anchor="t" anchorCtr="0">
          <a:noAutofit/>
        </a:bodyPr>
        <a:lstStyle/>
        <a:p>
          <a:pPr marL="0" lvl="0" indent="0" algn="ctr" defTabSz="2533650">
            <a:lnSpc>
              <a:spcPct val="90000"/>
            </a:lnSpc>
            <a:spcBef>
              <a:spcPct val="0"/>
            </a:spcBef>
            <a:spcAft>
              <a:spcPct val="35000"/>
            </a:spcAft>
            <a:buNone/>
          </a:pPr>
          <a:r>
            <a:rPr lang="en-US" sz="5700" kern="1200" dirty="0"/>
            <a:t>Fork Rear</a:t>
          </a:r>
        </a:p>
      </dsp:txBody>
      <dsp:txXfrm rot="10800000">
        <a:off x="3029676" y="2059694"/>
        <a:ext cx="2306249" cy="2441830"/>
      </dsp:txXfrm>
    </dsp:sp>
    <dsp:sp modelId="{3BEEF245-9D70-4935-94AE-3BA9224C0572}">
      <dsp:nvSpPr>
        <dsp:cNvPr id="0" name=""/>
        <dsp:cNvSpPr/>
      </dsp:nvSpPr>
      <dsp:spPr>
        <a:xfrm>
          <a:off x="5657239" y="274625"/>
          <a:ext cx="2457395" cy="151044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2000" b="-52000"/>
          </a:stretch>
        </a:blip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E5F3803A-513F-4099-B485-6DA66013C3B6}">
      <dsp:nvSpPr>
        <dsp:cNvPr id="0" name=""/>
        <dsp:cNvSpPr/>
      </dsp:nvSpPr>
      <dsp:spPr>
        <a:xfrm rot="10800000">
          <a:off x="5657239" y="2059694"/>
          <a:ext cx="2457395" cy="2517403"/>
        </a:xfrm>
        <a:prstGeom prst="round2SameRect">
          <a:avLst>
            <a:gd name="adj1" fmla="val 10500"/>
            <a:gd name="adj2" fmla="val 0"/>
          </a:avLst>
        </a:prstGeom>
        <a:solidFill>
          <a:schemeClr val="tx1"/>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5384" tIns="405384" rIns="405384" bIns="405384" numCol="1" spcCol="1270" anchor="t" anchorCtr="0">
          <a:noAutofit/>
        </a:bodyPr>
        <a:lstStyle/>
        <a:p>
          <a:pPr marL="0" lvl="0" indent="0" algn="ctr" defTabSz="2533650">
            <a:lnSpc>
              <a:spcPct val="90000"/>
            </a:lnSpc>
            <a:spcBef>
              <a:spcPct val="0"/>
            </a:spcBef>
            <a:spcAft>
              <a:spcPct val="35000"/>
            </a:spcAft>
            <a:buNone/>
          </a:pPr>
          <a:r>
            <a:rPr lang="en-US" sz="5700" kern="1200" dirty="0"/>
            <a:t>OHC</a:t>
          </a:r>
        </a:p>
      </dsp:txBody>
      <dsp:txXfrm rot="10800000">
        <a:off x="5732812" y="2059694"/>
        <a:ext cx="2306249" cy="2441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89CE8-3154-4702-ABA4-CED373C0D3FB}">
      <dsp:nvSpPr>
        <dsp:cNvPr id="0" name=""/>
        <dsp:cNvSpPr/>
      </dsp:nvSpPr>
      <dsp:spPr>
        <a:xfrm>
          <a:off x="0" y="0"/>
          <a:ext cx="9601200" cy="1679996"/>
        </a:xfrm>
        <a:prstGeom prst="roundRect">
          <a:avLst>
            <a:gd name="adj" fmla="val 10000"/>
          </a:avLst>
        </a:prstGeom>
        <a:solidFill>
          <a:schemeClr val="tx1"/>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Skids</a:t>
          </a:r>
        </a:p>
      </dsp:txBody>
      <dsp:txXfrm>
        <a:off x="2088239" y="0"/>
        <a:ext cx="7512960" cy="1679996"/>
      </dsp:txXfrm>
    </dsp:sp>
    <dsp:sp modelId="{7A7F2E47-81D4-4716-9A10-8A7796457866}">
      <dsp:nvSpPr>
        <dsp:cNvPr id="0" name=""/>
        <dsp:cNvSpPr/>
      </dsp:nvSpPr>
      <dsp:spPr>
        <a:xfrm>
          <a:off x="167999" y="167999"/>
          <a:ext cx="1920240" cy="134399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277D3-DBFE-42E2-B393-1B21028964C1}">
      <dsp:nvSpPr>
        <dsp:cNvPr id="0" name=""/>
        <dsp:cNvSpPr/>
      </dsp:nvSpPr>
      <dsp:spPr>
        <a:xfrm>
          <a:off x="0" y="1847995"/>
          <a:ext cx="9601200" cy="167999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Bundles</a:t>
          </a:r>
        </a:p>
      </dsp:txBody>
      <dsp:txXfrm>
        <a:off x="2088239" y="1847995"/>
        <a:ext cx="7512960" cy="1679996"/>
      </dsp:txXfrm>
    </dsp:sp>
    <dsp:sp modelId="{4DE68662-55DF-4F33-8F4A-FAA7D000D658}">
      <dsp:nvSpPr>
        <dsp:cNvPr id="0" name=""/>
        <dsp:cNvSpPr/>
      </dsp:nvSpPr>
      <dsp:spPr>
        <a:xfrm>
          <a:off x="167999" y="2015995"/>
          <a:ext cx="1920240" cy="134399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DB1A3F-00EB-4AFD-952D-1EF7266FEF31}">
      <dsp:nvSpPr>
        <dsp:cNvPr id="0" name=""/>
        <dsp:cNvSpPr/>
      </dsp:nvSpPr>
      <dsp:spPr>
        <a:xfrm>
          <a:off x="0" y="3695991"/>
          <a:ext cx="9601200" cy="1679996"/>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Pieces</a:t>
          </a:r>
        </a:p>
      </dsp:txBody>
      <dsp:txXfrm>
        <a:off x="2088239" y="3695991"/>
        <a:ext cx="7512960" cy="1679996"/>
      </dsp:txXfrm>
    </dsp:sp>
    <dsp:sp modelId="{7F3F7E1E-1232-481B-8290-23043231B531}">
      <dsp:nvSpPr>
        <dsp:cNvPr id="0" name=""/>
        <dsp:cNvSpPr/>
      </dsp:nvSpPr>
      <dsp:spPr>
        <a:xfrm>
          <a:off x="167999" y="3863991"/>
          <a:ext cx="1920240" cy="134399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89CE8-3154-4702-ABA4-CED373C0D3FB}">
      <dsp:nvSpPr>
        <dsp:cNvPr id="0" name=""/>
        <dsp:cNvSpPr/>
      </dsp:nvSpPr>
      <dsp:spPr>
        <a:xfrm>
          <a:off x="0" y="85733"/>
          <a:ext cx="9791700" cy="1730597"/>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Tarps</a:t>
          </a:r>
        </a:p>
      </dsp:txBody>
      <dsp:txXfrm>
        <a:off x="2131399" y="85733"/>
        <a:ext cx="7660300" cy="1730597"/>
      </dsp:txXfrm>
    </dsp:sp>
    <dsp:sp modelId="{7A7F2E47-81D4-4716-9A10-8A7796457866}">
      <dsp:nvSpPr>
        <dsp:cNvPr id="0" name=""/>
        <dsp:cNvSpPr/>
      </dsp:nvSpPr>
      <dsp:spPr>
        <a:xfrm>
          <a:off x="173059" y="173059"/>
          <a:ext cx="1958340" cy="138447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277D3-DBFE-42E2-B393-1B21028964C1}">
      <dsp:nvSpPr>
        <dsp:cNvPr id="0" name=""/>
        <dsp:cNvSpPr/>
      </dsp:nvSpPr>
      <dsp:spPr>
        <a:xfrm>
          <a:off x="0" y="1861655"/>
          <a:ext cx="9791700" cy="1730597"/>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Chains</a:t>
          </a:r>
        </a:p>
      </dsp:txBody>
      <dsp:txXfrm>
        <a:off x="2131399" y="1861655"/>
        <a:ext cx="7660300" cy="1730597"/>
      </dsp:txXfrm>
    </dsp:sp>
    <dsp:sp modelId="{4DE68662-55DF-4F33-8F4A-FAA7D000D658}">
      <dsp:nvSpPr>
        <dsp:cNvPr id="0" name=""/>
        <dsp:cNvSpPr/>
      </dsp:nvSpPr>
      <dsp:spPr>
        <a:xfrm>
          <a:off x="173059" y="2076717"/>
          <a:ext cx="1958340" cy="1384478"/>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7000" b="-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DB1A3F-00EB-4AFD-952D-1EF7266FEF31}">
      <dsp:nvSpPr>
        <dsp:cNvPr id="0" name=""/>
        <dsp:cNvSpPr/>
      </dsp:nvSpPr>
      <dsp:spPr>
        <a:xfrm>
          <a:off x="0" y="3807315"/>
          <a:ext cx="9791700" cy="1730597"/>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Straps</a:t>
          </a:r>
        </a:p>
      </dsp:txBody>
      <dsp:txXfrm>
        <a:off x="2131399" y="3807315"/>
        <a:ext cx="7660300" cy="1730597"/>
      </dsp:txXfrm>
    </dsp:sp>
    <dsp:sp modelId="{7F3F7E1E-1232-481B-8290-23043231B531}">
      <dsp:nvSpPr>
        <dsp:cNvPr id="0" name=""/>
        <dsp:cNvSpPr/>
      </dsp:nvSpPr>
      <dsp:spPr>
        <a:xfrm>
          <a:off x="173059" y="3980374"/>
          <a:ext cx="1958340" cy="138447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09508-2964-4691-8874-6B5E6E20E725}">
      <dsp:nvSpPr>
        <dsp:cNvPr id="0" name=""/>
        <dsp:cNvSpPr/>
      </dsp:nvSpPr>
      <dsp:spPr>
        <a:xfrm>
          <a:off x="0" y="102264"/>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Dunnage</a:t>
          </a:r>
        </a:p>
      </dsp:txBody>
      <dsp:txXfrm>
        <a:off x="2044883" y="102264"/>
        <a:ext cx="7360373" cy="1638324"/>
      </dsp:txXfrm>
    </dsp:sp>
    <dsp:sp modelId="{2692DAAC-AFF9-454E-8EC8-E71C9A9E8D2F}">
      <dsp:nvSpPr>
        <dsp:cNvPr id="0" name=""/>
        <dsp:cNvSpPr/>
      </dsp:nvSpPr>
      <dsp:spPr>
        <a:xfrm>
          <a:off x="163832" y="199220"/>
          <a:ext cx="1881051" cy="131065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4000" b="-6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B4C566-A2CC-4589-8AE7-6659120D37C9}">
      <dsp:nvSpPr>
        <dsp:cNvPr id="0" name=""/>
        <dsp:cNvSpPr/>
      </dsp:nvSpPr>
      <dsp:spPr>
        <a:xfrm>
          <a:off x="0" y="1802156"/>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Coil Racks</a:t>
          </a:r>
        </a:p>
      </dsp:txBody>
      <dsp:txXfrm>
        <a:off x="2044883" y="1802156"/>
        <a:ext cx="7360373" cy="1638324"/>
      </dsp:txXfrm>
    </dsp:sp>
    <dsp:sp modelId="{9A485E58-6227-45D5-AC11-121B6F05FC6F}">
      <dsp:nvSpPr>
        <dsp:cNvPr id="0" name=""/>
        <dsp:cNvSpPr/>
      </dsp:nvSpPr>
      <dsp:spPr>
        <a:xfrm>
          <a:off x="163832" y="1965989"/>
          <a:ext cx="1881051" cy="131065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0679F9-466A-4FA4-9C69-5018C6F83E48}">
      <dsp:nvSpPr>
        <dsp:cNvPr id="0" name=""/>
        <dsp:cNvSpPr/>
      </dsp:nvSpPr>
      <dsp:spPr>
        <a:xfrm>
          <a:off x="0" y="3604313"/>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Pipe Stakes</a:t>
          </a:r>
        </a:p>
      </dsp:txBody>
      <dsp:txXfrm>
        <a:off x="2044883" y="3604313"/>
        <a:ext cx="7360373" cy="1638324"/>
      </dsp:txXfrm>
    </dsp:sp>
    <dsp:sp modelId="{13FED6CA-3AEE-4174-851F-73C3A01216B2}">
      <dsp:nvSpPr>
        <dsp:cNvPr id="0" name=""/>
        <dsp:cNvSpPr/>
      </dsp:nvSpPr>
      <dsp:spPr>
        <a:xfrm>
          <a:off x="163832" y="3768146"/>
          <a:ext cx="1881051" cy="131065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81000" b="-8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589CE8-3154-4702-ABA4-CED373C0D3FB}">
      <dsp:nvSpPr>
        <dsp:cNvPr id="0" name=""/>
        <dsp:cNvSpPr/>
      </dsp:nvSpPr>
      <dsp:spPr>
        <a:xfrm>
          <a:off x="0" y="0"/>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Logistics Bars</a:t>
          </a:r>
        </a:p>
      </dsp:txBody>
      <dsp:txXfrm>
        <a:off x="2044883" y="0"/>
        <a:ext cx="7360373" cy="1638324"/>
      </dsp:txXfrm>
    </dsp:sp>
    <dsp:sp modelId="{7A7F2E47-81D4-4716-9A10-8A7796457866}">
      <dsp:nvSpPr>
        <dsp:cNvPr id="0" name=""/>
        <dsp:cNvSpPr/>
      </dsp:nvSpPr>
      <dsp:spPr>
        <a:xfrm>
          <a:off x="163832" y="163832"/>
          <a:ext cx="1881051" cy="131065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277D3-DBFE-42E2-B393-1B21028964C1}">
      <dsp:nvSpPr>
        <dsp:cNvPr id="0" name=""/>
        <dsp:cNvSpPr/>
      </dsp:nvSpPr>
      <dsp:spPr>
        <a:xfrm>
          <a:off x="0" y="1802156"/>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Liftgate</a:t>
          </a:r>
        </a:p>
      </dsp:txBody>
      <dsp:txXfrm>
        <a:off x="2044883" y="1802156"/>
        <a:ext cx="7360373" cy="1638324"/>
      </dsp:txXfrm>
    </dsp:sp>
    <dsp:sp modelId="{4DE68662-55DF-4F33-8F4A-FAA7D000D658}">
      <dsp:nvSpPr>
        <dsp:cNvPr id="0" name=""/>
        <dsp:cNvSpPr/>
      </dsp:nvSpPr>
      <dsp:spPr>
        <a:xfrm>
          <a:off x="163832" y="1965989"/>
          <a:ext cx="1881051" cy="131065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55000" b="-5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DB1A3F-00EB-4AFD-952D-1EF7266FEF31}">
      <dsp:nvSpPr>
        <dsp:cNvPr id="0" name=""/>
        <dsp:cNvSpPr/>
      </dsp:nvSpPr>
      <dsp:spPr>
        <a:xfrm>
          <a:off x="0" y="3604313"/>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Pallet Jack</a:t>
          </a:r>
        </a:p>
      </dsp:txBody>
      <dsp:txXfrm>
        <a:off x="2044883" y="3604313"/>
        <a:ext cx="7360373" cy="1638324"/>
      </dsp:txXfrm>
    </dsp:sp>
    <dsp:sp modelId="{7F3F7E1E-1232-481B-8290-23043231B531}">
      <dsp:nvSpPr>
        <dsp:cNvPr id="0" name=""/>
        <dsp:cNvSpPr/>
      </dsp:nvSpPr>
      <dsp:spPr>
        <a:xfrm>
          <a:off x="163832" y="3768146"/>
          <a:ext cx="1881051" cy="131065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09508-2964-4691-8874-6B5E6E20E725}">
      <dsp:nvSpPr>
        <dsp:cNvPr id="0" name=""/>
        <dsp:cNvSpPr/>
      </dsp:nvSpPr>
      <dsp:spPr>
        <a:xfrm>
          <a:off x="0" y="0"/>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Dunnage</a:t>
          </a:r>
        </a:p>
      </dsp:txBody>
      <dsp:txXfrm>
        <a:off x="2044883" y="0"/>
        <a:ext cx="7360373" cy="1638324"/>
      </dsp:txXfrm>
    </dsp:sp>
    <dsp:sp modelId="{2692DAAC-AFF9-454E-8EC8-E71C9A9E8D2F}">
      <dsp:nvSpPr>
        <dsp:cNvPr id="0" name=""/>
        <dsp:cNvSpPr/>
      </dsp:nvSpPr>
      <dsp:spPr>
        <a:xfrm>
          <a:off x="163832" y="163832"/>
          <a:ext cx="1881051" cy="131065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6000" b="-9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B4C566-A2CC-4589-8AE7-6659120D37C9}">
      <dsp:nvSpPr>
        <dsp:cNvPr id="0" name=""/>
        <dsp:cNvSpPr/>
      </dsp:nvSpPr>
      <dsp:spPr>
        <a:xfrm>
          <a:off x="0" y="1802156"/>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err="1"/>
            <a:t>Lumper</a:t>
          </a:r>
          <a:r>
            <a:rPr lang="en-US" sz="6500" kern="1200" dirty="0"/>
            <a:t> Fee</a:t>
          </a:r>
        </a:p>
      </dsp:txBody>
      <dsp:txXfrm>
        <a:off x="2044883" y="1802156"/>
        <a:ext cx="7360373" cy="1638324"/>
      </dsp:txXfrm>
    </dsp:sp>
    <dsp:sp modelId="{9A485E58-6227-45D5-AC11-121B6F05FC6F}">
      <dsp:nvSpPr>
        <dsp:cNvPr id="0" name=""/>
        <dsp:cNvSpPr/>
      </dsp:nvSpPr>
      <dsp:spPr>
        <a:xfrm>
          <a:off x="163832" y="1965989"/>
          <a:ext cx="1881051" cy="131065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5000" b="-1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0679F9-466A-4FA4-9C69-5018C6F83E48}">
      <dsp:nvSpPr>
        <dsp:cNvPr id="0" name=""/>
        <dsp:cNvSpPr/>
      </dsp:nvSpPr>
      <dsp:spPr>
        <a:xfrm>
          <a:off x="0" y="3604313"/>
          <a:ext cx="9405257" cy="1638324"/>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Pallet Exchange</a:t>
          </a:r>
        </a:p>
      </dsp:txBody>
      <dsp:txXfrm>
        <a:off x="2044883" y="3604313"/>
        <a:ext cx="7360373" cy="1638324"/>
      </dsp:txXfrm>
    </dsp:sp>
    <dsp:sp modelId="{13FED6CA-3AEE-4174-851F-73C3A01216B2}">
      <dsp:nvSpPr>
        <dsp:cNvPr id="0" name=""/>
        <dsp:cNvSpPr/>
      </dsp:nvSpPr>
      <dsp:spPr>
        <a:xfrm>
          <a:off x="163832" y="3768146"/>
          <a:ext cx="1881051" cy="131065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0691-21DB-838A-545C-400D25371C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2FD957-1728-E59D-0CE5-9C1C0A43F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327382-0DF6-B3D9-B3B9-4563771F83C9}"/>
              </a:ext>
            </a:extLst>
          </p:cNvPr>
          <p:cNvSpPr>
            <a:spLocks noGrp="1"/>
          </p:cNvSpPr>
          <p:nvPr>
            <p:ph type="dt" sz="half" idx="10"/>
          </p:nvPr>
        </p:nvSpPr>
        <p:spPr/>
        <p:txBody>
          <a:bodyPr/>
          <a:lstStyle/>
          <a:p>
            <a:fld id="{B97836CD-8B0C-438C-BBA2-58A7C4B55AF0}" type="datetimeFigureOut">
              <a:rPr lang="en-US" smtClean="0"/>
              <a:t>11/28/2023</a:t>
            </a:fld>
            <a:endParaRPr lang="en-US"/>
          </a:p>
        </p:txBody>
      </p:sp>
      <p:sp>
        <p:nvSpPr>
          <p:cNvPr id="5" name="Footer Placeholder 4">
            <a:extLst>
              <a:ext uri="{FF2B5EF4-FFF2-40B4-BE49-F238E27FC236}">
                <a16:creationId xmlns:a16="http://schemas.microsoft.com/office/drawing/2014/main" id="{060B2CBA-8A59-3A98-A643-FFA464267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69119-8A75-F194-8581-86D7B95F6C0D}"/>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4054820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4106-0ABB-F6DA-B3E5-22BA19F8F6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0EAF6-EB73-A99A-44A9-8DE1833C7F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7B510-1371-4038-A994-A589ABADBFFD}"/>
              </a:ext>
            </a:extLst>
          </p:cNvPr>
          <p:cNvSpPr>
            <a:spLocks noGrp="1"/>
          </p:cNvSpPr>
          <p:nvPr>
            <p:ph type="dt" sz="half" idx="10"/>
          </p:nvPr>
        </p:nvSpPr>
        <p:spPr/>
        <p:txBody>
          <a:bodyPr/>
          <a:lstStyle/>
          <a:p>
            <a:fld id="{B97836CD-8B0C-438C-BBA2-58A7C4B55AF0}" type="datetimeFigureOut">
              <a:rPr lang="en-US" smtClean="0"/>
              <a:t>11/28/2023</a:t>
            </a:fld>
            <a:endParaRPr lang="en-US"/>
          </a:p>
        </p:txBody>
      </p:sp>
      <p:sp>
        <p:nvSpPr>
          <p:cNvPr id="5" name="Footer Placeholder 4">
            <a:extLst>
              <a:ext uri="{FF2B5EF4-FFF2-40B4-BE49-F238E27FC236}">
                <a16:creationId xmlns:a16="http://schemas.microsoft.com/office/drawing/2014/main" id="{DC8A6AF3-635B-242D-C751-A11BD0FAD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81B63-BC12-CAD9-0A8E-3D8F00086989}"/>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1175329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F6D985-1C82-15C3-EC0D-4A8F049DAB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B2DFF8-2F16-4108-52D2-DEA058B50E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C479A-69C8-11ED-CD6A-5835E75A2604}"/>
              </a:ext>
            </a:extLst>
          </p:cNvPr>
          <p:cNvSpPr>
            <a:spLocks noGrp="1"/>
          </p:cNvSpPr>
          <p:nvPr>
            <p:ph type="dt" sz="half" idx="10"/>
          </p:nvPr>
        </p:nvSpPr>
        <p:spPr/>
        <p:txBody>
          <a:bodyPr/>
          <a:lstStyle/>
          <a:p>
            <a:fld id="{B97836CD-8B0C-438C-BBA2-58A7C4B55AF0}" type="datetimeFigureOut">
              <a:rPr lang="en-US" smtClean="0"/>
              <a:t>11/28/2023</a:t>
            </a:fld>
            <a:endParaRPr lang="en-US"/>
          </a:p>
        </p:txBody>
      </p:sp>
      <p:sp>
        <p:nvSpPr>
          <p:cNvPr id="5" name="Footer Placeholder 4">
            <a:extLst>
              <a:ext uri="{FF2B5EF4-FFF2-40B4-BE49-F238E27FC236}">
                <a16:creationId xmlns:a16="http://schemas.microsoft.com/office/drawing/2014/main" id="{C8508D59-C746-F8CF-D2CD-EA9A7B120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39DDB-A051-AC6F-220D-446C85A9B12F}"/>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294925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CC10-702B-7CE8-73C7-7C9FF9FDA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70833-F00F-8D65-5E27-FF214D6345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AA58C-890A-34F0-69A7-9EE60ACAFF21}"/>
              </a:ext>
            </a:extLst>
          </p:cNvPr>
          <p:cNvSpPr>
            <a:spLocks noGrp="1"/>
          </p:cNvSpPr>
          <p:nvPr>
            <p:ph type="dt" sz="half" idx="10"/>
          </p:nvPr>
        </p:nvSpPr>
        <p:spPr/>
        <p:txBody>
          <a:bodyPr/>
          <a:lstStyle/>
          <a:p>
            <a:fld id="{B97836CD-8B0C-438C-BBA2-58A7C4B55AF0}" type="datetimeFigureOut">
              <a:rPr lang="en-US" smtClean="0"/>
              <a:t>11/28/2023</a:t>
            </a:fld>
            <a:endParaRPr lang="en-US"/>
          </a:p>
        </p:txBody>
      </p:sp>
      <p:sp>
        <p:nvSpPr>
          <p:cNvPr id="5" name="Footer Placeholder 4">
            <a:extLst>
              <a:ext uri="{FF2B5EF4-FFF2-40B4-BE49-F238E27FC236}">
                <a16:creationId xmlns:a16="http://schemas.microsoft.com/office/drawing/2014/main" id="{72410FF9-5C36-84BD-DA0F-AA06BE175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FC5D1-047F-2F48-A074-C535AC4EA99B}"/>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1588448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8C48-BDC2-A81D-EB4D-710C100E81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5AF334-0264-EAAA-689A-F59092111B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CDAB54-0FDE-188B-F4C6-D3AD8439C0F6}"/>
              </a:ext>
            </a:extLst>
          </p:cNvPr>
          <p:cNvSpPr>
            <a:spLocks noGrp="1"/>
          </p:cNvSpPr>
          <p:nvPr>
            <p:ph type="dt" sz="half" idx="10"/>
          </p:nvPr>
        </p:nvSpPr>
        <p:spPr/>
        <p:txBody>
          <a:bodyPr/>
          <a:lstStyle/>
          <a:p>
            <a:fld id="{B97836CD-8B0C-438C-BBA2-58A7C4B55AF0}" type="datetimeFigureOut">
              <a:rPr lang="en-US" smtClean="0"/>
              <a:t>11/28/2023</a:t>
            </a:fld>
            <a:endParaRPr lang="en-US"/>
          </a:p>
        </p:txBody>
      </p:sp>
      <p:sp>
        <p:nvSpPr>
          <p:cNvPr id="5" name="Footer Placeholder 4">
            <a:extLst>
              <a:ext uri="{FF2B5EF4-FFF2-40B4-BE49-F238E27FC236}">
                <a16:creationId xmlns:a16="http://schemas.microsoft.com/office/drawing/2014/main" id="{E6417B0B-3A8F-08DB-B0D8-A1621BA4B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09DB7-12E9-ED42-498F-B677F1519A52}"/>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188810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D4C4-2FEC-5AF4-D1BA-FCDBBD1B48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5674A-AA84-DF57-D47E-5DCC783E29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D4FC08-6935-4B4A-F213-D6A50209E8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1E84EC-20F7-FAF4-6492-F8C5203C0962}"/>
              </a:ext>
            </a:extLst>
          </p:cNvPr>
          <p:cNvSpPr>
            <a:spLocks noGrp="1"/>
          </p:cNvSpPr>
          <p:nvPr>
            <p:ph type="dt" sz="half" idx="10"/>
          </p:nvPr>
        </p:nvSpPr>
        <p:spPr/>
        <p:txBody>
          <a:bodyPr/>
          <a:lstStyle/>
          <a:p>
            <a:fld id="{B97836CD-8B0C-438C-BBA2-58A7C4B55AF0}" type="datetimeFigureOut">
              <a:rPr lang="en-US" smtClean="0"/>
              <a:t>11/28/2023</a:t>
            </a:fld>
            <a:endParaRPr lang="en-US"/>
          </a:p>
        </p:txBody>
      </p:sp>
      <p:sp>
        <p:nvSpPr>
          <p:cNvPr id="6" name="Footer Placeholder 5">
            <a:extLst>
              <a:ext uri="{FF2B5EF4-FFF2-40B4-BE49-F238E27FC236}">
                <a16:creationId xmlns:a16="http://schemas.microsoft.com/office/drawing/2014/main" id="{EB4FAEC2-E399-5E01-1A7D-3BE7C8FCC9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59A58-3922-0F10-7DD5-83E0CA1045C7}"/>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4254951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E62DB-4340-BD1E-FE29-9BDB713B30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646962-6A92-10A5-0749-F83EA29889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42A01-3B34-CA4A-0EF0-A5A84C94AF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ECFF56-C5ED-363C-AA4C-38DABA4DBE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D75727-7CFC-A07E-2345-31F8F4066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CA9CBC-3EE8-B4C7-AF07-038989E7AB29}"/>
              </a:ext>
            </a:extLst>
          </p:cNvPr>
          <p:cNvSpPr>
            <a:spLocks noGrp="1"/>
          </p:cNvSpPr>
          <p:nvPr>
            <p:ph type="dt" sz="half" idx="10"/>
          </p:nvPr>
        </p:nvSpPr>
        <p:spPr/>
        <p:txBody>
          <a:bodyPr/>
          <a:lstStyle/>
          <a:p>
            <a:fld id="{B97836CD-8B0C-438C-BBA2-58A7C4B55AF0}" type="datetimeFigureOut">
              <a:rPr lang="en-US" smtClean="0"/>
              <a:t>11/28/2023</a:t>
            </a:fld>
            <a:endParaRPr lang="en-US"/>
          </a:p>
        </p:txBody>
      </p:sp>
      <p:sp>
        <p:nvSpPr>
          <p:cNvPr id="8" name="Footer Placeholder 7">
            <a:extLst>
              <a:ext uri="{FF2B5EF4-FFF2-40B4-BE49-F238E27FC236}">
                <a16:creationId xmlns:a16="http://schemas.microsoft.com/office/drawing/2014/main" id="{CE7C6F50-8AAE-7AE6-47EE-F1C0D48408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FF884F-6B41-2F77-EF19-802A964534C0}"/>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1419720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A0ED0-CADE-2DE0-335B-7C69EE80A5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77984D-5AE2-861C-CD3F-FDDA0A2D57BC}"/>
              </a:ext>
            </a:extLst>
          </p:cNvPr>
          <p:cNvSpPr>
            <a:spLocks noGrp="1"/>
          </p:cNvSpPr>
          <p:nvPr>
            <p:ph type="dt" sz="half" idx="10"/>
          </p:nvPr>
        </p:nvSpPr>
        <p:spPr/>
        <p:txBody>
          <a:bodyPr/>
          <a:lstStyle/>
          <a:p>
            <a:fld id="{B97836CD-8B0C-438C-BBA2-58A7C4B55AF0}" type="datetimeFigureOut">
              <a:rPr lang="en-US" smtClean="0"/>
              <a:t>11/28/2023</a:t>
            </a:fld>
            <a:endParaRPr lang="en-US"/>
          </a:p>
        </p:txBody>
      </p:sp>
      <p:sp>
        <p:nvSpPr>
          <p:cNvPr id="4" name="Footer Placeholder 3">
            <a:extLst>
              <a:ext uri="{FF2B5EF4-FFF2-40B4-BE49-F238E27FC236}">
                <a16:creationId xmlns:a16="http://schemas.microsoft.com/office/drawing/2014/main" id="{791EB9F0-369C-CD9E-5B51-6055F6588A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DF6C21-99C0-C643-AE1F-F172E4CEC753}"/>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3097933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D78EA7-C499-4A5B-1898-0961B7F796D2}"/>
              </a:ext>
            </a:extLst>
          </p:cNvPr>
          <p:cNvSpPr>
            <a:spLocks noGrp="1"/>
          </p:cNvSpPr>
          <p:nvPr>
            <p:ph type="dt" sz="half" idx="10"/>
          </p:nvPr>
        </p:nvSpPr>
        <p:spPr/>
        <p:txBody>
          <a:bodyPr/>
          <a:lstStyle/>
          <a:p>
            <a:fld id="{B97836CD-8B0C-438C-BBA2-58A7C4B55AF0}" type="datetimeFigureOut">
              <a:rPr lang="en-US" smtClean="0"/>
              <a:t>11/28/2023</a:t>
            </a:fld>
            <a:endParaRPr lang="en-US"/>
          </a:p>
        </p:txBody>
      </p:sp>
      <p:sp>
        <p:nvSpPr>
          <p:cNvPr id="3" name="Footer Placeholder 2">
            <a:extLst>
              <a:ext uri="{FF2B5EF4-FFF2-40B4-BE49-F238E27FC236}">
                <a16:creationId xmlns:a16="http://schemas.microsoft.com/office/drawing/2014/main" id="{BDA2FB53-8E43-1AA8-B5A4-C4CC7A8CAB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ABBADC-21A7-7DC9-9126-F339E67D69FF}"/>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2559173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3809-C741-5495-350C-6EB062405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84CB0E-BB21-009F-25A7-0C9B38ED2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47F42D-A52E-1762-3E14-F14D285BF1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A24672-0214-8652-7658-2F03C70AA6E4}"/>
              </a:ext>
            </a:extLst>
          </p:cNvPr>
          <p:cNvSpPr>
            <a:spLocks noGrp="1"/>
          </p:cNvSpPr>
          <p:nvPr>
            <p:ph type="dt" sz="half" idx="10"/>
          </p:nvPr>
        </p:nvSpPr>
        <p:spPr/>
        <p:txBody>
          <a:bodyPr/>
          <a:lstStyle/>
          <a:p>
            <a:fld id="{B97836CD-8B0C-438C-BBA2-58A7C4B55AF0}" type="datetimeFigureOut">
              <a:rPr lang="en-US" smtClean="0"/>
              <a:t>11/28/2023</a:t>
            </a:fld>
            <a:endParaRPr lang="en-US"/>
          </a:p>
        </p:txBody>
      </p:sp>
      <p:sp>
        <p:nvSpPr>
          <p:cNvPr id="6" name="Footer Placeholder 5">
            <a:extLst>
              <a:ext uri="{FF2B5EF4-FFF2-40B4-BE49-F238E27FC236}">
                <a16:creationId xmlns:a16="http://schemas.microsoft.com/office/drawing/2014/main" id="{5B7BA835-0884-A9C3-942F-5ADC804CA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03228-CE8D-6B68-5C75-DD5F6D31814F}"/>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1299744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43E3A-BFA7-9E4D-7096-0089BC65DF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FAF0CE-9C83-C18D-DA92-EDFED28958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FE7FF4-C4F3-6270-50D4-1B22DC9F9E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97034D-B71C-7FDC-8280-1D649439F424}"/>
              </a:ext>
            </a:extLst>
          </p:cNvPr>
          <p:cNvSpPr>
            <a:spLocks noGrp="1"/>
          </p:cNvSpPr>
          <p:nvPr>
            <p:ph type="dt" sz="half" idx="10"/>
          </p:nvPr>
        </p:nvSpPr>
        <p:spPr/>
        <p:txBody>
          <a:bodyPr/>
          <a:lstStyle/>
          <a:p>
            <a:fld id="{B97836CD-8B0C-438C-BBA2-58A7C4B55AF0}" type="datetimeFigureOut">
              <a:rPr lang="en-US" smtClean="0"/>
              <a:t>11/28/2023</a:t>
            </a:fld>
            <a:endParaRPr lang="en-US"/>
          </a:p>
        </p:txBody>
      </p:sp>
      <p:sp>
        <p:nvSpPr>
          <p:cNvPr id="6" name="Footer Placeholder 5">
            <a:extLst>
              <a:ext uri="{FF2B5EF4-FFF2-40B4-BE49-F238E27FC236}">
                <a16:creationId xmlns:a16="http://schemas.microsoft.com/office/drawing/2014/main" id="{DD9F54B1-8B58-87DB-9FF3-A489FBFE78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CF0BB-D3B6-E767-85B2-7329718A352A}"/>
              </a:ext>
            </a:extLst>
          </p:cNvPr>
          <p:cNvSpPr>
            <a:spLocks noGrp="1"/>
          </p:cNvSpPr>
          <p:nvPr>
            <p:ph type="sldNum" sz="quarter" idx="12"/>
          </p:nvPr>
        </p:nvSpPr>
        <p:spPr/>
        <p:txBody>
          <a:bodyPr/>
          <a:lstStyle/>
          <a:p>
            <a:fld id="{EC25BB9B-7C12-434C-BAED-A74B11C32868}" type="slidenum">
              <a:rPr lang="en-US" smtClean="0"/>
              <a:t>‹#›</a:t>
            </a:fld>
            <a:endParaRPr lang="en-US"/>
          </a:p>
        </p:txBody>
      </p:sp>
    </p:spTree>
    <p:extLst>
      <p:ext uri="{BB962C8B-B14F-4D97-AF65-F5344CB8AC3E}">
        <p14:creationId xmlns:p14="http://schemas.microsoft.com/office/powerpoint/2010/main" val="1014489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104E8B-E34B-BD1D-2FF1-D6D1A9170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8B57A6-764F-373A-E59C-DDC841F43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995B4-74E8-8425-43B7-2CAAA73CC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836CD-8B0C-438C-BBA2-58A7C4B55AF0}" type="datetimeFigureOut">
              <a:rPr lang="en-US" smtClean="0"/>
              <a:t>11/28/2023</a:t>
            </a:fld>
            <a:endParaRPr lang="en-US"/>
          </a:p>
        </p:txBody>
      </p:sp>
      <p:sp>
        <p:nvSpPr>
          <p:cNvPr id="5" name="Footer Placeholder 4">
            <a:extLst>
              <a:ext uri="{FF2B5EF4-FFF2-40B4-BE49-F238E27FC236}">
                <a16:creationId xmlns:a16="http://schemas.microsoft.com/office/drawing/2014/main" id="{790257D9-7BAF-74FD-CA0D-391A5D0283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4E8B5A-2E8B-58DE-F52C-860FB1C01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5BB9B-7C12-434C-BAED-A74B11C32868}" type="slidenum">
              <a:rPr lang="en-US" smtClean="0"/>
              <a:t>‹#›</a:t>
            </a:fld>
            <a:endParaRPr lang="en-US"/>
          </a:p>
        </p:txBody>
      </p:sp>
    </p:spTree>
    <p:extLst>
      <p:ext uri="{BB962C8B-B14F-4D97-AF65-F5344CB8AC3E}">
        <p14:creationId xmlns:p14="http://schemas.microsoft.com/office/powerpoint/2010/main" val="3332893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yellow logo on a black background&#10;&#10;Description automatically generated with low confidence">
            <a:extLst>
              <a:ext uri="{FF2B5EF4-FFF2-40B4-BE49-F238E27FC236}">
                <a16:creationId xmlns:a16="http://schemas.microsoft.com/office/drawing/2014/main" id="{98BEF27C-13DC-9FB3-82B1-C4A08EA933CE}"/>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842" b="31424"/>
          <a:stretch/>
        </p:blipFill>
        <p:spPr>
          <a:xfrm>
            <a:off x="20" y="10"/>
            <a:ext cx="12191980" cy="6857990"/>
          </a:xfrm>
          <a:prstGeom prst="rect">
            <a:avLst/>
          </a:prstGeom>
        </p:spPr>
      </p:pic>
      <p:sp>
        <p:nvSpPr>
          <p:cNvPr id="2" name="Title 1">
            <a:extLst>
              <a:ext uri="{FF2B5EF4-FFF2-40B4-BE49-F238E27FC236}">
                <a16:creationId xmlns:a16="http://schemas.microsoft.com/office/drawing/2014/main" id="{955CEABD-8951-91F7-56AE-37CB89569B0D}"/>
              </a:ext>
            </a:extLst>
          </p:cNvPr>
          <p:cNvSpPr>
            <a:spLocks noGrp="1"/>
          </p:cNvSpPr>
          <p:nvPr>
            <p:ph type="ctrTitle"/>
          </p:nvPr>
        </p:nvSpPr>
        <p:spPr>
          <a:xfrm>
            <a:off x="965200" y="965200"/>
            <a:ext cx="10261600" cy="3564869"/>
          </a:xfrm>
        </p:spPr>
        <p:txBody>
          <a:bodyPr rtlCol="0">
            <a:normAutofit/>
          </a:bodyPr>
          <a:lstStyle/>
          <a:p>
            <a:pPr eaLnBrk="1" fontAlgn="auto" hangingPunct="1">
              <a:spcAft>
                <a:spcPts val="0"/>
              </a:spcAft>
              <a:defRPr/>
            </a:pPr>
            <a:r>
              <a:rPr lang="en-US" sz="11500" dirty="0">
                <a:ln w="22225">
                  <a:solidFill>
                    <a:schemeClr val="tx1"/>
                  </a:solidFill>
                  <a:miter lim="800000"/>
                </a:ln>
                <a:noFill/>
              </a:rPr>
              <a:t>EQUIPMENT OVERVIEW</a:t>
            </a:r>
          </a:p>
        </p:txBody>
      </p:sp>
      <p:sp>
        <p:nvSpPr>
          <p:cNvPr id="14339" name="Subtitle 2">
            <a:extLst>
              <a:ext uri="{FF2B5EF4-FFF2-40B4-BE49-F238E27FC236}">
                <a16:creationId xmlns:a16="http://schemas.microsoft.com/office/drawing/2014/main" id="{EA8BEA75-59D7-7C20-EF39-A02A5B6E78F3}"/>
              </a:ext>
            </a:extLst>
          </p:cNvPr>
          <p:cNvSpPr>
            <a:spLocks noGrp="1"/>
          </p:cNvSpPr>
          <p:nvPr>
            <p:ph type="subTitle" idx="1"/>
          </p:nvPr>
        </p:nvSpPr>
        <p:spPr>
          <a:xfrm>
            <a:off x="965200" y="4572002"/>
            <a:ext cx="10261600" cy="1202995"/>
          </a:xfrm>
        </p:spPr>
        <p:txBody>
          <a:bodyPr>
            <a:normAutofit/>
          </a:bodyPr>
          <a:lstStyle/>
          <a:p>
            <a:pPr algn="l" eaLnBrk="1" hangingPunct="1">
              <a:spcBef>
                <a:spcPct val="0"/>
              </a:spcBef>
              <a:spcAft>
                <a:spcPts val="600"/>
              </a:spcAft>
            </a:pPr>
            <a:r>
              <a:rPr lang="en-US" altLang="en-US" sz="3200"/>
              <a:t>UNDERSTANDING THE INDUSTRY</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400"/>
                                        <p:tgtEl>
                                          <p:spTgt spid="14339">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33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3571" name="Rectangle 23570">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573" name="Rectangle 23572">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575" name="Rectangle 23574">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54" name="Title 1">
            <a:extLst>
              <a:ext uri="{FF2B5EF4-FFF2-40B4-BE49-F238E27FC236}">
                <a16:creationId xmlns:a16="http://schemas.microsoft.com/office/drawing/2014/main" id="{ED444B4C-89A6-C071-604C-25BC200AC03A}"/>
              </a:ext>
            </a:extLst>
          </p:cNvPr>
          <p:cNvSpPr>
            <a:spLocks noGrp="1"/>
          </p:cNvSpPr>
          <p:nvPr>
            <p:ph type="title"/>
          </p:nvPr>
        </p:nvSpPr>
        <p:spPr>
          <a:xfrm>
            <a:off x="1115568" y="548640"/>
            <a:ext cx="10168128" cy="1179576"/>
          </a:xfrm>
        </p:spPr>
        <p:txBody>
          <a:bodyPr>
            <a:normAutofit/>
          </a:bodyPr>
          <a:lstStyle/>
          <a:p>
            <a:pPr eaLnBrk="1" hangingPunct="1"/>
            <a:r>
              <a:rPr lang="en-US" altLang="en-US" sz="4000" dirty="0">
                <a:solidFill>
                  <a:schemeClr val="bg1"/>
                </a:solidFill>
              </a:rPr>
              <a:t>Flatbed- Common Commodities</a:t>
            </a:r>
          </a:p>
        </p:txBody>
      </p:sp>
      <p:sp>
        <p:nvSpPr>
          <p:cNvPr id="23577" name="Rectangle 23576">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7422520-B6C8-2605-071D-6841EF148891}"/>
              </a:ext>
            </a:extLst>
          </p:cNvPr>
          <p:cNvSpPr>
            <a:spLocks noGrp="1"/>
          </p:cNvSpPr>
          <p:nvPr>
            <p:ph idx="1"/>
          </p:nvPr>
        </p:nvSpPr>
        <p:spPr>
          <a:xfrm>
            <a:off x="941176" y="2091765"/>
            <a:ext cx="8844856" cy="4161362"/>
          </a:xfrm>
        </p:spPr>
        <p:txBody>
          <a:bodyPr rtlCol="0">
            <a:normAutofit/>
          </a:bodyPr>
          <a:lstStyle/>
          <a:p>
            <a:pPr marL="291876" indent="-291876" defTabSz="694944">
              <a:spcBef>
                <a:spcPts val="760"/>
              </a:spcBef>
              <a:defRPr/>
            </a:pPr>
            <a:r>
              <a:rPr lang="en-US" sz="1700" kern="1200" dirty="0">
                <a:solidFill>
                  <a:schemeClr val="bg1"/>
                </a:solidFill>
                <a:latin typeface="+mn-lt"/>
                <a:ea typeface="+mn-ea"/>
                <a:cs typeface="+mn-cs"/>
              </a:rPr>
              <a:t>Coils</a:t>
            </a:r>
          </a:p>
          <a:p>
            <a:pPr marL="521208" lvl="1" indent="-291876" defTabSz="694944">
              <a:spcBef>
                <a:spcPts val="380"/>
              </a:spcBef>
              <a:defRPr/>
            </a:pPr>
            <a:r>
              <a:rPr lang="en-US" sz="1700" kern="1200" dirty="0">
                <a:solidFill>
                  <a:schemeClr val="bg1"/>
                </a:solidFill>
                <a:latin typeface="+mn-lt"/>
                <a:ea typeface="+mn-ea"/>
                <a:cs typeface="+mn-cs"/>
              </a:rPr>
              <a:t>Skidded</a:t>
            </a:r>
          </a:p>
          <a:p>
            <a:pPr marL="868680" lvl="2" indent="-291876" defTabSz="694944">
              <a:spcBef>
                <a:spcPts val="380"/>
              </a:spcBef>
              <a:defRPr/>
            </a:pPr>
            <a:r>
              <a:rPr lang="en-US" sz="1700" kern="1200" dirty="0">
                <a:solidFill>
                  <a:schemeClr val="bg1"/>
                </a:solidFill>
                <a:latin typeface="+mn-lt"/>
                <a:ea typeface="+mn-ea"/>
                <a:cs typeface="+mn-cs"/>
              </a:rPr>
              <a:t>On a pallet</a:t>
            </a:r>
          </a:p>
          <a:p>
            <a:pPr marL="868680" lvl="2" indent="-291876" defTabSz="694944">
              <a:spcBef>
                <a:spcPts val="380"/>
              </a:spcBef>
              <a:defRPr/>
            </a:pPr>
            <a:r>
              <a:rPr lang="en-US" sz="1700" kern="1200" dirty="0">
                <a:solidFill>
                  <a:schemeClr val="bg1"/>
                </a:solidFill>
                <a:latin typeface="+mn-lt"/>
                <a:ea typeface="+mn-ea"/>
                <a:cs typeface="+mn-cs"/>
              </a:rPr>
              <a:t>Loaded with a forklift</a:t>
            </a:r>
          </a:p>
          <a:p>
            <a:pPr marL="521208" lvl="1" indent="-291876" defTabSz="694944">
              <a:spcBef>
                <a:spcPts val="380"/>
              </a:spcBef>
              <a:defRPr/>
            </a:pPr>
            <a:r>
              <a:rPr lang="en-US" sz="1700" kern="1200" dirty="0">
                <a:solidFill>
                  <a:schemeClr val="bg1"/>
                </a:solidFill>
                <a:latin typeface="+mn-lt"/>
                <a:ea typeface="+mn-ea"/>
                <a:cs typeface="+mn-cs"/>
              </a:rPr>
              <a:t>Stand-up</a:t>
            </a:r>
          </a:p>
          <a:p>
            <a:pPr marL="868680" lvl="2" indent="-291876" defTabSz="694944">
              <a:spcBef>
                <a:spcPts val="380"/>
              </a:spcBef>
              <a:defRPr/>
            </a:pPr>
            <a:r>
              <a:rPr lang="en-US" sz="1700" kern="1200" dirty="0">
                <a:solidFill>
                  <a:schemeClr val="bg1"/>
                </a:solidFill>
                <a:latin typeface="+mn-lt"/>
                <a:ea typeface="+mn-ea"/>
                <a:cs typeface="+mn-cs"/>
              </a:rPr>
              <a:t>Eye to the side</a:t>
            </a:r>
          </a:p>
          <a:p>
            <a:pPr marL="868680" lvl="2" indent="-291876" defTabSz="694944">
              <a:spcBef>
                <a:spcPts val="380"/>
              </a:spcBef>
              <a:defRPr/>
            </a:pPr>
            <a:r>
              <a:rPr lang="en-US" sz="1700" kern="1200" dirty="0">
                <a:solidFill>
                  <a:schemeClr val="bg1"/>
                </a:solidFill>
                <a:latin typeface="+mn-lt"/>
                <a:ea typeface="+mn-ea"/>
                <a:cs typeface="+mn-cs"/>
              </a:rPr>
              <a:t>Eye to the rear (Shotgun)</a:t>
            </a:r>
          </a:p>
          <a:p>
            <a:pPr marL="291876" indent="-291876" defTabSz="694944">
              <a:spcBef>
                <a:spcPts val="760"/>
              </a:spcBef>
              <a:defRPr/>
            </a:pPr>
            <a:r>
              <a:rPr lang="en-US" sz="1700" kern="1200" dirty="0">
                <a:solidFill>
                  <a:schemeClr val="bg1"/>
                </a:solidFill>
                <a:latin typeface="+mn-lt"/>
                <a:ea typeface="+mn-ea"/>
                <a:cs typeface="+mn-cs"/>
              </a:rPr>
              <a:t>Rebar</a:t>
            </a:r>
          </a:p>
          <a:p>
            <a:pPr marL="521208" lvl="1" indent="-291876" defTabSz="694944">
              <a:spcBef>
                <a:spcPts val="380"/>
              </a:spcBef>
              <a:defRPr/>
            </a:pPr>
            <a:r>
              <a:rPr lang="en-US" sz="1700" kern="1200" dirty="0">
                <a:solidFill>
                  <a:schemeClr val="bg1"/>
                </a:solidFill>
                <a:latin typeface="+mn-lt"/>
                <a:ea typeface="+mn-ea"/>
                <a:cs typeface="+mn-cs"/>
              </a:rPr>
              <a:t>Dunnage</a:t>
            </a:r>
          </a:p>
          <a:p>
            <a:pPr marL="521208" lvl="1" indent="-291876" defTabSz="694944">
              <a:spcBef>
                <a:spcPts val="380"/>
              </a:spcBef>
              <a:defRPr/>
            </a:pPr>
            <a:r>
              <a:rPr lang="en-US" sz="1700" kern="1200" dirty="0">
                <a:solidFill>
                  <a:schemeClr val="bg1"/>
                </a:solidFill>
                <a:latin typeface="+mn-lt"/>
                <a:ea typeface="+mn-ea"/>
                <a:cs typeface="+mn-cs"/>
              </a:rPr>
              <a:t>No-tarp</a:t>
            </a:r>
          </a:p>
          <a:p>
            <a:pPr marL="291876" indent="-291876" defTabSz="694944">
              <a:spcBef>
                <a:spcPts val="760"/>
              </a:spcBef>
              <a:defRPr/>
            </a:pPr>
            <a:r>
              <a:rPr lang="en-US" sz="1700" kern="1200" dirty="0">
                <a:solidFill>
                  <a:schemeClr val="bg1"/>
                </a:solidFill>
                <a:latin typeface="+mn-lt"/>
                <a:ea typeface="+mn-ea"/>
                <a:cs typeface="+mn-cs"/>
              </a:rPr>
              <a:t>Pipe/Tube</a:t>
            </a:r>
          </a:p>
          <a:p>
            <a:pPr marL="521208" lvl="1" indent="-291876" defTabSz="694944">
              <a:spcBef>
                <a:spcPts val="380"/>
              </a:spcBef>
              <a:defRPr/>
            </a:pPr>
            <a:r>
              <a:rPr lang="en-US" sz="1700" kern="1200" dirty="0">
                <a:solidFill>
                  <a:schemeClr val="bg1"/>
                </a:solidFill>
                <a:latin typeface="+mn-lt"/>
                <a:ea typeface="+mn-ea"/>
                <a:cs typeface="+mn-cs"/>
              </a:rPr>
              <a:t>Pipe Stakes</a:t>
            </a:r>
          </a:p>
          <a:p>
            <a:pPr marL="521208" lvl="1" indent="-291876" defTabSz="694944">
              <a:spcBef>
                <a:spcPts val="380"/>
              </a:spcBef>
              <a:defRPr/>
            </a:pPr>
            <a:r>
              <a:rPr lang="en-US" sz="1700" kern="1200" dirty="0">
                <a:solidFill>
                  <a:schemeClr val="bg1"/>
                </a:solidFill>
                <a:latin typeface="+mn-lt"/>
                <a:ea typeface="+mn-ea"/>
                <a:cs typeface="+mn-cs"/>
              </a:rPr>
              <a:t>Straps, Chains, etc.</a:t>
            </a:r>
          </a:p>
          <a:p>
            <a:pPr marL="521208" lvl="1" indent="-291876" defTabSz="694944">
              <a:spcBef>
                <a:spcPts val="380"/>
              </a:spcBef>
              <a:defRPr/>
            </a:pPr>
            <a:r>
              <a:rPr lang="en-US" sz="1700" kern="1200" dirty="0">
                <a:solidFill>
                  <a:schemeClr val="bg1"/>
                </a:solidFill>
                <a:latin typeface="+mn-lt"/>
                <a:ea typeface="+mn-ea"/>
                <a:cs typeface="+mn-cs"/>
              </a:rPr>
              <a:t>Dunnage</a:t>
            </a:r>
            <a:endParaRPr lang="en-US" sz="1700" dirty="0">
              <a:solidFill>
                <a:schemeClr val="bg1"/>
              </a:solidFill>
            </a:endParaRPr>
          </a:p>
        </p:txBody>
      </p:sp>
      <p:pic>
        <p:nvPicPr>
          <p:cNvPr id="23556" name="Picture 2">
            <a:extLst>
              <a:ext uri="{FF2B5EF4-FFF2-40B4-BE49-F238E27FC236}">
                <a16:creationId xmlns:a16="http://schemas.microsoft.com/office/drawing/2014/main" id="{DB45DB51-BE2A-0738-61AE-694C78B3157C}"/>
              </a:ext>
            </a:extLst>
          </p:cNvPr>
          <p:cNvPicPr>
            <a:picLocks noChangeAspect="1"/>
          </p:cNvPicPr>
          <p:nvPr/>
        </p:nvPicPr>
        <p:blipFill>
          <a:blip r:embed="rId2">
            <a:extLst>
              <a:ext uri="{28A0092B-C50C-407E-A947-70E740481C1C}">
                <a14:useLocalDpi xmlns:a14="http://schemas.microsoft.com/office/drawing/2010/main" val="0"/>
              </a:ext>
            </a:extLst>
          </a:blip>
          <a:srcRect t="6883"/>
          <a:stretch>
            <a:fillRect/>
          </a:stretch>
        </p:blipFill>
        <p:spPr bwMode="auto">
          <a:xfrm>
            <a:off x="9453834" y="2652551"/>
            <a:ext cx="1829862" cy="127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a:extLst>
              <a:ext uri="{FF2B5EF4-FFF2-40B4-BE49-F238E27FC236}">
                <a16:creationId xmlns:a16="http://schemas.microsoft.com/office/drawing/2014/main" id="{AA58DE41-48C6-0831-FCEB-3E63F013DF71}"/>
              </a:ext>
            </a:extLst>
          </p:cNvPr>
          <p:cNvPicPr>
            <a:picLocks noChangeAspect="1"/>
          </p:cNvPicPr>
          <p:nvPr/>
        </p:nvPicPr>
        <p:blipFill>
          <a:blip r:embed="rId3">
            <a:extLst>
              <a:ext uri="{28A0092B-C50C-407E-A947-70E740481C1C}">
                <a14:useLocalDpi xmlns:a14="http://schemas.microsoft.com/office/drawing/2010/main" val="0"/>
              </a:ext>
            </a:extLst>
          </a:blip>
          <a:srcRect t="3999"/>
          <a:stretch>
            <a:fillRect/>
          </a:stretch>
        </p:blipFill>
        <p:spPr bwMode="auto">
          <a:xfrm>
            <a:off x="7412502" y="2642191"/>
            <a:ext cx="1942238"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
            <a:extLst>
              <a:ext uri="{FF2B5EF4-FFF2-40B4-BE49-F238E27FC236}">
                <a16:creationId xmlns:a16="http://schemas.microsoft.com/office/drawing/2014/main" id="{A2F422FE-D2C9-0322-6F7D-947DDCCDDAF7}"/>
              </a:ext>
            </a:extLst>
          </p:cNvPr>
          <p:cNvPicPr>
            <a:picLocks noChangeAspect="1"/>
          </p:cNvPicPr>
          <p:nvPr/>
        </p:nvPicPr>
        <p:blipFill>
          <a:blip r:embed="rId4">
            <a:extLst>
              <a:ext uri="{28A0092B-C50C-407E-A947-70E740481C1C}">
                <a14:useLocalDpi xmlns:a14="http://schemas.microsoft.com/office/drawing/2010/main" val="0"/>
              </a:ext>
            </a:extLst>
          </a:blip>
          <a:srcRect t="2609"/>
          <a:stretch>
            <a:fillRect/>
          </a:stretch>
        </p:blipFill>
        <p:spPr bwMode="auto">
          <a:xfrm>
            <a:off x="5309530" y="2628093"/>
            <a:ext cx="1942239" cy="125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5">
            <a:extLst>
              <a:ext uri="{FF2B5EF4-FFF2-40B4-BE49-F238E27FC236}">
                <a16:creationId xmlns:a16="http://schemas.microsoft.com/office/drawing/2014/main" id="{FC401F28-A3A6-3AFC-D44C-79D1E19293A5}"/>
              </a:ext>
            </a:extLst>
          </p:cNvPr>
          <p:cNvSpPr txBox="1">
            <a:spLocks noChangeArrowheads="1"/>
          </p:cNvSpPr>
          <p:nvPr/>
        </p:nvSpPr>
        <p:spPr bwMode="auto">
          <a:xfrm>
            <a:off x="5757493" y="2137557"/>
            <a:ext cx="1266570" cy="44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912" kern="1200">
                <a:solidFill>
                  <a:schemeClr val="bg1"/>
                </a:solidFill>
                <a:latin typeface="Verdana" panose="020B0604030504040204" pitchFamily="34" charset="0"/>
                <a:ea typeface="+mn-ea"/>
                <a:cs typeface="+mn-cs"/>
              </a:rPr>
              <a:t>Skidded Coil</a:t>
            </a:r>
          </a:p>
          <a:p>
            <a:pPr defTabSz="694944">
              <a:spcAft>
                <a:spcPts val="600"/>
              </a:spcAft>
            </a:pPr>
            <a:r>
              <a:rPr lang="en-US" altLang="en-US" sz="912" kern="1200">
                <a:solidFill>
                  <a:schemeClr val="bg1"/>
                </a:solidFill>
                <a:latin typeface="Verdana" panose="020B0604030504040204" pitchFamily="34" charset="0"/>
              </a:rPr>
              <a:t>Eye to the sky</a:t>
            </a:r>
            <a:endParaRPr lang="en-US" altLang="en-US" sz="1200">
              <a:solidFill>
                <a:schemeClr val="bg1"/>
              </a:solidFill>
              <a:latin typeface="Verdana" panose="020B0604030504040204" pitchFamily="34" charset="0"/>
            </a:endParaRPr>
          </a:p>
        </p:txBody>
      </p:sp>
      <p:sp>
        <p:nvSpPr>
          <p:cNvPr id="23560" name="TextBox 12">
            <a:extLst>
              <a:ext uri="{FF2B5EF4-FFF2-40B4-BE49-F238E27FC236}">
                <a16:creationId xmlns:a16="http://schemas.microsoft.com/office/drawing/2014/main" id="{BFBAD750-5592-7528-3B6B-92F67030C171}"/>
              </a:ext>
            </a:extLst>
          </p:cNvPr>
          <p:cNvSpPr txBox="1">
            <a:spLocks noChangeArrowheads="1"/>
          </p:cNvSpPr>
          <p:nvPr/>
        </p:nvSpPr>
        <p:spPr bwMode="auto">
          <a:xfrm>
            <a:off x="7825078" y="2157374"/>
            <a:ext cx="1266571" cy="44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912" kern="1200" dirty="0">
                <a:solidFill>
                  <a:schemeClr val="bg1"/>
                </a:solidFill>
                <a:latin typeface="Verdana" panose="020B0604030504040204" pitchFamily="34" charset="0"/>
                <a:ea typeface="+mn-ea"/>
                <a:cs typeface="+mn-cs"/>
              </a:rPr>
              <a:t>Stand-up Coil</a:t>
            </a:r>
          </a:p>
          <a:p>
            <a:pPr defTabSz="694944">
              <a:spcAft>
                <a:spcPts val="600"/>
              </a:spcAft>
            </a:pPr>
            <a:r>
              <a:rPr lang="en-US" altLang="en-US" sz="912" kern="1200" dirty="0">
                <a:solidFill>
                  <a:schemeClr val="bg1"/>
                </a:solidFill>
                <a:latin typeface="Verdana" panose="020B0604030504040204" pitchFamily="34" charset="0"/>
              </a:rPr>
              <a:t>Eye to the side</a:t>
            </a:r>
            <a:endParaRPr lang="en-US" altLang="en-US" sz="1200" dirty="0">
              <a:solidFill>
                <a:schemeClr val="bg1"/>
              </a:solidFill>
              <a:latin typeface="Verdana" panose="020B0604030504040204" pitchFamily="34" charset="0"/>
            </a:endParaRPr>
          </a:p>
        </p:txBody>
      </p:sp>
      <p:sp>
        <p:nvSpPr>
          <p:cNvPr id="23561" name="TextBox 13">
            <a:extLst>
              <a:ext uri="{FF2B5EF4-FFF2-40B4-BE49-F238E27FC236}">
                <a16:creationId xmlns:a16="http://schemas.microsoft.com/office/drawing/2014/main" id="{87611227-7711-C3F9-8384-2144F13390AB}"/>
              </a:ext>
            </a:extLst>
          </p:cNvPr>
          <p:cNvSpPr txBox="1">
            <a:spLocks noChangeArrowheads="1"/>
          </p:cNvSpPr>
          <p:nvPr/>
        </p:nvSpPr>
        <p:spPr bwMode="auto">
          <a:xfrm>
            <a:off x="9746606" y="2159406"/>
            <a:ext cx="1266570" cy="44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912" kern="1200" dirty="0">
                <a:solidFill>
                  <a:schemeClr val="bg1"/>
                </a:solidFill>
                <a:latin typeface="Verdana" panose="020B0604030504040204" pitchFamily="34" charset="0"/>
                <a:ea typeface="+mn-ea"/>
                <a:cs typeface="+mn-cs"/>
              </a:rPr>
              <a:t>Stand-up Coil</a:t>
            </a:r>
          </a:p>
          <a:p>
            <a:pPr defTabSz="694944">
              <a:spcAft>
                <a:spcPts val="600"/>
              </a:spcAft>
            </a:pPr>
            <a:r>
              <a:rPr lang="en-US" altLang="en-US" sz="912" kern="1200" dirty="0">
                <a:solidFill>
                  <a:schemeClr val="bg1"/>
                </a:solidFill>
                <a:latin typeface="Verdana" panose="020B0604030504040204" pitchFamily="34" charset="0"/>
              </a:rPr>
              <a:t>Eye to the rear</a:t>
            </a:r>
            <a:endParaRPr lang="en-US" altLang="en-US" sz="1200" dirty="0">
              <a:solidFill>
                <a:schemeClr val="bg1"/>
              </a:solidFill>
              <a:latin typeface="Verdana" panose="020B0604030504040204" pitchFamily="34" charset="0"/>
            </a:endParaRPr>
          </a:p>
        </p:txBody>
      </p:sp>
      <p:pic>
        <p:nvPicPr>
          <p:cNvPr id="23562" name="Picture 6">
            <a:extLst>
              <a:ext uri="{FF2B5EF4-FFF2-40B4-BE49-F238E27FC236}">
                <a16:creationId xmlns:a16="http://schemas.microsoft.com/office/drawing/2014/main" id="{58851E42-F9C3-AB04-6120-092AAAAE63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9530" y="4000224"/>
            <a:ext cx="1892466" cy="125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Box 24">
            <a:extLst>
              <a:ext uri="{FF2B5EF4-FFF2-40B4-BE49-F238E27FC236}">
                <a16:creationId xmlns:a16="http://schemas.microsoft.com/office/drawing/2014/main" id="{BFBC681E-FA93-F7E6-E89C-7C758E487128}"/>
              </a:ext>
            </a:extLst>
          </p:cNvPr>
          <p:cNvSpPr txBox="1">
            <a:spLocks noChangeArrowheads="1"/>
          </p:cNvSpPr>
          <p:nvPr/>
        </p:nvSpPr>
        <p:spPr bwMode="auto">
          <a:xfrm>
            <a:off x="7522346" y="4521347"/>
            <a:ext cx="1266571"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912" kern="1200" dirty="0">
                <a:solidFill>
                  <a:schemeClr val="bg1"/>
                </a:solidFill>
                <a:latin typeface="Verdana" panose="020B0604030504040204" pitchFamily="34" charset="0"/>
              </a:rPr>
              <a:t>Bundled rebar with dunnage</a:t>
            </a:r>
            <a:endParaRPr lang="en-US" altLang="en-US" sz="1200" dirty="0">
              <a:solidFill>
                <a:schemeClr val="bg1"/>
              </a:solidFill>
              <a:latin typeface="Verdana" panose="020B0604030504040204" pitchFamily="34" charset="0"/>
            </a:endParaRPr>
          </a:p>
        </p:txBody>
      </p:sp>
      <p:pic>
        <p:nvPicPr>
          <p:cNvPr id="23564" name="Picture 9">
            <a:extLst>
              <a:ext uri="{FF2B5EF4-FFF2-40B4-BE49-F238E27FC236}">
                <a16:creationId xmlns:a16="http://schemas.microsoft.com/office/drawing/2014/main" id="{1120DAC1-2518-E8E9-A434-73E950C6BC6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1419" y="5429112"/>
            <a:ext cx="1919389" cy="125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1">
            <a:extLst>
              <a:ext uri="{FF2B5EF4-FFF2-40B4-BE49-F238E27FC236}">
                <a16:creationId xmlns:a16="http://schemas.microsoft.com/office/drawing/2014/main" id="{711E62A4-55F7-255E-BC35-FA8ECB37DFD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2502" y="5442780"/>
            <a:ext cx="2225091" cy="124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Box 25">
            <a:extLst>
              <a:ext uri="{FF2B5EF4-FFF2-40B4-BE49-F238E27FC236}">
                <a16:creationId xmlns:a16="http://schemas.microsoft.com/office/drawing/2014/main" id="{1C7D5AEE-7AC1-7A36-045A-11032E461AF6}"/>
              </a:ext>
            </a:extLst>
          </p:cNvPr>
          <p:cNvSpPr txBox="1">
            <a:spLocks noChangeArrowheads="1"/>
          </p:cNvSpPr>
          <p:nvPr/>
        </p:nvSpPr>
        <p:spPr bwMode="auto">
          <a:xfrm>
            <a:off x="9722446" y="5945909"/>
            <a:ext cx="1266570" cy="3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912" kern="1200" dirty="0">
                <a:solidFill>
                  <a:schemeClr val="bg1"/>
                </a:solidFill>
                <a:latin typeface="Verdana" panose="020B0604030504040204" pitchFamily="34" charset="0"/>
              </a:rPr>
              <a:t>Loads of Pipe/Tube</a:t>
            </a:r>
            <a:endParaRPr lang="en-US" altLang="en-US" sz="1200" dirty="0">
              <a:solidFill>
                <a:schemeClr val="bg1"/>
              </a:solidFill>
              <a:latin typeface="Verdana" panose="020B0604030504040204" pitchFamily="34" charset="0"/>
            </a:endParaRPr>
          </a:p>
        </p:txBody>
      </p:sp>
      <p:pic>
        <p:nvPicPr>
          <p:cNvPr id="2" name="Picture 1" descr="A yellow logo on a black background&#10;&#10;Description automatically generated with low confidence">
            <a:extLst>
              <a:ext uri="{FF2B5EF4-FFF2-40B4-BE49-F238E27FC236}">
                <a16:creationId xmlns:a16="http://schemas.microsoft.com/office/drawing/2014/main" id="{4932B2D2-9222-154D-803F-34FF953D7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4738" y="6213480"/>
            <a:ext cx="375739" cy="40053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4593" name="Rectangle 24592">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595" name="Rectangle 24594">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597" name="Rectangle 24596">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78" name="Title 1">
            <a:extLst>
              <a:ext uri="{FF2B5EF4-FFF2-40B4-BE49-F238E27FC236}">
                <a16:creationId xmlns:a16="http://schemas.microsoft.com/office/drawing/2014/main" id="{E0CF1510-6E41-2F0E-4501-CE4AF7A9EC56}"/>
              </a:ext>
            </a:extLst>
          </p:cNvPr>
          <p:cNvSpPr>
            <a:spLocks noGrp="1"/>
          </p:cNvSpPr>
          <p:nvPr>
            <p:ph type="title"/>
          </p:nvPr>
        </p:nvSpPr>
        <p:spPr>
          <a:xfrm>
            <a:off x="1115568" y="548640"/>
            <a:ext cx="10168128" cy="1179576"/>
          </a:xfrm>
        </p:spPr>
        <p:txBody>
          <a:bodyPr>
            <a:normAutofit/>
          </a:bodyPr>
          <a:lstStyle/>
          <a:p>
            <a:pPr eaLnBrk="1" hangingPunct="1"/>
            <a:r>
              <a:rPr lang="en-US" altLang="en-US" sz="4000" dirty="0">
                <a:solidFill>
                  <a:schemeClr val="bg1"/>
                </a:solidFill>
              </a:rPr>
              <a:t>Flatbed- Common Commodities</a:t>
            </a:r>
          </a:p>
        </p:txBody>
      </p:sp>
      <p:sp>
        <p:nvSpPr>
          <p:cNvPr id="24599" name="Rectangle 24598">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579" name="Content Placeholder 2">
            <a:extLst>
              <a:ext uri="{FF2B5EF4-FFF2-40B4-BE49-F238E27FC236}">
                <a16:creationId xmlns:a16="http://schemas.microsoft.com/office/drawing/2014/main" id="{D9F99B51-030A-8F38-DB96-B375F1877829}"/>
              </a:ext>
            </a:extLst>
          </p:cNvPr>
          <p:cNvSpPr>
            <a:spLocks noGrp="1"/>
          </p:cNvSpPr>
          <p:nvPr>
            <p:ph idx="1"/>
          </p:nvPr>
        </p:nvSpPr>
        <p:spPr>
          <a:xfrm>
            <a:off x="1115568" y="2299846"/>
            <a:ext cx="3500775" cy="3989027"/>
          </a:xfrm>
        </p:spPr>
        <p:txBody>
          <a:bodyPr/>
          <a:lstStyle/>
          <a:p>
            <a:pPr marL="173736" indent="-173736" defTabSz="694944">
              <a:spcBef>
                <a:spcPts val="760"/>
              </a:spcBef>
            </a:pPr>
            <a:r>
              <a:rPr lang="en-US" altLang="en-US" sz="2128" kern="1200" dirty="0">
                <a:solidFill>
                  <a:schemeClr val="bg1"/>
                </a:solidFill>
                <a:latin typeface="+mn-lt"/>
                <a:ea typeface="+mn-ea"/>
                <a:cs typeface="+mn-cs"/>
              </a:rPr>
              <a:t>Bar/Beams</a:t>
            </a:r>
          </a:p>
          <a:p>
            <a:pPr marL="521208" lvl="1" indent="-173736" defTabSz="694944">
              <a:spcBef>
                <a:spcPts val="380"/>
              </a:spcBef>
            </a:pPr>
            <a:r>
              <a:rPr lang="en-US" altLang="en-US" sz="1824" kern="1200" dirty="0">
                <a:solidFill>
                  <a:schemeClr val="bg1"/>
                </a:solidFill>
                <a:latin typeface="+mn-lt"/>
                <a:ea typeface="+mn-ea"/>
                <a:cs typeface="+mn-cs"/>
              </a:rPr>
              <a:t>Dunnage</a:t>
            </a:r>
          </a:p>
          <a:p>
            <a:pPr marL="521208" lvl="1" indent="-173736" defTabSz="694944">
              <a:spcBef>
                <a:spcPts val="380"/>
              </a:spcBef>
            </a:pPr>
            <a:r>
              <a:rPr lang="en-US" altLang="en-US" sz="1824" kern="1200" dirty="0">
                <a:solidFill>
                  <a:schemeClr val="bg1"/>
                </a:solidFill>
                <a:latin typeface="+mn-lt"/>
                <a:ea typeface="+mn-ea"/>
                <a:cs typeface="+mn-cs"/>
              </a:rPr>
              <a:t>Tarp</a:t>
            </a:r>
          </a:p>
          <a:p>
            <a:pPr marL="173736" indent="-173736" defTabSz="694944">
              <a:spcBef>
                <a:spcPts val="760"/>
              </a:spcBef>
            </a:pPr>
            <a:r>
              <a:rPr lang="en-US" altLang="en-US" sz="2128" kern="1200" dirty="0">
                <a:solidFill>
                  <a:schemeClr val="bg1"/>
                </a:solidFill>
                <a:latin typeface="+mn-lt"/>
                <a:ea typeface="+mn-ea"/>
                <a:cs typeface="+mn-cs"/>
              </a:rPr>
              <a:t>Sheets/Plate</a:t>
            </a:r>
          </a:p>
          <a:p>
            <a:pPr marL="521208" lvl="1" indent="-173736" defTabSz="694944">
              <a:spcBef>
                <a:spcPts val="380"/>
              </a:spcBef>
            </a:pPr>
            <a:r>
              <a:rPr lang="en-US" altLang="en-US" sz="1824" kern="1200" dirty="0">
                <a:solidFill>
                  <a:schemeClr val="bg1"/>
                </a:solidFill>
                <a:latin typeface="+mn-lt"/>
                <a:ea typeface="+mn-ea"/>
                <a:cs typeface="+mn-cs"/>
              </a:rPr>
              <a:t>Tarp</a:t>
            </a:r>
          </a:p>
          <a:p>
            <a:pPr marL="173736" indent="-173736" defTabSz="694944">
              <a:spcBef>
                <a:spcPts val="760"/>
              </a:spcBef>
            </a:pPr>
            <a:r>
              <a:rPr lang="en-US" altLang="en-US" sz="2128" kern="1200" dirty="0">
                <a:solidFill>
                  <a:schemeClr val="bg1"/>
                </a:solidFill>
                <a:latin typeface="+mn-lt"/>
                <a:ea typeface="+mn-ea"/>
                <a:cs typeface="+mn-cs"/>
              </a:rPr>
              <a:t>Lumber</a:t>
            </a:r>
          </a:p>
          <a:p>
            <a:pPr marL="521208" lvl="1" indent="-173736" defTabSz="694944">
              <a:spcBef>
                <a:spcPts val="380"/>
              </a:spcBef>
            </a:pPr>
            <a:r>
              <a:rPr lang="en-US" altLang="en-US" sz="1824" kern="1200" dirty="0">
                <a:solidFill>
                  <a:schemeClr val="bg1"/>
                </a:solidFill>
                <a:latin typeface="+mn-lt"/>
                <a:ea typeface="+mn-ea"/>
                <a:cs typeface="+mn-cs"/>
              </a:rPr>
              <a:t>May require 8’ drop tarps</a:t>
            </a:r>
          </a:p>
          <a:p>
            <a:pPr marL="521208" lvl="1" indent="-173736" defTabSz="694944">
              <a:spcBef>
                <a:spcPts val="380"/>
              </a:spcBef>
            </a:pPr>
            <a:r>
              <a:rPr lang="en-US" altLang="en-US" sz="1824" kern="1200" dirty="0">
                <a:solidFill>
                  <a:schemeClr val="bg1"/>
                </a:solidFill>
                <a:latin typeface="+mn-lt"/>
                <a:ea typeface="+mn-ea"/>
                <a:cs typeface="+mn-cs"/>
              </a:rPr>
              <a:t>May require shorter tarps, or none at all</a:t>
            </a:r>
          </a:p>
          <a:p>
            <a:pPr marL="173736" indent="-173736" defTabSz="694944">
              <a:spcBef>
                <a:spcPts val="760"/>
              </a:spcBef>
            </a:pPr>
            <a:r>
              <a:rPr lang="en-US" altLang="en-US" sz="2128" kern="1200" dirty="0">
                <a:solidFill>
                  <a:schemeClr val="bg1"/>
                </a:solidFill>
              </a:rPr>
              <a:t>Equipment/Containers</a:t>
            </a:r>
            <a:endParaRPr lang="en-US" altLang="en-US" dirty="0">
              <a:solidFill>
                <a:schemeClr val="bg1"/>
              </a:solidFill>
            </a:endParaRPr>
          </a:p>
        </p:txBody>
      </p:sp>
      <p:sp>
        <p:nvSpPr>
          <p:cNvPr id="24580" name="TextBox 5">
            <a:extLst>
              <a:ext uri="{FF2B5EF4-FFF2-40B4-BE49-F238E27FC236}">
                <a16:creationId xmlns:a16="http://schemas.microsoft.com/office/drawing/2014/main" id="{937D67B0-4284-EB39-E470-51BE46942E33}"/>
              </a:ext>
            </a:extLst>
          </p:cNvPr>
          <p:cNvSpPr txBox="1">
            <a:spLocks noChangeArrowheads="1"/>
          </p:cNvSpPr>
          <p:nvPr/>
        </p:nvSpPr>
        <p:spPr bwMode="auto">
          <a:xfrm>
            <a:off x="7624251" y="2345845"/>
            <a:ext cx="12657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1050" kern="1200" dirty="0">
                <a:solidFill>
                  <a:schemeClr val="bg1"/>
                </a:solidFill>
                <a:latin typeface="Verdana" panose="020B0604030504040204" pitchFamily="34" charset="0"/>
              </a:rPr>
              <a:t>Steel beams being loaded onto a flatbed with an OHC</a:t>
            </a:r>
            <a:endParaRPr lang="en-US" altLang="en-US" sz="1600" dirty="0">
              <a:solidFill>
                <a:schemeClr val="bg1"/>
              </a:solidFill>
              <a:latin typeface="Verdana" panose="020B0604030504040204" pitchFamily="34" charset="0"/>
            </a:endParaRPr>
          </a:p>
        </p:txBody>
      </p:sp>
      <p:pic>
        <p:nvPicPr>
          <p:cNvPr id="24581" name="Picture 1">
            <a:extLst>
              <a:ext uri="{FF2B5EF4-FFF2-40B4-BE49-F238E27FC236}">
                <a16:creationId xmlns:a16="http://schemas.microsoft.com/office/drawing/2014/main" id="{BE911B6E-F63D-5DB1-CDC2-F3D0EE9FFD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19898" y="2123016"/>
            <a:ext cx="2047453" cy="115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9">
            <a:extLst>
              <a:ext uri="{FF2B5EF4-FFF2-40B4-BE49-F238E27FC236}">
                <a16:creationId xmlns:a16="http://schemas.microsoft.com/office/drawing/2014/main" id="{184D9E10-B271-3430-3282-4AC56FEC45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1301" y="2265513"/>
            <a:ext cx="1868630" cy="140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a:extLst>
              <a:ext uri="{FF2B5EF4-FFF2-40B4-BE49-F238E27FC236}">
                <a16:creationId xmlns:a16="http://schemas.microsoft.com/office/drawing/2014/main" id="{8CB9AE18-51A3-4600-7961-13816DCC5B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9898" y="3368711"/>
            <a:ext cx="2047452" cy="127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7">
            <a:extLst>
              <a:ext uri="{FF2B5EF4-FFF2-40B4-BE49-F238E27FC236}">
                <a16:creationId xmlns:a16="http://schemas.microsoft.com/office/drawing/2014/main" id="{A31B376B-A76B-D11C-2BEF-F1BB60C56303}"/>
              </a:ext>
            </a:extLst>
          </p:cNvPr>
          <p:cNvSpPr txBox="1">
            <a:spLocks noChangeArrowheads="1"/>
          </p:cNvSpPr>
          <p:nvPr/>
        </p:nvSpPr>
        <p:spPr bwMode="auto">
          <a:xfrm>
            <a:off x="7567351" y="3520005"/>
            <a:ext cx="1265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1050" kern="1200" dirty="0">
                <a:solidFill>
                  <a:schemeClr val="bg1"/>
                </a:solidFill>
                <a:latin typeface="Verdana" panose="020B0604030504040204" pitchFamily="34" charset="0"/>
              </a:rPr>
              <a:t>Sheet metal on skids</a:t>
            </a:r>
            <a:endParaRPr lang="en-US" altLang="en-US" sz="1600" dirty="0">
              <a:solidFill>
                <a:schemeClr val="bg1"/>
              </a:solidFill>
              <a:latin typeface="Verdana" panose="020B0604030504040204" pitchFamily="34" charset="0"/>
            </a:endParaRPr>
          </a:p>
        </p:txBody>
      </p:sp>
      <p:sp>
        <p:nvSpPr>
          <p:cNvPr id="24585" name="TextBox 19">
            <a:extLst>
              <a:ext uri="{FF2B5EF4-FFF2-40B4-BE49-F238E27FC236}">
                <a16:creationId xmlns:a16="http://schemas.microsoft.com/office/drawing/2014/main" id="{2874F266-6EBB-8515-7A76-12608155FDC3}"/>
              </a:ext>
            </a:extLst>
          </p:cNvPr>
          <p:cNvSpPr txBox="1">
            <a:spLocks noChangeArrowheads="1"/>
          </p:cNvSpPr>
          <p:nvPr/>
        </p:nvSpPr>
        <p:spPr bwMode="auto">
          <a:xfrm>
            <a:off x="7624250" y="5172479"/>
            <a:ext cx="1689153"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1050" kern="1200" dirty="0">
                <a:solidFill>
                  <a:schemeClr val="bg1"/>
                </a:solidFill>
                <a:latin typeface="Verdana" panose="020B0604030504040204" pitchFamily="34" charset="0"/>
              </a:rPr>
              <a:t>Lumber- always find out whether or not they need tarped!</a:t>
            </a:r>
            <a:endParaRPr lang="en-US" altLang="en-US" sz="1600" dirty="0">
              <a:solidFill>
                <a:schemeClr val="bg1"/>
              </a:solidFill>
              <a:latin typeface="Verdana" panose="020B0604030504040204" pitchFamily="34" charset="0"/>
            </a:endParaRPr>
          </a:p>
        </p:txBody>
      </p:sp>
      <p:pic>
        <p:nvPicPr>
          <p:cNvPr id="24586" name="Picture 15">
            <a:extLst>
              <a:ext uri="{FF2B5EF4-FFF2-40B4-BE49-F238E27FC236}">
                <a16:creationId xmlns:a16="http://schemas.microsoft.com/office/drawing/2014/main" id="{8A7DE649-8DB6-AE81-F1A8-E6F664BDA8D5}"/>
              </a:ext>
            </a:extLst>
          </p:cNvPr>
          <p:cNvPicPr>
            <a:picLocks noChangeAspect="1"/>
          </p:cNvPicPr>
          <p:nvPr/>
        </p:nvPicPr>
        <p:blipFill>
          <a:blip r:embed="rId5">
            <a:extLst>
              <a:ext uri="{28A0092B-C50C-407E-A947-70E740481C1C}">
                <a14:useLocalDpi xmlns:a14="http://schemas.microsoft.com/office/drawing/2010/main" val="0"/>
              </a:ext>
            </a:extLst>
          </a:blip>
          <a:srcRect t="6970"/>
          <a:stretch>
            <a:fillRect/>
          </a:stretch>
        </p:blipFill>
        <p:spPr bwMode="auto">
          <a:xfrm>
            <a:off x="9488315" y="4150423"/>
            <a:ext cx="2047451" cy="142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Box 22">
            <a:extLst>
              <a:ext uri="{FF2B5EF4-FFF2-40B4-BE49-F238E27FC236}">
                <a16:creationId xmlns:a16="http://schemas.microsoft.com/office/drawing/2014/main" id="{C4E97FE6-DD65-91FA-E8DA-CA079463CB81}"/>
              </a:ext>
            </a:extLst>
          </p:cNvPr>
          <p:cNvSpPr txBox="1">
            <a:spLocks noChangeArrowheads="1"/>
          </p:cNvSpPr>
          <p:nvPr/>
        </p:nvSpPr>
        <p:spPr bwMode="auto">
          <a:xfrm>
            <a:off x="9664758" y="5802499"/>
            <a:ext cx="126579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defTabSz="694944">
              <a:spcAft>
                <a:spcPts val="600"/>
              </a:spcAft>
            </a:pPr>
            <a:r>
              <a:rPr lang="en-US" altLang="en-US" sz="1050" kern="1200" dirty="0">
                <a:solidFill>
                  <a:schemeClr val="bg1"/>
                </a:solidFill>
                <a:latin typeface="Verdana" panose="020B0604030504040204" pitchFamily="34" charset="0"/>
              </a:rPr>
              <a:t>PODS containers on a flatbed</a:t>
            </a:r>
            <a:endParaRPr lang="en-US" altLang="en-US" sz="1600" dirty="0">
              <a:solidFill>
                <a:schemeClr val="bg1"/>
              </a:solidFill>
              <a:latin typeface="Verdana" panose="020B0604030504040204" pitchFamily="34" charset="0"/>
            </a:endParaRPr>
          </a:p>
        </p:txBody>
      </p:sp>
      <p:pic>
        <p:nvPicPr>
          <p:cNvPr id="24588" name="Picture 18">
            <a:extLst>
              <a:ext uri="{FF2B5EF4-FFF2-40B4-BE49-F238E27FC236}">
                <a16:creationId xmlns:a16="http://schemas.microsoft.com/office/drawing/2014/main" id="{3E26FC3D-9F6E-425D-8B33-35D0FAF38D37}"/>
              </a:ext>
            </a:extLst>
          </p:cNvPr>
          <p:cNvPicPr>
            <a:picLocks noChangeAspect="1"/>
          </p:cNvPicPr>
          <p:nvPr/>
        </p:nvPicPr>
        <p:blipFill>
          <a:blip r:embed="rId6">
            <a:extLst>
              <a:ext uri="{28A0092B-C50C-407E-A947-70E740481C1C}">
                <a14:useLocalDpi xmlns:a14="http://schemas.microsoft.com/office/drawing/2010/main" val="0"/>
              </a:ext>
            </a:extLst>
          </a:blip>
          <a:srcRect b="4662"/>
          <a:stretch>
            <a:fillRect/>
          </a:stretch>
        </p:blipFill>
        <p:spPr bwMode="auto">
          <a:xfrm>
            <a:off x="5529559" y="4733599"/>
            <a:ext cx="2047452" cy="1463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yellow logo on a black background&#10;&#10;Description automatically generated with low confidence">
            <a:extLst>
              <a:ext uri="{FF2B5EF4-FFF2-40B4-BE49-F238E27FC236}">
                <a16:creationId xmlns:a16="http://schemas.microsoft.com/office/drawing/2014/main" id="{ECCC0383-3F85-32F0-503B-F17E71C2BD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22608" y="6379467"/>
            <a:ext cx="375509" cy="40028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5613" name="Rectangle 25612">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615" name="Rectangle 25614">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617" name="Rectangle 25616">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02" name="Title 1">
            <a:extLst>
              <a:ext uri="{FF2B5EF4-FFF2-40B4-BE49-F238E27FC236}">
                <a16:creationId xmlns:a16="http://schemas.microsoft.com/office/drawing/2014/main" id="{9142B07E-C49F-9372-9F9A-A167800383BC}"/>
              </a:ext>
            </a:extLst>
          </p:cNvPr>
          <p:cNvSpPr>
            <a:spLocks noGrp="1"/>
          </p:cNvSpPr>
          <p:nvPr>
            <p:ph type="title"/>
          </p:nvPr>
        </p:nvSpPr>
        <p:spPr>
          <a:xfrm>
            <a:off x="1115568" y="548640"/>
            <a:ext cx="10168128" cy="1179576"/>
          </a:xfrm>
        </p:spPr>
        <p:txBody>
          <a:bodyPr>
            <a:normAutofit/>
          </a:bodyPr>
          <a:lstStyle/>
          <a:p>
            <a:pPr eaLnBrk="1" hangingPunct="1"/>
            <a:r>
              <a:rPr lang="en-US" altLang="en-US" sz="4000">
                <a:solidFill>
                  <a:schemeClr val="bg1"/>
                </a:solidFill>
              </a:rPr>
              <a:t>Specialized Flatbeds</a:t>
            </a:r>
          </a:p>
        </p:txBody>
      </p:sp>
      <p:sp>
        <p:nvSpPr>
          <p:cNvPr id="25619" name="Rectangle 25618">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22B6B88-FF92-0A99-C656-F8FCEE6BCA87}"/>
              </a:ext>
            </a:extLst>
          </p:cNvPr>
          <p:cNvSpPr>
            <a:spLocks noGrp="1"/>
          </p:cNvSpPr>
          <p:nvPr>
            <p:ph idx="1"/>
          </p:nvPr>
        </p:nvSpPr>
        <p:spPr>
          <a:xfrm>
            <a:off x="1075593" y="2167684"/>
            <a:ext cx="4482378" cy="4531778"/>
          </a:xfrm>
        </p:spPr>
        <p:txBody>
          <a:bodyPr rtlCol="0">
            <a:normAutofit/>
          </a:bodyPr>
          <a:lstStyle/>
          <a:p>
            <a:pPr marL="241950" indent="-241950" defTabSz="576072">
              <a:spcBef>
                <a:spcPts val="630"/>
              </a:spcBef>
              <a:defRPr/>
            </a:pPr>
            <a:r>
              <a:rPr lang="en-US" sz="1400" kern="1200" dirty="0">
                <a:solidFill>
                  <a:schemeClr val="bg1"/>
                </a:solidFill>
                <a:latin typeface="+mn-lt"/>
                <a:ea typeface="+mn-ea"/>
                <a:cs typeface="+mn-cs"/>
              </a:rPr>
              <a:t>Side kit</a:t>
            </a:r>
          </a:p>
          <a:p>
            <a:pPr marL="432054" lvl="1" indent="-241950" defTabSz="576072">
              <a:spcBef>
                <a:spcPts val="315"/>
              </a:spcBef>
              <a:defRPr/>
            </a:pPr>
            <a:r>
              <a:rPr lang="en-US" sz="1400" kern="1200" dirty="0">
                <a:solidFill>
                  <a:schemeClr val="bg1"/>
                </a:solidFill>
                <a:latin typeface="+mn-lt"/>
                <a:ea typeface="+mn-ea"/>
                <a:cs typeface="+mn-cs"/>
              </a:rPr>
              <a:t>Flatbed with 4x4 wooden or fiberglass panels along both sides</a:t>
            </a:r>
          </a:p>
          <a:p>
            <a:pPr marL="432054" lvl="1" indent="-241950" defTabSz="576072">
              <a:spcBef>
                <a:spcPts val="315"/>
              </a:spcBef>
              <a:defRPr/>
            </a:pPr>
            <a:r>
              <a:rPr lang="en-US" sz="1400" kern="1200" dirty="0">
                <a:solidFill>
                  <a:schemeClr val="bg1"/>
                </a:solidFill>
                <a:latin typeface="+mn-lt"/>
                <a:ea typeface="+mn-ea"/>
                <a:cs typeface="+mn-cs"/>
              </a:rPr>
              <a:t>Metal ribbing forms a frame over top of the trailer</a:t>
            </a:r>
          </a:p>
          <a:p>
            <a:pPr marL="432054" lvl="1" indent="-241950" defTabSz="576072">
              <a:spcBef>
                <a:spcPts val="315"/>
              </a:spcBef>
              <a:defRPr/>
            </a:pPr>
            <a:r>
              <a:rPr lang="en-US" sz="1400" kern="1200" dirty="0">
                <a:solidFill>
                  <a:schemeClr val="bg1"/>
                </a:solidFill>
                <a:latin typeface="+mn-lt"/>
                <a:ea typeface="+mn-ea"/>
                <a:cs typeface="+mn-cs"/>
              </a:rPr>
              <a:t>Tarp rolls over the frame</a:t>
            </a:r>
          </a:p>
          <a:p>
            <a:pPr marL="432054" lvl="1" indent="-241950" defTabSz="576072">
              <a:spcBef>
                <a:spcPts val="315"/>
              </a:spcBef>
              <a:defRPr/>
            </a:pPr>
            <a:r>
              <a:rPr lang="en-US" sz="1400" kern="1200" dirty="0">
                <a:solidFill>
                  <a:schemeClr val="bg1"/>
                </a:solidFill>
                <a:latin typeface="+mn-lt"/>
                <a:ea typeface="+mn-ea"/>
                <a:cs typeface="+mn-cs"/>
              </a:rPr>
              <a:t>Loads fork side, fork rear, or OHC</a:t>
            </a:r>
          </a:p>
          <a:p>
            <a:pPr marL="241950" indent="-241950" defTabSz="576072">
              <a:spcBef>
                <a:spcPts val="630"/>
              </a:spcBef>
              <a:defRPr/>
            </a:pPr>
            <a:r>
              <a:rPr lang="en-US" sz="1400" kern="1200" dirty="0">
                <a:solidFill>
                  <a:schemeClr val="bg1"/>
                </a:solidFill>
                <a:latin typeface="+mn-lt"/>
                <a:ea typeface="+mn-ea"/>
                <a:cs typeface="+mn-cs"/>
              </a:rPr>
              <a:t>Conestoga</a:t>
            </a:r>
          </a:p>
          <a:p>
            <a:pPr marL="432054" lvl="1" indent="-241950" defTabSz="576072">
              <a:spcBef>
                <a:spcPts val="315"/>
              </a:spcBef>
              <a:defRPr/>
            </a:pPr>
            <a:r>
              <a:rPr lang="en-US" sz="1400" kern="1200" dirty="0">
                <a:solidFill>
                  <a:schemeClr val="bg1"/>
                </a:solidFill>
                <a:latin typeface="+mn-lt"/>
                <a:ea typeface="+mn-ea"/>
                <a:cs typeface="+mn-cs"/>
              </a:rPr>
              <a:t>Flatbed with a FULLY RETRACTABLE top and sides</a:t>
            </a:r>
          </a:p>
          <a:p>
            <a:pPr marL="432054" lvl="1" indent="-241950" defTabSz="576072">
              <a:spcBef>
                <a:spcPts val="315"/>
              </a:spcBef>
              <a:defRPr/>
            </a:pPr>
            <a:r>
              <a:rPr lang="en-US" sz="1400" kern="1200" dirty="0">
                <a:solidFill>
                  <a:schemeClr val="bg1"/>
                </a:solidFill>
                <a:latin typeface="+mn-lt"/>
                <a:ea typeface="+mn-ea"/>
                <a:cs typeface="+mn-cs"/>
              </a:rPr>
              <a:t>Entire enclosure slides to the front like an accordion at the push of a button</a:t>
            </a:r>
          </a:p>
          <a:p>
            <a:pPr marL="432054" lvl="1" indent="-241950" defTabSz="576072">
              <a:spcBef>
                <a:spcPts val="315"/>
              </a:spcBef>
              <a:defRPr/>
            </a:pPr>
            <a:r>
              <a:rPr lang="en-US" sz="1400" kern="1200" dirty="0">
                <a:solidFill>
                  <a:schemeClr val="bg1"/>
                </a:solidFill>
                <a:latin typeface="+mn-lt"/>
                <a:ea typeface="+mn-ea"/>
                <a:cs typeface="+mn-cs"/>
              </a:rPr>
              <a:t>Loads fork side, fork rear, or OHC</a:t>
            </a:r>
          </a:p>
          <a:p>
            <a:pPr marL="241950" indent="-241950" defTabSz="576072">
              <a:spcBef>
                <a:spcPts val="630"/>
              </a:spcBef>
              <a:defRPr/>
            </a:pPr>
            <a:r>
              <a:rPr lang="en-US" sz="1400" kern="1200" dirty="0" err="1">
                <a:solidFill>
                  <a:schemeClr val="bg1"/>
                </a:solidFill>
                <a:latin typeface="+mn-lt"/>
                <a:ea typeface="+mn-ea"/>
                <a:cs typeface="+mn-cs"/>
              </a:rPr>
              <a:t>Curtainside</a:t>
            </a:r>
            <a:endParaRPr lang="en-US" sz="1400" kern="1200" dirty="0">
              <a:solidFill>
                <a:schemeClr val="bg1"/>
              </a:solidFill>
              <a:latin typeface="+mn-lt"/>
              <a:ea typeface="+mn-ea"/>
              <a:cs typeface="+mn-cs"/>
            </a:endParaRPr>
          </a:p>
          <a:p>
            <a:pPr marL="432054" lvl="1" indent="-241950" defTabSz="576072">
              <a:spcBef>
                <a:spcPts val="315"/>
              </a:spcBef>
              <a:defRPr/>
            </a:pPr>
            <a:r>
              <a:rPr lang="en-US" sz="1400" kern="1200" dirty="0">
                <a:solidFill>
                  <a:schemeClr val="bg1"/>
                </a:solidFill>
                <a:latin typeface="+mn-lt"/>
                <a:ea typeface="+mn-ea"/>
                <a:cs typeface="+mn-cs"/>
              </a:rPr>
              <a:t>Flatbed with a fixed top and front</a:t>
            </a:r>
          </a:p>
          <a:p>
            <a:pPr marL="432054" lvl="1" indent="-241950" defTabSz="576072">
              <a:spcBef>
                <a:spcPts val="315"/>
              </a:spcBef>
              <a:defRPr/>
            </a:pPr>
            <a:r>
              <a:rPr lang="en-US" sz="1400" kern="1200" dirty="0">
                <a:solidFill>
                  <a:schemeClr val="bg1"/>
                </a:solidFill>
                <a:latin typeface="+mn-lt"/>
                <a:ea typeface="+mn-ea"/>
                <a:cs typeface="+mn-cs"/>
              </a:rPr>
              <a:t>Rear has swing doors and one or both sides roll up</a:t>
            </a:r>
          </a:p>
          <a:p>
            <a:pPr marL="432054" lvl="1" indent="-241950" defTabSz="576072">
              <a:spcBef>
                <a:spcPts val="315"/>
              </a:spcBef>
              <a:defRPr/>
            </a:pPr>
            <a:r>
              <a:rPr lang="en-US" sz="1400" kern="1200" dirty="0">
                <a:solidFill>
                  <a:schemeClr val="bg1"/>
                </a:solidFill>
                <a:latin typeface="+mn-lt"/>
                <a:ea typeface="+mn-ea"/>
                <a:cs typeface="+mn-cs"/>
              </a:rPr>
              <a:t>Loads for side or fork rear</a:t>
            </a:r>
          </a:p>
          <a:p>
            <a:pPr lvl="1" indent="-384048" eaLnBrk="1" fontAlgn="auto" hangingPunct="1">
              <a:defRPr/>
            </a:pPr>
            <a:endParaRPr lang="en-US" sz="1400" dirty="0">
              <a:solidFill>
                <a:schemeClr val="bg1"/>
              </a:solidFill>
            </a:endParaRPr>
          </a:p>
        </p:txBody>
      </p:sp>
      <p:sp>
        <p:nvSpPr>
          <p:cNvPr id="24" name="Content Placeholder 2">
            <a:extLst>
              <a:ext uri="{FF2B5EF4-FFF2-40B4-BE49-F238E27FC236}">
                <a16:creationId xmlns:a16="http://schemas.microsoft.com/office/drawing/2014/main" id="{CAE01A49-7889-B70D-FF1A-ADEB9AEC9728}"/>
              </a:ext>
            </a:extLst>
          </p:cNvPr>
          <p:cNvSpPr txBox="1">
            <a:spLocks/>
          </p:cNvSpPr>
          <p:nvPr/>
        </p:nvSpPr>
        <p:spPr>
          <a:xfrm>
            <a:off x="6520923" y="1364095"/>
            <a:ext cx="2313700" cy="603178"/>
          </a:xfrm>
          <a:prstGeom prst="rect">
            <a:avLst/>
          </a:prstGeom>
          <a:solidFill>
            <a:schemeClr val="tx1">
              <a:lumMod val="50000"/>
              <a:lumOff val="50000"/>
            </a:schemeClr>
          </a:solidFill>
        </p:spPr>
        <p:txBody>
          <a:bodyPr>
            <a:normAutofit fontScale="850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defTabSz="576072">
              <a:spcBef>
                <a:spcPts val="630"/>
              </a:spcBef>
              <a:spcAft>
                <a:spcPts val="126"/>
              </a:spcAft>
              <a:buNone/>
              <a:defRPr/>
            </a:pPr>
            <a:r>
              <a:rPr lang="en-US" sz="1700" kern="1200" baseline="0" dirty="0">
                <a:solidFill>
                  <a:schemeClr val="bg1"/>
                </a:solidFill>
                <a:latin typeface="+mn-lt"/>
                <a:ea typeface="+mn-ea"/>
                <a:cs typeface="+mn-cs"/>
              </a:rPr>
              <a:t>All 3 give the loading flexibility of a flatbed, with fully enclosed protection!</a:t>
            </a:r>
          </a:p>
          <a:p>
            <a:pPr lvl="1" fontAlgn="auto">
              <a:defRPr/>
            </a:pPr>
            <a:endParaRPr lang="en-US" sz="1700" dirty="0">
              <a:solidFill>
                <a:schemeClr val="bg1"/>
              </a:solidFill>
            </a:endParaRPr>
          </a:p>
        </p:txBody>
      </p:sp>
      <p:pic>
        <p:nvPicPr>
          <p:cNvPr id="25605" name="Picture 2">
            <a:extLst>
              <a:ext uri="{FF2B5EF4-FFF2-40B4-BE49-F238E27FC236}">
                <a16:creationId xmlns:a16="http://schemas.microsoft.com/office/drawing/2014/main" id="{FA26797A-113B-5A53-8062-11038ECF08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162902"/>
            <a:ext cx="3244181" cy="95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a:extLst>
              <a:ext uri="{FF2B5EF4-FFF2-40B4-BE49-F238E27FC236}">
                <a16:creationId xmlns:a16="http://schemas.microsoft.com/office/drawing/2014/main" id="{A253408C-AFCE-2298-B5E8-ABC13B7287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9515" y="3186010"/>
            <a:ext cx="3244181" cy="89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4">
            <a:extLst>
              <a:ext uri="{FF2B5EF4-FFF2-40B4-BE49-F238E27FC236}">
                <a16:creationId xmlns:a16="http://schemas.microsoft.com/office/drawing/2014/main" id="{1115A8A4-5840-F349-E34C-C8BEB72A1D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0073" y="4215221"/>
            <a:ext cx="2967636" cy="141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6">
            <a:extLst>
              <a:ext uri="{FF2B5EF4-FFF2-40B4-BE49-F238E27FC236}">
                <a16:creationId xmlns:a16="http://schemas.microsoft.com/office/drawing/2014/main" id="{4242C243-4E22-1C73-66E5-8BC6437BCA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8866" y="4922804"/>
            <a:ext cx="3175168" cy="167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yellow logo on a black background&#10;&#10;Description automatically generated with low confidence">
            <a:extLst>
              <a:ext uri="{FF2B5EF4-FFF2-40B4-BE49-F238E27FC236}">
                <a16:creationId xmlns:a16="http://schemas.microsoft.com/office/drawing/2014/main" id="{E3A9A94E-EF69-B8E8-ECAD-3054AE165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2608" y="6368133"/>
            <a:ext cx="310818" cy="33132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6637" name="Rectangle 26636">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639" name="Rectangle 26638">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26" name="Title 1">
            <a:extLst>
              <a:ext uri="{FF2B5EF4-FFF2-40B4-BE49-F238E27FC236}">
                <a16:creationId xmlns:a16="http://schemas.microsoft.com/office/drawing/2014/main" id="{4B624DC5-2C43-1AAB-CFA0-3A5559E57A33}"/>
              </a:ext>
            </a:extLst>
          </p:cNvPr>
          <p:cNvSpPr>
            <a:spLocks noGrp="1"/>
          </p:cNvSpPr>
          <p:nvPr>
            <p:ph type="title"/>
          </p:nvPr>
        </p:nvSpPr>
        <p:spPr>
          <a:xfrm>
            <a:off x="1115568" y="509521"/>
            <a:ext cx="10232136" cy="1014984"/>
          </a:xfrm>
        </p:spPr>
        <p:txBody>
          <a:bodyPr>
            <a:normAutofit/>
          </a:bodyPr>
          <a:lstStyle/>
          <a:p>
            <a:pPr eaLnBrk="1" hangingPunct="1"/>
            <a:r>
              <a:rPr lang="en-US" altLang="en-US" sz="4000">
                <a:solidFill>
                  <a:schemeClr val="bg1"/>
                </a:solidFill>
              </a:rPr>
              <a:t>Specialized Flatbeds</a:t>
            </a:r>
          </a:p>
        </p:txBody>
      </p:sp>
      <p:sp>
        <p:nvSpPr>
          <p:cNvPr id="26641" name="Rectangle 26640">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9F1C775-3786-B857-F1D4-EC3A979078AE}"/>
              </a:ext>
            </a:extLst>
          </p:cNvPr>
          <p:cNvSpPr>
            <a:spLocks noGrp="1"/>
          </p:cNvSpPr>
          <p:nvPr>
            <p:ph idx="1"/>
          </p:nvPr>
        </p:nvSpPr>
        <p:spPr>
          <a:xfrm>
            <a:off x="5904706" y="1224362"/>
            <a:ext cx="5294847" cy="5633638"/>
          </a:xfrm>
        </p:spPr>
        <p:txBody>
          <a:bodyPr rtlCol="0">
            <a:normAutofit/>
          </a:bodyPr>
          <a:lstStyle/>
          <a:p>
            <a:pPr marL="0" indent="0" defTabSz="630936">
              <a:spcBef>
                <a:spcPts val="690"/>
              </a:spcBef>
              <a:buNone/>
              <a:defRPr/>
            </a:pPr>
            <a:r>
              <a:rPr lang="en-US" sz="1400" b="1" kern="1200" dirty="0">
                <a:solidFill>
                  <a:schemeClr val="bg1"/>
                </a:solidFill>
                <a:latin typeface="+mn-lt"/>
                <a:ea typeface="+mn-ea"/>
                <a:cs typeface="+mn-cs"/>
              </a:rPr>
              <a:t>Step deck</a:t>
            </a:r>
          </a:p>
          <a:p>
            <a:pPr marL="473202" lvl="1" indent="-264993" defTabSz="630936">
              <a:spcBef>
                <a:spcPts val="345"/>
              </a:spcBef>
              <a:defRPr/>
            </a:pPr>
            <a:r>
              <a:rPr lang="en-US" sz="1400" kern="1200" dirty="0">
                <a:solidFill>
                  <a:schemeClr val="bg1"/>
                </a:solidFill>
                <a:latin typeface="+mn-lt"/>
                <a:ea typeface="+mn-ea"/>
                <a:cs typeface="+mn-cs"/>
              </a:rPr>
              <a:t>Lower deck 2.5’ off the ground</a:t>
            </a:r>
          </a:p>
          <a:p>
            <a:pPr marL="473202" lvl="1" indent="-264993" defTabSz="630936">
              <a:spcBef>
                <a:spcPts val="345"/>
              </a:spcBef>
              <a:defRPr/>
            </a:pPr>
            <a:r>
              <a:rPr lang="en-US" sz="1400" kern="1200" dirty="0">
                <a:solidFill>
                  <a:schemeClr val="bg1"/>
                </a:solidFill>
                <a:latin typeface="+mn-lt"/>
                <a:ea typeface="+mn-ea"/>
                <a:cs typeface="+mn-cs"/>
              </a:rPr>
              <a:t>Watch the length- top deck will have 11’ and bottom will have 37’</a:t>
            </a:r>
          </a:p>
          <a:p>
            <a:pPr marL="473202" lvl="1" indent="-264993" defTabSz="630936">
              <a:spcBef>
                <a:spcPts val="345"/>
              </a:spcBef>
              <a:defRPr/>
            </a:pPr>
            <a:r>
              <a:rPr lang="en-US" sz="1400" kern="1200" dirty="0">
                <a:solidFill>
                  <a:schemeClr val="bg1"/>
                </a:solidFill>
                <a:latin typeface="+mn-lt"/>
                <a:ea typeface="+mn-ea"/>
                <a:cs typeface="+mn-cs"/>
              </a:rPr>
              <a:t>Can use load levelers to even out height</a:t>
            </a:r>
          </a:p>
          <a:p>
            <a:pPr marL="473202" lvl="1" indent="-264993" defTabSz="630936">
              <a:spcBef>
                <a:spcPts val="345"/>
              </a:spcBef>
              <a:defRPr/>
            </a:pPr>
            <a:r>
              <a:rPr lang="en-US" sz="1400" kern="1200" dirty="0">
                <a:solidFill>
                  <a:schemeClr val="bg1"/>
                </a:solidFill>
                <a:latin typeface="+mn-lt"/>
                <a:ea typeface="+mn-ea"/>
                <a:cs typeface="+mn-cs"/>
              </a:rPr>
              <a:t>Loads for side or OHC, not fork rear</a:t>
            </a:r>
          </a:p>
          <a:p>
            <a:pPr marL="0" indent="0" defTabSz="630936">
              <a:spcBef>
                <a:spcPts val="690"/>
              </a:spcBef>
              <a:buNone/>
              <a:defRPr/>
            </a:pPr>
            <a:r>
              <a:rPr lang="en-US" sz="1400" b="1" kern="1200" dirty="0">
                <a:solidFill>
                  <a:schemeClr val="bg1"/>
                </a:solidFill>
                <a:latin typeface="+mn-lt"/>
                <a:ea typeface="+mn-ea"/>
                <a:cs typeface="+mn-cs"/>
              </a:rPr>
              <a:t>Double Drop/Lowboy</a:t>
            </a:r>
          </a:p>
          <a:p>
            <a:pPr marL="473202" lvl="1" indent="-264993" defTabSz="630936">
              <a:spcBef>
                <a:spcPts val="345"/>
              </a:spcBef>
              <a:defRPr/>
            </a:pPr>
            <a:r>
              <a:rPr lang="en-US" sz="1400" kern="1200" dirty="0">
                <a:solidFill>
                  <a:schemeClr val="bg1"/>
                </a:solidFill>
                <a:latin typeface="+mn-lt"/>
                <a:ea typeface="+mn-ea"/>
                <a:cs typeface="+mn-cs"/>
              </a:rPr>
              <a:t>Lower deck (called the well) is 1.5’ off the ground</a:t>
            </a:r>
          </a:p>
          <a:p>
            <a:pPr marL="473202" lvl="1" indent="-264993" defTabSz="630936">
              <a:spcBef>
                <a:spcPts val="345"/>
              </a:spcBef>
              <a:defRPr/>
            </a:pPr>
            <a:r>
              <a:rPr lang="en-US" sz="1400" kern="1200" dirty="0">
                <a:solidFill>
                  <a:schemeClr val="bg1"/>
                </a:solidFill>
                <a:latin typeface="+mn-lt"/>
                <a:ea typeface="+mn-ea"/>
                <a:cs typeface="+mn-cs"/>
              </a:rPr>
              <a:t>Watch the length- the well normally allows for 29’ of material</a:t>
            </a:r>
          </a:p>
          <a:p>
            <a:pPr marL="473202" lvl="1" indent="-264993" defTabSz="630936">
              <a:spcBef>
                <a:spcPts val="345"/>
              </a:spcBef>
              <a:defRPr/>
            </a:pPr>
            <a:r>
              <a:rPr lang="en-US" sz="1400" kern="1200" dirty="0">
                <a:solidFill>
                  <a:schemeClr val="bg1"/>
                </a:solidFill>
                <a:latin typeface="+mn-lt"/>
                <a:ea typeface="+mn-ea"/>
                <a:cs typeface="+mn-cs"/>
              </a:rPr>
              <a:t>Loads fork side or OHC, not fork rear</a:t>
            </a:r>
          </a:p>
          <a:p>
            <a:pPr marL="0" indent="0" defTabSz="630936">
              <a:spcBef>
                <a:spcPts val="690"/>
              </a:spcBef>
              <a:buNone/>
              <a:defRPr/>
            </a:pPr>
            <a:r>
              <a:rPr lang="en-US" sz="1400" b="1" kern="1200" dirty="0">
                <a:solidFill>
                  <a:schemeClr val="bg1"/>
                </a:solidFill>
                <a:latin typeface="+mn-lt"/>
                <a:ea typeface="+mn-ea"/>
                <a:cs typeface="+mn-cs"/>
              </a:rPr>
              <a:t>Removeable Gooseneck (RGN)</a:t>
            </a:r>
          </a:p>
          <a:p>
            <a:pPr marL="473202" lvl="1" indent="-264993" defTabSz="630936">
              <a:spcBef>
                <a:spcPts val="345"/>
              </a:spcBef>
              <a:defRPr/>
            </a:pPr>
            <a:r>
              <a:rPr lang="en-US" sz="1400" kern="1200" dirty="0">
                <a:solidFill>
                  <a:schemeClr val="bg1"/>
                </a:solidFill>
                <a:latin typeface="+mn-lt"/>
                <a:ea typeface="+mn-ea"/>
                <a:cs typeface="+mn-cs"/>
              </a:rPr>
              <a:t>Step decks or Double Drops can also be RGN’s</a:t>
            </a:r>
          </a:p>
          <a:p>
            <a:pPr marL="473202" lvl="1" indent="-264993" defTabSz="630936">
              <a:spcBef>
                <a:spcPts val="345"/>
              </a:spcBef>
              <a:defRPr/>
            </a:pPr>
            <a:r>
              <a:rPr lang="en-US" sz="1400" kern="1200" dirty="0">
                <a:solidFill>
                  <a:schemeClr val="bg1"/>
                </a:solidFill>
                <a:latin typeface="+mn-lt"/>
                <a:ea typeface="+mn-ea"/>
                <a:cs typeface="+mn-cs"/>
              </a:rPr>
              <a:t>Front portion detaches to lay down ramps for equipment to be driven on from ground level</a:t>
            </a:r>
          </a:p>
          <a:p>
            <a:pPr marL="473202" lvl="1" indent="-264993" defTabSz="630936">
              <a:spcBef>
                <a:spcPts val="345"/>
              </a:spcBef>
              <a:defRPr/>
            </a:pPr>
            <a:r>
              <a:rPr lang="en-US" sz="1400" kern="1200" dirty="0">
                <a:solidFill>
                  <a:schemeClr val="bg1"/>
                </a:solidFill>
                <a:latin typeface="+mn-lt"/>
                <a:ea typeface="+mn-ea"/>
                <a:cs typeface="+mn-cs"/>
              </a:rPr>
              <a:t>Loads fork side, OHC or drive-up</a:t>
            </a:r>
          </a:p>
          <a:p>
            <a:pPr marL="0" indent="0" defTabSz="630936">
              <a:spcBef>
                <a:spcPts val="690"/>
              </a:spcBef>
              <a:buNone/>
              <a:defRPr/>
            </a:pPr>
            <a:r>
              <a:rPr lang="en-US" sz="1400" b="1" kern="1200" dirty="0">
                <a:solidFill>
                  <a:schemeClr val="bg1"/>
                </a:solidFill>
                <a:latin typeface="+mn-lt"/>
                <a:ea typeface="+mn-ea"/>
                <a:cs typeface="+mn-cs"/>
              </a:rPr>
              <a:t>Stretch Trailers</a:t>
            </a:r>
          </a:p>
          <a:p>
            <a:pPr marL="473202" lvl="1" indent="-264993" defTabSz="630936">
              <a:spcBef>
                <a:spcPts val="345"/>
              </a:spcBef>
              <a:defRPr/>
            </a:pPr>
            <a:r>
              <a:rPr lang="en-US" sz="1400" kern="1200" dirty="0">
                <a:solidFill>
                  <a:schemeClr val="bg1"/>
                </a:solidFill>
                <a:latin typeface="+mn-lt"/>
                <a:ea typeface="+mn-ea"/>
                <a:cs typeface="+mn-cs"/>
              </a:rPr>
              <a:t>Deck extends to allow for longer material to be loaded</a:t>
            </a:r>
          </a:p>
          <a:p>
            <a:pPr lvl="1" indent="-384048" eaLnBrk="1" fontAlgn="auto" hangingPunct="1">
              <a:defRPr/>
            </a:pPr>
            <a:endParaRPr lang="en-US" sz="1400" dirty="0">
              <a:solidFill>
                <a:schemeClr val="bg1"/>
              </a:solidFill>
            </a:endParaRPr>
          </a:p>
        </p:txBody>
      </p:sp>
      <p:sp>
        <p:nvSpPr>
          <p:cNvPr id="24" name="Content Placeholder 2">
            <a:extLst>
              <a:ext uri="{FF2B5EF4-FFF2-40B4-BE49-F238E27FC236}">
                <a16:creationId xmlns:a16="http://schemas.microsoft.com/office/drawing/2014/main" id="{6567A4E4-9CB0-3BFF-E86E-3345193A4AAB}"/>
              </a:ext>
            </a:extLst>
          </p:cNvPr>
          <p:cNvSpPr txBox="1">
            <a:spLocks/>
          </p:cNvSpPr>
          <p:nvPr/>
        </p:nvSpPr>
        <p:spPr>
          <a:xfrm>
            <a:off x="1706412" y="1503534"/>
            <a:ext cx="2516417" cy="655741"/>
          </a:xfrm>
          <a:prstGeom prst="rect">
            <a:avLst/>
          </a:prstGeom>
          <a:solidFill>
            <a:schemeClr val="tx1">
              <a:lumMod val="50000"/>
              <a:lumOff val="50000"/>
            </a:schemeClr>
          </a:solidFill>
        </p:spPr>
        <p:txBody>
          <a:bodyPr>
            <a:normAutofit fontScale="850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defTabSz="630936">
              <a:spcBef>
                <a:spcPts val="690"/>
              </a:spcBef>
              <a:spcAft>
                <a:spcPts val="138"/>
              </a:spcAft>
              <a:buNone/>
              <a:defRPr/>
            </a:pPr>
            <a:r>
              <a:rPr lang="en-US" sz="1700" kern="1200" baseline="0" dirty="0">
                <a:solidFill>
                  <a:schemeClr val="bg1"/>
                </a:solidFill>
                <a:latin typeface="+mn-lt"/>
                <a:ea typeface="+mn-ea"/>
                <a:cs typeface="+mn-cs"/>
              </a:rPr>
              <a:t>These flatbeds allow for higher material to be loaded with a lower center of gravity</a:t>
            </a:r>
          </a:p>
          <a:p>
            <a:pPr lvl="1" fontAlgn="auto">
              <a:defRPr/>
            </a:pPr>
            <a:endParaRPr lang="en-US" sz="1700" dirty="0">
              <a:solidFill>
                <a:schemeClr val="bg1"/>
              </a:solidFill>
            </a:endParaRPr>
          </a:p>
        </p:txBody>
      </p:sp>
      <p:pic>
        <p:nvPicPr>
          <p:cNvPr id="26629" name="Picture 3">
            <a:extLst>
              <a:ext uri="{FF2B5EF4-FFF2-40B4-BE49-F238E27FC236}">
                <a16:creationId xmlns:a16="http://schemas.microsoft.com/office/drawing/2014/main" id="{2C3F4C70-5E46-31E0-22F2-DD72661CA3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317" y="3621592"/>
            <a:ext cx="4007287" cy="107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9">
            <a:extLst>
              <a:ext uri="{FF2B5EF4-FFF2-40B4-BE49-F238E27FC236}">
                <a16:creationId xmlns:a16="http://schemas.microsoft.com/office/drawing/2014/main" id="{A3ABC098-351C-FC82-D425-8EED2F8968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8010" y="4825938"/>
            <a:ext cx="3042496" cy="114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0">
            <a:extLst>
              <a:ext uri="{FF2B5EF4-FFF2-40B4-BE49-F238E27FC236}">
                <a16:creationId xmlns:a16="http://schemas.microsoft.com/office/drawing/2014/main" id="{1457ABCB-1730-1C61-5339-94A31F4E78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020" y="4825937"/>
            <a:ext cx="1807784" cy="120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0" descr="Image result for step deck">
            <a:extLst>
              <a:ext uri="{FF2B5EF4-FFF2-40B4-BE49-F238E27FC236}">
                <a16:creationId xmlns:a16="http://schemas.microsoft.com/office/drawing/2014/main" id="{6F153159-D96E-BB61-8F63-8B48ECA8B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918" y="2249301"/>
            <a:ext cx="2259393" cy="124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yellow logo on a black background&#10;&#10;Description automatically generated with low confidence">
            <a:extLst>
              <a:ext uri="{FF2B5EF4-FFF2-40B4-BE49-F238E27FC236}">
                <a16:creationId xmlns:a16="http://schemas.microsoft.com/office/drawing/2014/main" id="{00C11058-1E3F-9655-E600-DF4903ABA3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A6BA9AF4-1405-4FD1-FACE-9A7717C84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185738"/>
            <a:ext cx="615315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yellow logo on a black background&#10;&#10;Description automatically generated with low confidence">
            <a:extLst>
              <a:ext uri="{FF2B5EF4-FFF2-40B4-BE49-F238E27FC236}">
                <a16:creationId xmlns:a16="http://schemas.microsoft.com/office/drawing/2014/main" id="{52565B81-4E63-0FDF-9E76-AEE556C8F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C95D9094-2684-C05E-6DE8-3E09D4844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575" y="327025"/>
            <a:ext cx="575945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yellow logo on a black background&#10;&#10;Description automatically generated with low confidence">
            <a:extLst>
              <a:ext uri="{FF2B5EF4-FFF2-40B4-BE49-F238E27FC236}">
                <a16:creationId xmlns:a16="http://schemas.microsoft.com/office/drawing/2014/main" id="{1FCCADC1-E09C-E088-CCA8-1C959E55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1">
            <a:extLst>
              <a:ext uri="{FF2B5EF4-FFF2-40B4-BE49-F238E27FC236}">
                <a16:creationId xmlns:a16="http://schemas.microsoft.com/office/drawing/2014/main" id="{8DC077AD-D23B-A2A6-1545-F5BFC63B0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425" y="301625"/>
            <a:ext cx="5645150"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yellow logo on a black background&#10;&#10;Description automatically generated with low confidence">
            <a:extLst>
              <a:ext uri="{FF2B5EF4-FFF2-40B4-BE49-F238E27FC236}">
                <a16:creationId xmlns:a16="http://schemas.microsoft.com/office/drawing/2014/main" id="{372C9516-739C-E18A-9C92-1017E0A9B9E6}"/>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842" b="31424"/>
          <a:stretch/>
        </p:blipFill>
        <p:spPr>
          <a:xfrm>
            <a:off x="20" y="10"/>
            <a:ext cx="12191980" cy="6857990"/>
          </a:xfrm>
          <a:prstGeom prst="rect">
            <a:avLst/>
          </a:prstGeom>
        </p:spPr>
      </p:pic>
      <p:sp>
        <p:nvSpPr>
          <p:cNvPr id="2" name="Title 1">
            <a:extLst>
              <a:ext uri="{FF2B5EF4-FFF2-40B4-BE49-F238E27FC236}">
                <a16:creationId xmlns:a16="http://schemas.microsoft.com/office/drawing/2014/main" id="{0E0D4363-4632-DD52-9DD4-50F8140B0FBA}"/>
              </a:ext>
            </a:extLst>
          </p:cNvPr>
          <p:cNvSpPr>
            <a:spLocks noGrp="1"/>
          </p:cNvSpPr>
          <p:nvPr>
            <p:ph type="title"/>
          </p:nvPr>
        </p:nvSpPr>
        <p:spPr>
          <a:xfrm>
            <a:off x="965200" y="965200"/>
            <a:ext cx="10261600" cy="3564869"/>
          </a:xfrm>
        </p:spPr>
        <p:txBody>
          <a:bodyPr vert="horz" lIns="91440" tIns="45720" rIns="91440" bIns="45720" rtlCol="0" anchor="b">
            <a:normAutofit/>
          </a:bodyPr>
          <a:lstStyle/>
          <a:p>
            <a:pPr algn="ctr" fontAlgn="auto">
              <a:spcAft>
                <a:spcPts val="0"/>
              </a:spcAft>
              <a:defRPr/>
            </a:pPr>
            <a:r>
              <a:rPr lang="en-US" sz="11500" dirty="0">
                <a:ln w="22225">
                  <a:solidFill>
                    <a:schemeClr val="tx1"/>
                  </a:solidFill>
                  <a:miter lim="800000"/>
                </a:ln>
                <a:noFill/>
              </a:rPr>
              <a:t>CLOSED DECK EQUIPMENT</a:t>
            </a:r>
          </a:p>
        </p:txBody>
      </p:sp>
      <p:sp>
        <p:nvSpPr>
          <p:cNvPr id="30723" name="Text Placeholder 2">
            <a:extLst>
              <a:ext uri="{FF2B5EF4-FFF2-40B4-BE49-F238E27FC236}">
                <a16:creationId xmlns:a16="http://schemas.microsoft.com/office/drawing/2014/main" id="{8DF36CE4-42EB-46C1-A9AE-417279AF3096}"/>
              </a:ext>
            </a:extLst>
          </p:cNvPr>
          <p:cNvSpPr>
            <a:spLocks noGrp="1"/>
          </p:cNvSpPr>
          <p:nvPr>
            <p:ph type="body" idx="1"/>
          </p:nvPr>
        </p:nvSpPr>
        <p:spPr>
          <a:xfrm>
            <a:off x="965200" y="4572002"/>
            <a:ext cx="10261600" cy="1202995"/>
          </a:xfrm>
        </p:spPr>
        <p:txBody>
          <a:bodyPr vert="horz" lIns="91440" tIns="45720" rIns="91440" bIns="45720" rtlCol="0">
            <a:normAutofit/>
          </a:bodyPr>
          <a:lstStyle/>
          <a:p>
            <a:pPr algn="ctr">
              <a:spcAft>
                <a:spcPct val="0"/>
              </a:spcAft>
            </a:pPr>
            <a:r>
              <a:rPr lang="en-US" altLang="en-US" sz="3200" dirty="0">
                <a:solidFill>
                  <a:schemeClr val="tx1"/>
                </a:solidFill>
              </a:rPr>
              <a:t>-DRY VAN-REFRIGERATED VAN-</a:t>
            </a:r>
          </a:p>
        </p:txBody>
      </p:sp>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4" name="Rectangle 3175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746" name="Title 1">
            <a:extLst>
              <a:ext uri="{FF2B5EF4-FFF2-40B4-BE49-F238E27FC236}">
                <a16:creationId xmlns:a16="http://schemas.microsoft.com/office/drawing/2014/main" id="{FA34B877-D650-A6A6-C425-BBDF6FDB414F}"/>
              </a:ext>
            </a:extLst>
          </p:cNvPr>
          <p:cNvSpPr>
            <a:spLocks noGrp="1"/>
          </p:cNvSpPr>
          <p:nvPr>
            <p:ph type="title"/>
          </p:nvPr>
        </p:nvSpPr>
        <p:spPr>
          <a:xfrm>
            <a:off x="1295400" y="669925"/>
            <a:ext cx="4800600" cy="1325563"/>
          </a:xfrm>
        </p:spPr>
        <p:txBody>
          <a:bodyPr anchor="b">
            <a:normAutofit/>
          </a:bodyPr>
          <a:lstStyle/>
          <a:p>
            <a:pPr eaLnBrk="1" hangingPunct="1"/>
            <a:r>
              <a:rPr lang="en-US" altLang="en-US">
                <a:solidFill>
                  <a:schemeClr val="bg1"/>
                </a:solidFill>
              </a:rPr>
              <a:t>Dry Van</a:t>
            </a:r>
          </a:p>
        </p:txBody>
      </p:sp>
      <p:cxnSp>
        <p:nvCxnSpPr>
          <p:cNvPr id="31756" name="Straight Connector 3175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19828B-632F-AA7D-5EF7-194E72F405A7}"/>
              </a:ext>
            </a:extLst>
          </p:cNvPr>
          <p:cNvSpPr>
            <a:spLocks noGrp="1"/>
          </p:cNvSpPr>
          <p:nvPr>
            <p:ph idx="1"/>
          </p:nvPr>
        </p:nvSpPr>
        <p:spPr>
          <a:xfrm>
            <a:off x="1295400" y="2288833"/>
            <a:ext cx="4800600" cy="3711571"/>
          </a:xfrm>
        </p:spPr>
        <p:txBody>
          <a:bodyPr rtlCol="0">
            <a:normAutofit/>
          </a:bodyPr>
          <a:lstStyle/>
          <a:p>
            <a:pPr marL="384048" indent="-384048" eaLnBrk="1" fontAlgn="auto" hangingPunct="1">
              <a:defRPr/>
            </a:pPr>
            <a:r>
              <a:rPr lang="en-US" altLang="en-US" sz="1400">
                <a:solidFill>
                  <a:schemeClr val="bg1"/>
                </a:solidFill>
                <a:latin typeface="Arial" panose="020B0604020202020204" pitchFamily="34" charset="0"/>
              </a:rPr>
              <a:t>Fully enclosed trailer that opens in the rear</a:t>
            </a:r>
          </a:p>
          <a:p>
            <a:pPr lvl="1" indent="-384048" eaLnBrk="1" fontAlgn="auto" hangingPunct="1">
              <a:defRPr/>
            </a:pPr>
            <a:r>
              <a:rPr lang="en-US" altLang="en-US" sz="1400" i="0">
                <a:solidFill>
                  <a:schemeClr val="bg1"/>
                </a:solidFill>
                <a:latin typeface="Arial" panose="020B0604020202020204" pitchFamily="34" charset="0"/>
              </a:rPr>
              <a:t>Wooden floors allows drivers to nail boards down for blocking and bracing</a:t>
            </a:r>
          </a:p>
          <a:p>
            <a:pPr marL="384048" indent="-384048" eaLnBrk="1" fontAlgn="auto" hangingPunct="1">
              <a:defRPr/>
            </a:pPr>
            <a:endParaRPr lang="en-US" altLang="en-US" sz="1400">
              <a:solidFill>
                <a:schemeClr val="bg1"/>
              </a:solidFill>
              <a:latin typeface="Arial" panose="020B0604020202020204" pitchFamily="34" charset="0"/>
            </a:endParaRPr>
          </a:p>
          <a:p>
            <a:pPr marL="384048" indent="-384048" eaLnBrk="1" fontAlgn="auto" hangingPunct="1">
              <a:defRPr/>
            </a:pPr>
            <a:r>
              <a:rPr lang="en-US" altLang="en-US" sz="1400">
                <a:solidFill>
                  <a:schemeClr val="bg1"/>
                </a:solidFill>
                <a:latin typeface="Arial" panose="020B0604020202020204" pitchFamily="34" charset="0"/>
              </a:rPr>
              <a:t>Loading:</a:t>
            </a:r>
          </a:p>
          <a:p>
            <a:pPr lvl="1" indent="-384048" eaLnBrk="1" fontAlgn="auto" hangingPunct="1">
              <a:defRPr/>
            </a:pPr>
            <a:r>
              <a:rPr lang="en-US" altLang="en-US" sz="1400" i="0">
                <a:solidFill>
                  <a:schemeClr val="bg1"/>
                </a:solidFill>
                <a:latin typeface="Arial" panose="020B0604020202020204" pitchFamily="34" charset="0"/>
              </a:rPr>
              <a:t>Fork Rear</a:t>
            </a:r>
          </a:p>
          <a:p>
            <a:pPr marL="471487" lvl="1" indent="0" eaLnBrk="1" fontAlgn="auto" hangingPunct="1">
              <a:buFont typeface="Franklin Gothic Book" panose="020B0503020102020204" pitchFamily="34" charset="0"/>
              <a:buNone/>
              <a:defRPr/>
            </a:pPr>
            <a:endParaRPr lang="en-US" altLang="en-US" sz="1400">
              <a:solidFill>
                <a:schemeClr val="bg1"/>
              </a:solidFill>
              <a:latin typeface="Arial" panose="020B0604020202020204" pitchFamily="34" charset="0"/>
            </a:endParaRPr>
          </a:p>
          <a:p>
            <a:pPr marL="384048" indent="-384048" eaLnBrk="1" fontAlgn="auto" hangingPunct="1">
              <a:defRPr/>
            </a:pPr>
            <a:r>
              <a:rPr lang="en-US" altLang="en-US" sz="1400">
                <a:solidFill>
                  <a:schemeClr val="bg1"/>
                </a:solidFill>
                <a:latin typeface="Arial" panose="020B0604020202020204" pitchFamily="34" charset="0"/>
              </a:rPr>
              <a:t>Dimensions &amp; Capability:</a:t>
            </a:r>
          </a:p>
          <a:p>
            <a:pPr lvl="1" indent="-384048" eaLnBrk="1" fontAlgn="auto" hangingPunct="1">
              <a:defRPr/>
            </a:pPr>
            <a:r>
              <a:rPr lang="en-US" altLang="en-US" sz="1400" i="0">
                <a:solidFill>
                  <a:schemeClr val="bg1"/>
                </a:solidFill>
                <a:latin typeface="Arial" panose="020B0604020202020204" pitchFamily="34" charset="0"/>
              </a:rPr>
              <a:t>Weight:  Typically scales 43-45,000</a:t>
            </a:r>
          </a:p>
          <a:p>
            <a:pPr lvl="1" indent="-384048" eaLnBrk="1" fontAlgn="auto" hangingPunct="1">
              <a:defRPr/>
            </a:pPr>
            <a:r>
              <a:rPr lang="en-US" altLang="en-US" sz="1400" i="0">
                <a:solidFill>
                  <a:schemeClr val="bg1"/>
                </a:solidFill>
                <a:latin typeface="Arial" panose="020B0604020202020204" pitchFamily="34" charset="0"/>
              </a:rPr>
              <a:t>Length:  53’, 48’</a:t>
            </a:r>
          </a:p>
          <a:p>
            <a:pPr lvl="1" indent="-384048" eaLnBrk="1" fontAlgn="auto" hangingPunct="1">
              <a:defRPr/>
            </a:pPr>
            <a:r>
              <a:rPr lang="en-US" altLang="en-US" sz="1400" i="0">
                <a:solidFill>
                  <a:schemeClr val="bg1"/>
                </a:solidFill>
                <a:latin typeface="Arial" panose="020B0604020202020204" pitchFamily="34" charset="0"/>
              </a:rPr>
              <a:t>Width:   96” or 102”  *Keep in mind, the inside width will be less*</a:t>
            </a:r>
          </a:p>
          <a:p>
            <a:pPr lvl="1" indent="-384048" eaLnBrk="1" fontAlgn="auto" hangingPunct="1">
              <a:defRPr/>
            </a:pPr>
            <a:r>
              <a:rPr lang="en-US" altLang="en-US" sz="1400" i="0">
                <a:solidFill>
                  <a:schemeClr val="bg1"/>
                </a:solidFill>
                <a:latin typeface="Arial" panose="020B0604020202020204" pitchFamily="34" charset="0"/>
              </a:rPr>
              <a:t>Height: 8’</a:t>
            </a:r>
          </a:p>
          <a:p>
            <a:pPr lvl="1" indent="-384048" eaLnBrk="1" fontAlgn="auto" hangingPunct="1">
              <a:defRPr/>
            </a:pPr>
            <a:r>
              <a:rPr lang="en-US" altLang="en-US" sz="1400" i="0">
                <a:solidFill>
                  <a:schemeClr val="bg1"/>
                </a:solidFill>
                <a:latin typeface="Arial" panose="020B0604020202020204" pitchFamily="34" charset="0"/>
              </a:rPr>
              <a:t>Swing doors or roll-up</a:t>
            </a:r>
          </a:p>
          <a:p>
            <a:pPr lvl="1" indent="-384048" eaLnBrk="1" fontAlgn="auto" hangingPunct="1">
              <a:defRPr/>
            </a:pPr>
            <a:endParaRPr lang="en-US" sz="1400">
              <a:solidFill>
                <a:schemeClr val="bg1"/>
              </a:solidFill>
            </a:endParaRPr>
          </a:p>
        </p:txBody>
      </p:sp>
      <p:pic>
        <p:nvPicPr>
          <p:cNvPr id="31749" name="Picture 3">
            <a:extLst>
              <a:ext uri="{FF2B5EF4-FFF2-40B4-BE49-F238E27FC236}">
                <a16:creationId xmlns:a16="http://schemas.microsoft.com/office/drawing/2014/main" id="{503A1D1F-2358-2D69-007E-27A9F91E9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645193" y="418171"/>
            <a:ext cx="3588640" cy="26880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8" name="Rectangle 3175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8" name="Picture 2">
            <a:extLst>
              <a:ext uri="{FF2B5EF4-FFF2-40B4-BE49-F238E27FC236}">
                <a16:creationId xmlns:a16="http://schemas.microsoft.com/office/drawing/2014/main" id="{3D014872-6309-EFFE-52A3-F719A61D7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038661" y="3928495"/>
            <a:ext cx="3588640" cy="23880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Rectangle 3175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yellow logo on a black background&#10;&#10;Description automatically generated with low confidence">
            <a:extLst>
              <a:ext uri="{FF2B5EF4-FFF2-40B4-BE49-F238E27FC236}">
                <a16:creationId xmlns:a16="http://schemas.microsoft.com/office/drawing/2014/main" id="{D316C2D2-ECB0-59F6-4271-575FB2773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0204FDCF-B541-55BB-F5DE-BF10252842D0}"/>
              </a:ext>
            </a:extLst>
          </p:cNvPr>
          <p:cNvSpPr>
            <a:spLocks noGrp="1"/>
          </p:cNvSpPr>
          <p:nvPr>
            <p:ph type="title"/>
          </p:nvPr>
        </p:nvSpPr>
        <p:spPr/>
        <p:txBody>
          <a:bodyPr/>
          <a:lstStyle/>
          <a:p>
            <a:pPr eaLnBrk="1" hangingPunct="1"/>
            <a:r>
              <a:rPr lang="en-US" altLang="en-US" dirty="0">
                <a:solidFill>
                  <a:schemeClr val="bg1"/>
                </a:solidFill>
              </a:rPr>
              <a:t>Refrigerated Van</a:t>
            </a:r>
          </a:p>
        </p:txBody>
      </p:sp>
      <p:sp>
        <p:nvSpPr>
          <p:cNvPr id="3" name="Content Placeholder 2">
            <a:extLst>
              <a:ext uri="{FF2B5EF4-FFF2-40B4-BE49-F238E27FC236}">
                <a16:creationId xmlns:a16="http://schemas.microsoft.com/office/drawing/2014/main" id="{6AC6192C-397B-0359-4BB8-999A53B354D3}"/>
              </a:ext>
            </a:extLst>
          </p:cNvPr>
          <p:cNvSpPr>
            <a:spLocks noGrp="1"/>
          </p:cNvSpPr>
          <p:nvPr>
            <p:ph idx="1"/>
          </p:nvPr>
        </p:nvSpPr>
        <p:spPr>
          <a:xfrm>
            <a:off x="1371600" y="1557338"/>
            <a:ext cx="9601200" cy="3581400"/>
          </a:xfrm>
        </p:spPr>
        <p:txBody>
          <a:bodyPr rtlCol="0">
            <a:normAutofit fontScale="92500" lnSpcReduction="20000"/>
          </a:bodyPr>
          <a:lstStyle/>
          <a:p>
            <a:pPr marL="384048" indent="-384048" eaLnBrk="1" fontAlgn="auto" hangingPunct="1">
              <a:lnSpc>
                <a:spcPct val="80000"/>
              </a:lnSpc>
              <a:defRPr/>
            </a:pPr>
            <a:r>
              <a:rPr lang="en-US" altLang="en-US" dirty="0">
                <a:solidFill>
                  <a:schemeClr val="bg1"/>
                </a:solidFill>
                <a:latin typeface="Arial" panose="020B0604020202020204" pitchFamily="34" charset="0"/>
              </a:rPr>
              <a:t>Fully enclosed trailer that is temperature controlled</a:t>
            </a:r>
          </a:p>
          <a:p>
            <a:pPr lvl="1" indent="-384048" eaLnBrk="1" fontAlgn="auto" hangingPunct="1">
              <a:lnSpc>
                <a:spcPct val="80000"/>
              </a:lnSpc>
              <a:defRPr/>
            </a:pPr>
            <a:r>
              <a:rPr lang="en-US" altLang="en-US" sz="1600" i="0" dirty="0">
                <a:solidFill>
                  <a:schemeClr val="bg1"/>
                </a:solidFill>
                <a:latin typeface="Arial" panose="020B0604020202020204" pitchFamily="34" charset="0"/>
              </a:rPr>
              <a:t>Metal corrugated floors with insulated walls to control the temperature</a:t>
            </a:r>
          </a:p>
          <a:p>
            <a:pPr lvl="1" indent="-384048" eaLnBrk="1" fontAlgn="auto" hangingPunct="1">
              <a:lnSpc>
                <a:spcPct val="80000"/>
              </a:lnSpc>
              <a:defRPr/>
            </a:pPr>
            <a:r>
              <a:rPr lang="en-US" altLang="en-US" sz="1600" i="0" dirty="0">
                <a:solidFill>
                  <a:schemeClr val="bg1"/>
                </a:solidFill>
                <a:latin typeface="Arial" panose="020B0604020202020204" pitchFamily="34" charset="0"/>
              </a:rPr>
              <a:t>Can be set to a specific degree, set to a range, or “kept below” a number</a:t>
            </a:r>
          </a:p>
          <a:p>
            <a:pPr lvl="1" indent="-384048" eaLnBrk="1" fontAlgn="auto" hangingPunct="1">
              <a:lnSpc>
                <a:spcPct val="80000"/>
              </a:lnSpc>
              <a:defRPr/>
            </a:pPr>
            <a:r>
              <a:rPr lang="en-US" altLang="en-US" sz="1600" i="0" dirty="0">
                <a:solidFill>
                  <a:schemeClr val="bg1"/>
                </a:solidFill>
                <a:latin typeface="Arial" panose="020B0604020202020204" pitchFamily="34" charset="0"/>
              </a:rPr>
              <a:t>Can also be run with the refrigeration unit OFF</a:t>
            </a:r>
          </a:p>
          <a:p>
            <a:pPr marL="384048" indent="-384048" eaLnBrk="1" fontAlgn="auto" hangingPunct="1">
              <a:lnSpc>
                <a:spcPct val="80000"/>
              </a:lnSpc>
              <a:defRPr/>
            </a:pPr>
            <a:endParaRPr lang="en-US" altLang="en-US" dirty="0">
              <a:solidFill>
                <a:schemeClr val="bg1"/>
              </a:solidFill>
              <a:latin typeface="Arial" panose="020B0604020202020204" pitchFamily="34" charset="0"/>
            </a:endParaRPr>
          </a:p>
          <a:p>
            <a:pPr marL="384048" indent="-384048" eaLnBrk="1" fontAlgn="auto" hangingPunct="1">
              <a:lnSpc>
                <a:spcPct val="80000"/>
              </a:lnSpc>
              <a:defRPr/>
            </a:pPr>
            <a:r>
              <a:rPr lang="en-US" altLang="en-US" dirty="0">
                <a:solidFill>
                  <a:schemeClr val="bg1"/>
                </a:solidFill>
                <a:latin typeface="Arial" panose="020B0604020202020204" pitchFamily="34" charset="0"/>
              </a:rPr>
              <a:t>Loading:</a:t>
            </a:r>
          </a:p>
          <a:p>
            <a:pPr lvl="1" indent="-384048" eaLnBrk="1" fontAlgn="auto" hangingPunct="1">
              <a:lnSpc>
                <a:spcPct val="80000"/>
              </a:lnSpc>
              <a:defRPr/>
            </a:pPr>
            <a:r>
              <a:rPr lang="en-US" altLang="en-US" sz="1600" i="0" dirty="0">
                <a:solidFill>
                  <a:schemeClr val="bg1"/>
                </a:solidFill>
                <a:latin typeface="Arial" panose="020B0604020202020204" pitchFamily="34" charset="0"/>
              </a:rPr>
              <a:t>Fork Rear</a:t>
            </a:r>
          </a:p>
          <a:p>
            <a:pPr marL="471487" lvl="1" indent="0" eaLnBrk="1" fontAlgn="auto" hangingPunct="1">
              <a:lnSpc>
                <a:spcPct val="80000"/>
              </a:lnSpc>
              <a:buFont typeface="Franklin Gothic Book" panose="020B0503020102020204" pitchFamily="34" charset="0"/>
              <a:buNone/>
              <a:defRPr/>
            </a:pPr>
            <a:endParaRPr lang="en-US" altLang="en-US" sz="1100" dirty="0">
              <a:solidFill>
                <a:schemeClr val="bg1"/>
              </a:solidFill>
              <a:latin typeface="Arial" panose="020B0604020202020204" pitchFamily="34" charset="0"/>
            </a:endParaRPr>
          </a:p>
          <a:p>
            <a:pPr marL="384048" indent="-384048" eaLnBrk="1" fontAlgn="auto" hangingPunct="1">
              <a:lnSpc>
                <a:spcPct val="80000"/>
              </a:lnSpc>
              <a:defRPr/>
            </a:pPr>
            <a:r>
              <a:rPr lang="en-US" altLang="en-US" sz="1800" dirty="0">
                <a:solidFill>
                  <a:schemeClr val="bg1"/>
                </a:solidFill>
                <a:latin typeface="Arial" panose="020B0604020202020204" pitchFamily="34" charset="0"/>
              </a:rPr>
              <a:t>Dimensions &amp; Capability:</a:t>
            </a:r>
          </a:p>
          <a:p>
            <a:pPr lvl="1" indent="-384048" eaLnBrk="1" fontAlgn="auto" hangingPunct="1">
              <a:lnSpc>
                <a:spcPct val="80000"/>
              </a:lnSpc>
              <a:defRPr/>
            </a:pPr>
            <a:r>
              <a:rPr lang="en-US" altLang="en-US" sz="1600" i="0" dirty="0">
                <a:solidFill>
                  <a:schemeClr val="bg1"/>
                </a:solidFill>
                <a:latin typeface="Arial" panose="020B0604020202020204" pitchFamily="34" charset="0"/>
              </a:rPr>
              <a:t>Weight:  Typically scales 40-43,000</a:t>
            </a:r>
          </a:p>
          <a:p>
            <a:pPr lvl="1" indent="-384048" eaLnBrk="1" fontAlgn="auto" hangingPunct="1">
              <a:lnSpc>
                <a:spcPct val="80000"/>
              </a:lnSpc>
              <a:defRPr/>
            </a:pPr>
            <a:r>
              <a:rPr lang="en-US" altLang="en-US" sz="1600" i="0" dirty="0">
                <a:solidFill>
                  <a:schemeClr val="bg1"/>
                </a:solidFill>
                <a:latin typeface="Arial" panose="020B0604020202020204" pitchFamily="34" charset="0"/>
              </a:rPr>
              <a:t>Length:  53’, 48’</a:t>
            </a:r>
          </a:p>
          <a:p>
            <a:pPr lvl="1" indent="-384048" eaLnBrk="1" fontAlgn="auto" hangingPunct="1">
              <a:lnSpc>
                <a:spcPct val="80000"/>
              </a:lnSpc>
              <a:defRPr/>
            </a:pPr>
            <a:r>
              <a:rPr lang="en-US" altLang="en-US" sz="1600" i="0" dirty="0">
                <a:solidFill>
                  <a:schemeClr val="bg1"/>
                </a:solidFill>
                <a:latin typeface="Arial" panose="020B0604020202020204" pitchFamily="34" charset="0"/>
              </a:rPr>
              <a:t>Width:   96” or 102”  *Keep in mind, the inside width will be less*</a:t>
            </a:r>
          </a:p>
          <a:p>
            <a:pPr lvl="1" indent="-384048" eaLnBrk="1" fontAlgn="auto" hangingPunct="1">
              <a:lnSpc>
                <a:spcPct val="80000"/>
              </a:lnSpc>
              <a:defRPr/>
            </a:pPr>
            <a:r>
              <a:rPr lang="en-US" altLang="en-US" sz="1600" i="0" dirty="0">
                <a:solidFill>
                  <a:schemeClr val="bg1"/>
                </a:solidFill>
                <a:latin typeface="Arial" panose="020B0604020202020204" pitchFamily="34" charset="0"/>
              </a:rPr>
              <a:t>Height: 8’</a:t>
            </a:r>
          </a:p>
          <a:p>
            <a:pPr lvl="1" indent="-384048" eaLnBrk="1" fontAlgn="auto" hangingPunct="1">
              <a:lnSpc>
                <a:spcPct val="80000"/>
              </a:lnSpc>
              <a:defRPr/>
            </a:pPr>
            <a:r>
              <a:rPr lang="en-US" altLang="en-US" sz="1600" i="0" dirty="0">
                <a:solidFill>
                  <a:schemeClr val="bg1"/>
                </a:solidFill>
                <a:latin typeface="Arial" panose="020B0604020202020204" pitchFamily="34" charset="0"/>
              </a:rPr>
              <a:t>Swing doors</a:t>
            </a:r>
          </a:p>
          <a:p>
            <a:pPr lvl="1" indent="-384048" eaLnBrk="1" fontAlgn="auto" hangingPunct="1">
              <a:defRPr/>
            </a:pPr>
            <a:endParaRPr lang="en-US" dirty="0">
              <a:solidFill>
                <a:schemeClr val="bg1"/>
              </a:solidFill>
            </a:endParaRPr>
          </a:p>
        </p:txBody>
      </p:sp>
      <p:pic>
        <p:nvPicPr>
          <p:cNvPr id="32772" name="Picture 1">
            <a:extLst>
              <a:ext uri="{FF2B5EF4-FFF2-40B4-BE49-F238E27FC236}">
                <a16:creationId xmlns:a16="http://schemas.microsoft.com/office/drawing/2014/main" id="{6D5398E0-F01F-32DC-5A00-BF8F12DDF6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9263" y="2471738"/>
            <a:ext cx="36671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a:extLst>
              <a:ext uri="{FF2B5EF4-FFF2-40B4-BE49-F238E27FC236}">
                <a16:creationId xmlns:a16="http://schemas.microsoft.com/office/drawing/2014/main" id="{66A9434A-0B8A-EA66-A4BC-0FD6169829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5138" y="4603750"/>
            <a:ext cx="27813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9" name="Rectangle 1536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4" name="Picture 1">
            <a:extLst>
              <a:ext uri="{FF2B5EF4-FFF2-40B4-BE49-F238E27FC236}">
                <a16:creationId xmlns:a16="http://schemas.microsoft.com/office/drawing/2014/main" id="{FDC46A60-6C19-BE31-A489-146493B0865A}"/>
              </a:ext>
            </a:extLst>
          </p:cNvPr>
          <p:cNvPicPr>
            <a:picLocks noChangeAspect="1"/>
          </p:cNvPicPr>
          <p:nvPr/>
        </p:nvPicPr>
        <p:blipFill rotWithShape="1">
          <a:blip r:embed="rId2">
            <a:extLst>
              <a:ext uri="{28A0092B-C50C-407E-A947-70E740481C1C}">
                <a14:useLocalDpi xmlns:a14="http://schemas.microsoft.com/office/drawing/2010/main" val="0"/>
              </a:ext>
            </a:extLst>
          </a:blip>
          <a:srcRect t="2278" r="23289" b="6813"/>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Rectangle 1537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2" name="Title 1">
            <a:extLst>
              <a:ext uri="{FF2B5EF4-FFF2-40B4-BE49-F238E27FC236}">
                <a16:creationId xmlns:a16="http://schemas.microsoft.com/office/drawing/2014/main" id="{F0729A64-0DC8-E7FF-79C7-912BE1D2163F}"/>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altLang="en-US" sz="2800"/>
              <a:t>Introduction</a:t>
            </a:r>
          </a:p>
        </p:txBody>
      </p:sp>
      <p:sp>
        <p:nvSpPr>
          <p:cNvPr id="15373" name="Rectangle 1537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375" name="Rectangle 1537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3" name="Content Placeholder 2">
            <a:extLst>
              <a:ext uri="{FF2B5EF4-FFF2-40B4-BE49-F238E27FC236}">
                <a16:creationId xmlns:a16="http://schemas.microsoft.com/office/drawing/2014/main" id="{F8EEB788-9020-C215-C808-1E302C12B8AF}"/>
              </a:ext>
            </a:extLst>
          </p:cNvPr>
          <p:cNvSpPr>
            <a:spLocks noGrp="1"/>
          </p:cNvSpPr>
          <p:nvPr>
            <p:ph type="body" sz="half" idx="2"/>
          </p:nvPr>
        </p:nvSpPr>
        <p:spPr>
          <a:xfrm>
            <a:off x="371094" y="2718053"/>
            <a:ext cx="4143756" cy="3971671"/>
          </a:xfrm>
        </p:spPr>
        <p:txBody>
          <a:bodyPr vert="horz" lIns="91440" tIns="45720" rIns="91440" bIns="45720" rtlCol="0" anchor="t">
            <a:normAutofit/>
          </a:bodyPr>
          <a:lstStyle/>
          <a:p>
            <a:pPr>
              <a:spcBef>
                <a:spcPct val="0"/>
              </a:spcBef>
              <a:spcAft>
                <a:spcPts val="600"/>
              </a:spcAft>
            </a:pPr>
            <a:r>
              <a:rPr lang="en-US" altLang="en-US" sz="1800" dirty="0"/>
              <a:t>During this presentation, we’ll dive into the different types of equipment used by Beemac company trucks, as well as our carrier partners, and the different modes of transportation that we offer. </a:t>
            </a:r>
            <a:endParaRPr lang="en-US" altLang="en-US" sz="1800" b="1" dirty="0"/>
          </a:p>
          <a:p>
            <a:pPr>
              <a:spcBef>
                <a:spcPct val="0"/>
              </a:spcBef>
              <a:spcAft>
                <a:spcPts val="600"/>
              </a:spcAft>
            </a:pPr>
            <a:r>
              <a:rPr lang="en-US" altLang="en-US" sz="1800" dirty="0"/>
              <a:t>We will also discuss the use of each trailer type, the commodities that they can haul, and any specific requirements that you need to know to do your job correctly!</a:t>
            </a:r>
          </a:p>
          <a:p>
            <a:pPr>
              <a:spcBef>
                <a:spcPct val="0"/>
              </a:spcBef>
              <a:spcAft>
                <a:spcPts val="600"/>
              </a:spcAft>
            </a:pPr>
            <a:r>
              <a:rPr lang="en-US" altLang="en-US" sz="1800" dirty="0"/>
              <a:t>Lastly, we will compare the different types of equipment and modes of transportation while keeping your customer’s #1 concern in mind… time vs. money.</a:t>
            </a:r>
          </a:p>
          <a:p>
            <a:pPr indent="-228600">
              <a:spcBef>
                <a:spcPct val="0"/>
              </a:spcBef>
              <a:spcAft>
                <a:spcPts val="600"/>
              </a:spcAft>
              <a:buFont typeface="Arial" panose="020B0604020202020204" pitchFamily="34" charset="0"/>
              <a:buChar char="•"/>
            </a:pPr>
            <a:endParaRPr lang="en-US" altLang="en-US" sz="1400" dirty="0"/>
          </a:p>
        </p:txBody>
      </p:sp>
      <p:pic>
        <p:nvPicPr>
          <p:cNvPr id="2" name="Picture 1" descr="A yellow logo on a black background&#10;&#10;Description automatically generated with low confidence">
            <a:extLst>
              <a:ext uri="{FF2B5EF4-FFF2-40B4-BE49-F238E27FC236}">
                <a16:creationId xmlns:a16="http://schemas.microsoft.com/office/drawing/2014/main" id="{8997B95C-8EFA-171F-7737-15C36FE60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76907BC8-6A5A-9F7D-FA40-238EA0D6913A}"/>
              </a:ext>
            </a:extLst>
          </p:cNvPr>
          <p:cNvSpPr>
            <a:spLocks noGrp="1"/>
          </p:cNvSpPr>
          <p:nvPr>
            <p:ph type="title"/>
          </p:nvPr>
        </p:nvSpPr>
        <p:spPr/>
        <p:txBody>
          <a:bodyPr/>
          <a:lstStyle/>
          <a:p>
            <a:pPr eaLnBrk="1" hangingPunct="1"/>
            <a:r>
              <a:rPr lang="en-US" altLang="en-US">
                <a:solidFill>
                  <a:schemeClr val="bg1"/>
                </a:solidFill>
              </a:rPr>
              <a:t>Van- Equipment</a:t>
            </a:r>
          </a:p>
        </p:txBody>
      </p:sp>
      <p:graphicFrame>
        <p:nvGraphicFramePr>
          <p:cNvPr id="5" name="Content Placeholder 4">
            <a:extLst>
              <a:ext uri="{FF2B5EF4-FFF2-40B4-BE49-F238E27FC236}">
                <a16:creationId xmlns:a16="http://schemas.microsoft.com/office/drawing/2014/main" id="{23F742C3-61F6-4997-BF33-38AEA64BA6AE}"/>
              </a:ext>
            </a:extLst>
          </p:cNvPr>
          <p:cNvGraphicFramePr>
            <a:graphicFrameLocks noGrp="1"/>
          </p:cNvGraphicFramePr>
          <p:nvPr>
            <p:ph idx="1"/>
            <p:extLst>
              <p:ext uri="{D42A27DB-BD31-4B8C-83A1-F6EECF244321}">
                <p14:modId xmlns:p14="http://schemas.microsoft.com/office/powerpoint/2010/main" val="3319627848"/>
              </p:ext>
            </p:extLst>
          </p:nvPr>
        </p:nvGraphicFramePr>
        <p:xfrm>
          <a:off x="1371600" y="1428750"/>
          <a:ext cx="9405257" cy="5242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FEA0DAB1-EA15-0513-CA57-A57928126E9C}"/>
              </a:ext>
            </a:extLst>
          </p:cNvPr>
          <p:cNvSpPr>
            <a:spLocks noGrp="1"/>
          </p:cNvSpPr>
          <p:nvPr>
            <p:ph type="title"/>
          </p:nvPr>
        </p:nvSpPr>
        <p:spPr/>
        <p:txBody>
          <a:bodyPr/>
          <a:lstStyle/>
          <a:p>
            <a:r>
              <a:rPr lang="en-US" altLang="en-US">
                <a:solidFill>
                  <a:schemeClr val="bg1"/>
                </a:solidFill>
              </a:rPr>
              <a:t>Van- Equipment</a:t>
            </a:r>
          </a:p>
        </p:txBody>
      </p:sp>
      <p:sp>
        <p:nvSpPr>
          <p:cNvPr id="34819" name="Content Placeholder 2">
            <a:extLst>
              <a:ext uri="{FF2B5EF4-FFF2-40B4-BE49-F238E27FC236}">
                <a16:creationId xmlns:a16="http://schemas.microsoft.com/office/drawing/2014/main" id="{FA8CEE48-8D63-1128-AAB3-4D9FED85217B}"/>
              </a:ext>
            </a:extLst>
          </p:cNvPr>
          <p:cNvSpPr>
            <a:spLocks noGrp="1"/>
          </p:cNvSpPr>
          <p:nvPr>
            <p:ph idx="1"/>
          </p:nvPr>
        </p:nvSpPr>
        <p:spPr/>
        <p:txBody>
          <a:bodyPr/>
          <a:lstStyle/>
          <a:p>
            <a:endParaRPr lang="en-US" altLang="en-US"/>
          </a:p>
        </p:txBody>
      </p:sp>
      <p:graphicFrame>
        <p:nvGraphicFramePr>
          <p:cNvPr id="4" name="Content Placeholder 4">
            <a:extLst>
              <a:ext uri="{FF2B5EF4-FFF2-40B4-BE49-F238E27FC236}">
                <a16:creationId xmlns:a16="http://schemas.microsoft.com/office/drawing/2014/main" id="{8B3D345E-5E01-9C36-6C04-0EFBA55F9945}"/>
              </a:ext>
            </a:extLst>
          </p:cNvPr>
          <p:cNvGraphicFramePr>
            <a:graphicFrameLocks/>
          </p:cNvGraphicFramePr>
          <p:nvPr>
            <p:extLst>
              <p:ext uri="{D42A27DB-BD31-4B8C-83A1-F6EECF244321}">
                <p14:modId xmlns:p14="http://schemas.microsoft.com/office/powerpoint/2010/main" val="3654139099"/>
              </p:ext>
            </p:extLst>
          </p:nvPr>
        </p:nvGraphicFramePr>
        <p:xfrm>
          <a:off x="1371600" y="1428750"/>
          <a:ext cx="9405257" cy="5242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629632AE-DA46-5B1C-4702-0E141F2C7734}"/>
              </a:ext>
            </a:extLst>
          </p:cNvPr>
          <p:cNvSpPr>
            <a:spLocks noGrp="1"/>
          </p:cNvSpPr>
          <p:nvPr>
            <p:ph type="title"/>
          </p:nvPr>
        </p:nvSpPr>
        <p:spPr>
          <a:xfrm>
            <a:off x="1228725" y="168275"/>
            <a:ext cx="9886950" cy="1485900"/>
          </a:xfrm>
        </p:spPr>
        <p:txBody>
          <a:bodyPr/>
          <a:lstStyle/>
          <a:p>
            <a:pPr eaLnBrk="1" hangingPunct="1"/>
            <a:r>
              <a:rPr lang="en-US" altLang="en-US" dirty="0">
                <a:solidFill>
                  <a:schemeClr val="bg1"/>
                </a:solidFill>
              </a:rPr>
              <a:t>Van &amp; Reefer - Packaging &amp; Commodities</a:t>
            </a:r>
          </a:p>
        </p:txBody>
      </p:sp>
      <p:sp>
        <p:nvSpPr>
          <p:cNvPr id="3" name="Content Placeholder 2">
            <a:extLst>
              <a:ext uri="{FF2B5EF4-FFF2-40B4-BE49-F238E27FC236}">
                <a16:creationId xmlns:a16="http://schemas.microsoft.com/office/drawing/2014/main" id="{11EBCE08-C363-8889-04D8-6564BB6EC09A}"/>
              </a:ext>
            </a:extLst>
          </p:cNvPr>
          <p:cNvSpPr>
            <a:spLocks noGrp="1"/>
          </p:cNvSpPr>
          <p:nvPr>
            <p:ph idx="1"/>
          </p:nvPr>
        </p:nvSpPr>
        <p:spPr>
          <a:xfrm>
            <a:off x="1371600" y="1501775"/>
            <a:ext cx="9601200" cy="5187950"/>
          </a:xfrm>
        </p:spPr>
        <p:txBody>
          <a:bodyPr rtlCol="0">
            <a:normAutofit fontScale="92500" lnSpcReduction="20000"/>
          </a:bodyPr>
          <a:lstStyle/>
          <a:p>
            <a:pPr marL="384048" indent="-384048" eaLnBrk="1" fontAlgn="auto" hangingPunct="1">
              <a:defRPr/>
            </a:pPr>
            <a:r>
              <a:rPr lang="en-US" dirty="0">
                <a:solidFill>
                  <a:schemeClr val="bg1"/>
                </a:solidFill>
              </a:rPr>
              <a:t>Packaging Types:</a:t>
            </a:r>
          </a:p>
          <a:p>
            <a:pPr lvl="1" indent="-384048" eaLnBrk="1" fontAlgn="auto" hangingPunct="1">
              <a:defRPr/>
            </a:pPr>
            <a:r>
              <a:rPr lang="en-US" dirty="0" err="1">
                <a:solidFill>
                  <a:schemeClr val="bg1"/>
                </a:solidFill>
              </a:rPr>
              <a:t>Gaylords</a:t>
            </a:r>
            <a:r>
              <a:rPr lang="en-US" dirty="0">
                <a:solidFill>
                  <a:schemeClr val="bg1"/>
                </a:solidFill>
              </a:rPr>
              <a:t>/Corrugated Boxes</a:t>
            </a:r>
          </a:p>
          <a:p>
            <a:pPr lvl="1" indent="-384048" eaLnBrk="1" fontAlgn="auto" hangingPunct="1">
              <a:defRPr/>
            </a:pPr>
            <a:r>
              <a:rPr lang="en-US" dirty="0" err="1">
                <a:solidFill>
                  <a:schemeClr val="bg1"/>
                </a:solidFill>
              </a:rPr>
              <a:t>Supersacks</a:t>
            </a:r>
            <a:endParaRPr lang="en-US" dirty="0">
              <a:solidFill>
                <a:schemeClr val="bg1"/>
              </a:solidFill>
            </a:endParaRPr>
          </a:p>
          <a:p>
            <a:pPr lvl="1" indent="-384048" eaLnBrk="1" fontAlgn="auto" hangingPunct="1">
              <a:defRPr/>
            </a:pPr>
            <a:r>
              <a:rPr lang="en-US" dirty="0">
                <a:solidFill>
                  <a:schemeClr val="bg1"/>
                </a:solidFill>
              </a:rPr>
              <a:t>Pallets</a:t>
            </a:r>
          </a:p>
          <a:p>
            <a:pPr lvl="1" indent="-384048" eaLnBrk="1" fontAlgn="auto" hangingPunct="1">
              <a:defRPr/>
            </a:pPr>
            <a:r>
              <a:rPr lang="en-US" dirty="0">
                <a:solidFill>
                  <a:schemeClr val="bg1"/>
                </a:solidFill>
              </a:rPr>
              <a:t>Pieces</a:t>
            </a:r>
          </a:p>
          <a:p>
            <a:pPr marL="384048" indent="-384048" eaLnBrk="1" fontAlgn="auto" hangingPunct="1">
              <a:defRPr/>
            </a:pPr>
            <a:r>
              <a:rPr lang="en-US" dirty="0">
                <a:solidFill>
                  <a:schemeClr val="bg1"/>
                </a:solidFill>
              </a:rPr>
              <a:t>Van Commodities</a:t>
            </a:r>
          </a:p>
          <a:p>
            <a:pPr lvl="1" indent="-384048" eaLnBrk="1" fontAlgn="auto" hangingPunct="1">
              <a:defRPr/>
            </a:pPr>
            <a:r>
              <a:rPr lang="en-US" dirty="0">
                <a:solidFill>
                  <a:schemeClr val="bg1"/>
                </a:solidFill>
              </a:rPr>
              <a:t>Plastics</a:t>
            </a:r>
          </a:p>
          <a:p>
            <a:pPr lvl="1" indent="-384048" eaLnBrk="1" fontAlgn="auto" hangingPunct="1">
              <a:defRPr/>
            </a:pPr>
            <a:r>
              <a:rPr lang="en-US" dirty="0">
                <a:solidFill>
                  <a:schemeClr val="bg1"/>
                </a:solidFill>
              </a:rPr>
              <a:t>Retail</a:t>
            </a:r>
          </a:p>
          <a:p>
            <a:pPr lvl="1" indent="-384048" eaLnBrk="1" fontAlgn="auto" hangingPunct="1">
              <a:defRPr/>
            </a:pPr>
            <a:r>
              <a:rPr lang="en-US" dirty="0">
                <a:solidFill>
                  <a:schemeClr val="bg1"/>
                </a:solidFill>
              </a:rPr>
              <a:t>Empty Pallets</a:t>
            </a:r>
          </a:p>
          <a:p>
            <a:pPr lvl="1" indent="-384048" eaLnBrk="1" fontAlgn="auto" hangingPunct="1">
              <a:defRPr/>
            </a:pPr>
            <a:r>
              <a:rPr lang="en-US" dirty="0">
                <a:solidFill>
                  <a:schemeClr val="bg1"/>
                </a:solidFill>
              </a:rPr>
              <a:t>Skidded coils &amp; other metals</a:t>
            </a:r>
          </a:p>
          <a:p>
            <a:pPr lvl="1" indent="-384048" eaLnBrk="1" fontAlgn="auto" hangingPunct="1">
              <a:defRPr/>
            </a:pPr>
            <a:r>
              <a:rPr lang="en-US" dirty="0">
                <a:solidFill>
                  <a:schemeClr val="bg1"/>
                </a:solidFill>
              </a:rPr>
              <a:t>Paper</a:t>
            </a:r>
          </a:p>
          <a:p>
            <a:pPr marL="384048" indent="-384048" eaLnBrk="1" fontAlgn="auto" hangingPunct="1">
              <a:defRPr/>
            </a:pPr>
            <a:r>
              <a:rPr lang="en-US" dirty="0">
                <a:solidFill>
                  <a:schemeClr val="bg1"/>
                </a:solidFill>
              </a:rPr>
              <a:t>Refrigerated Commodities</a:t>
            </a:r>
          </a:p>
          <a:p>
            <a:pPr lvl="1" indent="-384048" eaLnBrk="1" fontAlgn="auto" hangingPunct="1">
              <a:defRPr/>
            </a:pPr>
            <a:r>
              <a:rPr lang="en-US" dirty="0">
                <a:solidFill>
                  <a:schemeClr val="bg1"/>
                </a:solidFill>
              </a:rPr>
              <a:t>Produce</a:t>
            </a:r>
          </a:p>
          <a:p>
            <a:pPr lvl="1" indent="-384048" eaLnBrk="1" fontAlgn="auto" hangingPunct="1">
              <a:defRPr/>
            </a:pPr>
            <a:r>
              <a:rPr lang="en-US" dirty="0">
                <a:solidFill>
                  <a:schemeClr val="bg1"/>
                </a:solidFill>
              </a:rPr>
              <a:t>Poultry</a:t>
            </a:r>
          </a:p>
          <a:p>
            <a:pPr lvl="1" indent="-384048" eaLnBrk="1" fontAlgn="auto" hangingPunct="1">
              <a:defRPr/>
            </a:pPr>
            <a:r>
              <a:rPr lang="en-US" dirty="0">
                <a:solidFill>
                  <a:schemeClr val="bg1"/>
                </a:solidFill>
              </a:rPr>
              <a:t>Beverages</a:t>
            </a:r>
          </a:p>
        </p:txBody>
      </p:sp>
      <p:pic>
        <p:nvPicPr>
          <p:cNvPr id="35844" name="Picture 1">
            <a:extLst>
              <a:ext uri="{FF2B5EF4-FFF2-40B4-BE49-F238E27FC236}">
                <a16:creationId xmlns:a16="http://schemas.microsoft.com/office/drawing/2014/main" id="{FE6B440F-1BE1-C2E9-CA9C-144277DC85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8063" y="1417638"/>
            <a:ext cx="27098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4">
            <a:extLst>
              <a:ext uri="{FF2B5EF4-FFF2-40B4-BE49-F238E27FC236}">
                <a16:creationId xmlns:a16="http://schemas.microsoft.com/office/drawing/2014/main" id="{1F77C401-A800-CD6B-C211-9FDDEDC29A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7825" y="1417638"/>
            <a:ext cx="3170238"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5">
            <a:extLst>
              <a:ext uri="{FF2B5EF4-FFF2-40B4-BE49-F238E27FC236}">
                <a16:creationId xmlns:a16="http://schemas.microsoft.com/office/drawing/2014/main" id="{A4FAF6FC-5D1E-1C98-833D-776C5FE244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88388" y="3794125"/>
            <a:ext cx="2662237"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9">
            <a:extLst>
              <a:ext uri="{FF2B5EF4-FFF2-40B4-BE49-F238E27FC236}">
                <a16:creationId xmlns:a16="http://schemas.microsoft.com/office/drawing/2014/main" id="{67E6642E-D53F-A2F1-72D3-CD56FDF6CC2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7825" y="3794125"/>
            <a:ext cx="323056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6C5AFB15-D501-6784-B612-DD4304EB6B42}"/>
              </a:ext>
            </a:extLst>
          </p:cNvPr>
          <p:cNvSpPr>
            <a:spLocks noGrp="1"/>
          </p:cNvSpPr>
          <p:nvPr>
            <p:ph type="title"/>
          </p:nvPr>
        </p:nvSpPr>
        <p:spPr>
          <a:xfrm>
            <a:off x="1371600" y="135370"/>
            <a:ext cx="9601200" cy="1485900"/>
          </a:xfrm>
        </p:spPr>
        <p:txBody>
          <a:bodyPr/>
          <a:lstStyle/>
          <a:p>
            <a:r>
              <a:rPr lang="en-US" altLang="en-US" dirty="0">
                <a:solidFill>
                  <a:schemeClr val="bg1"/>
                </a:solidFill>
              </a:rPr>
              <a:t>IMPORTANT THINGS TO CHECK</a:t>
            </a:r>
          </a:p>
        </p:txBody>
      </p:sp>
      <p:sp>
        <p:nvSpPr>
          <p:cNvPr id="36867" name="Content Placeholder 2">
            <a:extLst>
              <a:ext uri="{FF2B5EF4-FFF2-40B4-BE49-F238E27FC236}">
                <a16:creationId xmlns:a16="http://schemas.microsoft.com/office/drawing/2014/main" id="{54DBA913-500E-E2C9-DF9C-2E374A7A03AE}"/>
              </a:ext>
            </a:extLst>
          </p:cNvPr>
          <p:cNvSpPr>
            <a:spLocks noGrp="1"/>
          </p:cNvSpPr>
          <p:nvPr>
            <p:ph idx="1"/>
          </p:nvPr>
        </p:nvSpPr>
        <p:spPr>
          <a:xfrm>
            <a:off x="1219200" y="1168400"/>
            <a:ext cx="9601200" cy="5184775"/>
          </a:xfrm>
        </p:spPr>
        <p:txBody>
          <a:bodyPr/>
          <a:lstStyle/>
          <a:p>
            <a:r>
              <a:rPr lang="en-US" altLang="en-US" sz="1800" dirty="0">
                <a:solidFill>
                  <a:schemeClr val="bg1"/>
                </a:solidFill>
              </a:rPr>
              <a:t>Every facility has their own scheduled load times. It is vital to call each facility and find out what their shipping and receiving hours are. For example, a facility may ship from 8:00am – 3:00pm Monday through Friday on a first come, first served basis, or may receive from 8:00am to 2:00pm by appointment. It is important to know this information so you can schedule the arrival times of your trucks better. </a:t>
            </a:r>
          </a:p>
          <a:p>
            <a:r>
              <a:rPr lang="en-US" altLang="en-US" sz="1800" dirty="0">
                <a:solidFill>
                  <a:schemeClr val="bg1"/>
                </a:solidFill>
              </a:rPr>
              <a:t>Some facilities only require certain types of trailers to get loaded or unloaded. For example if a facility needs a trailer to be dock height, do not send in a Step Deck, Lowboy or Double Drop trailer, unless you have confirmed with the loader that they will use a forklift. </a:t>
            </a:r>
          </a:p>
          <a:p>
            <a:r>
              <a:rPr lang="en-US" altLang="en-US" sz="1800" dirty="0">
                <a:solidFill>
                  <a:schemeClr val="bg1"/>
                </a:solidFill>
              </a:rPr>
              <a:t>Always confirm the Holiday Schedule with facilities you regularly load out of to avoid paying a TONU. For example a facility may regularly load from 8:00am – 11:00pm Monday through Friday. If your intended shipment date falls on a public holiday, their adjusted hours may be 8:00am – 4pm that day, or they may be closed the previous day. </a:t>
            </a:r>
          </a:p>
          <a:p>
            <a:r>
              <a:rPr lang="en-US" altLang="en-US" sz="1800" dirty="0">
                <a:solidFill>
                  <a:schemeClr val="bg1"/>
                </a:solidFill>
              </a:rPr>
              <a:t>As a rule of thumb, if you do not have certain information, this is acceptable to say to a carrier. For example you can say to a carrier, “I am waiting to confirm all the customer information but in the mean time I wanted to confirm that you driver has tarps in case he needs them,” Or “If they load by appointment what time can I schedule it for your driver?” OR “ At most the load could be 48,000lbs (flatbed) or 44,000lbs (Van).” </a:t>
            </a:r>
            <a:r>
              <a:rPr lang="en-US" altLang="en-US" sz="1800" b="1" i="1" dirty="0">
                <a:solidFill>
                  <a:schemeClr val="bg1"/>
                </a:solidFill>
              </a:rPr>
              <a:t>It is better to have something and not need it, that to need it and not have it.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yellow logo on a black background&#10;&#10;Description automatically generated with low confidence">
            <a:extLst>
              <a:ext uri="{FF2B5EF4-FFF2-40B4-BE49-F238E27FC236}">
                <a16:creationId xmlns:a16="http://schemas.microsoft.com/office/drawing/2014/main" id="{EA2C317D-6407-6385-69E6-93118E9CD84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842" b="31424"/>
          <a:stretch/>
        </p:blipFill>
        <p:spPr>
          <a:xfrm>
            <a:off x="20" y="10"/>
            <a:ext cx="12191980" cy="6857990"/>
          </a:xfrm>
          <a:prstGeom prst="rect">
            <a:avLst/>
          </a:prstGeom>
        </p:spPr>
      </p:pic>
      <p:sp>
        <p:nvSpPr>
          <p:cNvPr id="2" name="Title 1">
            <a:extLst>
              <a:ext uri="{FF2B5EF4-FFF2-40B4-BE49-F238E27FC236}">
                <a16:creationId xmlns:a16="http://schemas.microsoft.com/office/drawing/2014/main" id="{320C4E5F-E9B4-5195-A3AC-907439938461}"/>
              </a:ext>
            </a:extLst>
          </p:cNvPr>
          <p:cNvSpPr>
            <a:spLocks noGrp="1"/>
          </p:cNvSpPr>
          <p:nvPr>
            <p:ph type="title"/>
          </p:nvPr>
        </p:nvSpPr>
        <p:spPr>
          <a:xfrm>
            <a:off x="965200" y="965200"/>
            <a:ext cx="10261600" cy="3564869"/>
          </a:xfrm>
        </p:spPr>
        <p:txBody>
          <a:bodyPr vert="horz" lIns="91440" tIns="45720" rIns="91440" bIns="45720" rtlCol="0" anchor="b">
            <a:normAutofit/>
          </a:bodyPr>
          <a:lstStyle/>
          <a:p>
            <a:pPr algn="ctr" fontAlgn="auto">
              <a:spcAft>
                <a:spcPts val="0"/>
              </a:spcAft>
              <a:defRPr/>
            </a:pPr>
            <a:r>
              <a:rPr lang="en-US" sz="11500" dirty="0">
                <a:ln w="22225">
                  <a:solidFill>
                    <a:schemeClr val="tx1"/>
                  </a:solidFill>
                  <a:miter lim="800000"/>
                </a:ln>
                <a:noFill/>
              </a:rPr>
              <a:t>ADDITIONAL SERVICES</a:t>
            </a:r>
          </a:p>
        </p:txBody>
      </p:sp>
      <p:sp>
        <p:nvSpPr>
          <p:cNvPr id="37891" name="Text Placeholder 2">
            <a:extLst>
              <a:ext uri="{FF2B5EF4-FFF2-40B4-BE49-F238E27FC236}">
                <a16:creationId xmlns:a16="http://schemas.microsoft.com/office/drawing/2014/main" id="{3FE9D5F5-42D9-6EE6-46F3-4E09662CCC79}"/>
              </a:ext>
            </a:extLst>
          </p:cNvPr>
          <p:cNvSpPr>
            <a:spLocks noGrp="1"/>
          </p:cNvSpPr>
          <p:nvPr>
            <p:ph type="body" idx="1"/>
          </p:nvPr>
        </p:nvSpPr>
        <p:spPr>
          <a:xfrm>
            <a:off x="965200" y="4572002"/>
            <a:ext cx="10261600" cy="1202995"/>
          </a:xfrm>
        </p:spPr>
        <p:txBody>
          <a:bodyPr vert="horz" lIns="91440" tIns="45720" rIns="91440" bIns="45720" rtlCol="0">
            <a:normAutofit/>
          </a:bodyPr>
          <a:lstStyle/>
          <a:p>
            <a:pPr>
              <a:spcAft>
                <a:spcPct val="0"/>
              </a:spcAft>
            </a:pPr>
            <a:r>
              <a:rPr lang="en-US" altLang="en-US" sz="3200" dirty="0">
                <a:solidFill>
                  <a:schemeClr val="tx1"/>
                </a:solidFill>
              </a:rPr>
              <a:t>-LTL-POWER ONLY-OVER DIMENSIONAL-DROP TRAILER-</a:t>
            </a:r>
          </a:p>
          <a:p>
            <a:pPr>
              <a:spcAft>
                <a:spcPct val="0"/>
              </a:spcAft>
            </a:pPr>
            <a:r>
              <a:rPr lang="en-US" altLang="en-US" sz="3200" dirty="0">
                <a:solidFill>
                  <a:schemeClr val="tx1"/>
                </a:solidFill>
              </a:rPr>
              <a:t>-DRAYAGE-RAIL-BARGE-AIR-INTERMODAL-</a:t>
            </a:r>
          </a:p>
        </p:txBody>
      </p:sp>
    </p:spTree>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32" name="Rectangle 3893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6" name="Picture 1">
            <a:extLst>
              <a:ext uri="{FF2B5EF4-FFF2-40B4-BE49-F238E27FC236}">
                <a16:creationId xmlns:a16="http://schemas.microsoft.com/office/drawing/2014/main" id="{F06C13CB-64E0-1125-E298-F425D5807DFB}"/>
              </a:ext>
            </a:extLst>
          </p:cNvPr>
          <p:cNvPicPr>
            <a:picLocks noChangeAspect="1"/>
          </p:cNvPicPr>
          <p:nvPr/>
        </p:nvPicPr>
        <p:blipFill rotWithShape="1">
          <a:blip r:embed="rId2">
            <a:extLst>
              <a:ext uri="{28A0092B-C50C-407E-A947-70E740481C1C}">
                <a14:useLocalDpi xmlns:a14="http://schemas.microsoft.com/office/drawing/2010/main" val="0"/>
              </a:ext>
            </a:extLst>
          </a:blip>
          <a:srcRect t="15223" r="1" b="5673"/>
          <a:stretch/>
        </p:blipFill>
        <p:spPr bwMode="auto">
          <a:xfrm>
            <a:off x="6483926" y="10"/>
            <a:ext cx="5708073"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4" name="Rectangle 3893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14" name="Title 1">
            <a:extLst>
              <a:ext uri="{FF2B5EF4-FFF2-40B4-BE49-F238E27FC236}">
                <a16:creationId xmlns:a16="http://schemas.microsoft.com/office/drawing/2014/main" id="{9CFB3DE4-45ED-C610-8358-FD3C5E84AB9E}"/>
              </a:ext>
            </a:extLst>
          </p:cNvPr>
          <p:cNvSpPr>
            <a:spLocks noGrp="1"/>
          </p:cNvSpPr>
          <p:nvPr>
            <p:ph type="title"/>
          </p:nvPr>
        </p:nvSpPr>
        <p:spPr>
          <a:xfrm>
            <a:off x="371094" y="1161288"/>
            <a:ext cx="3438144" cy="1124712"/>
          </a:xfrm>
        </p:spPr>
        <p:txBody>
          <a:bodyPr anchor="b">
            <a:normAutofit/>
          </a:bodyPr>
          <a:lstStyle/>
          <a:p>
            <a:pPr eaLnBrk="1" hangingPunct="1"/>
            <a:r>
              <a:rPr lang="en-US" altLang="en-US" sz="2800">
                <a:solidFill>
                  <a:schemeClr val="bg1"/>
                </a:solidFill>
              </a:rPr>
              <a:t>Less than Truckload (LTL)</a:t>
            </a:r>
          </a:p>
        </p:txBody>
      </p:sp>
      <p:sp>
        <p:nvSpPr>
          <p:cNvPr id="38936" name="Rectangle 3893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938" name="Rectangle 3893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8B7B9EE-863F-48ED-7E1F-2BFFBD785865}"/>
              </a:ext>
            </a:extLst>
          </p:cNvPr>
          <p:cNvSpPr>
            <a:spLocks noGrp="1"/>
          </p:cNvSpPr>
          <p:nvPr>
            <p:ph idx="1"/>
          </p:nvPr>
        </p:nvSpPr>
        <p:spPr>
          <a:xfrm>
            <a:off x="324911" y="2491925"/>
            <a:ext cx="7636833" cy="4188656"/>
          </a:xfrm>
        </p:spPr>
        <p:txBody>
          <a:bodyPr rtlCol="0" anchor="t">
            <a:noAutofit/>
          </a:bodyPr>
          <a:lstStyle/>
          <a:p>
            <a:pPr marL="384048" indent="-384048" eaLnBrk="1" fontAlgn="auto" hangingPunct="1">
              <a:defRPr/>
            </a:pPr>
            <a:r>
              <a:rPr lang="en-US" altLang="en-US" sz="1200" dirty="0">
                <a:solidFill>
                  <a:schemeClr val="bg1"/>
                </a:solidFill>
                <a:latin typeface="Arial" panose="020B0604020202020204" pitchFamily="34" charset="0"/>
              </a:rPr>
              <a:t>When your customer has freight to move that won’t take up an entire truck’s worth of space, LTL can be an option</a:t>
            </a:r>
          </a:p>
          <a:p>
            <a:pPr lvl="1" indent="-384048" eaLnBrk="1" fontAlgn="auto" hangingPunct="1">
              <a:defRPr/>
            </a:pPr>
            <a:r>
              <a:rPr lang="en-US" altLang="en-US" sz="1200" dirty="0">
                <a:solidFill>
                  <a:schemeClr val="bg1"/>
                </a:solidFill>
                <a:latin typeface="Arial" panose="020B0604020202020204" pitchFamily="34" charset="0"/>
              </a:rPr>
              <a:t>Moved on van trailers (typically </a:t>
            </a:r>
            <a:r>
              <a:rPr lang="en-US" altLang="en-US" sz="1200" dirty="0" err="1">
                <a:solidFill>
                  <a:schemeClr val="bg1"/>
                </a:solidFill>
                <a:latin typeface="Arial" panose="020B0604020202020204" pitchFamily="34" charset="0"/>
              </a:rPr>
              <a:t>curtainsides</a:t>
            </a:r>
            <a:r>
              <a:rPr lang="en-US" altLang="en-US" sz="1200" dirty="0">
                <a:solidFill>
                  <a:schemeClr val="bg1"/>
                </a:solidFill>
                <a:latin typeface="Arial" panose="020B0604020202020204" pitchFamily="34" charset="0"/>
              </a:rPr>
              <a:t>)</a:t>
            </a:r>
          </a:p>
          <a:p>
            <a:pPr lvl="1" indent="-384048" eaLnBrk="1" fontAlgn="auto" hangingPunct="1">
              <a:defRPr/>
            </a:pPr>
            <a:r>
              <a:rPr lang="en-US" altLang="en-US" sz="1200" dirty="0">
                <a:solidFill>
                  <a:schemeClr val="bg1"/>
                </a:solidFill>
                <a:latin typeface="Arial" panose="020B0604020202020204" pitchFamily="34" charset="0"/>
              </a:rPr>
              <a:t>Not to be confused with flatbed partials</a:t>
            </a:r>
          </a:p>
          <a:p>
            <a:pPr marL="384048" indent="-384048" eaLnBrk="1" fontAlgn="auto" hangingPunct="1">
              <a:defRPr/>
            </a:pPr>
            <a:r>
              <a:rPr lang="en-US" altLang="en-US" sz="1200" dirty="0">
                <a:solidFill>
                  <a:schemeClr val="bg1"/>
                </a:solidFill>
                <a:latin typeface="Arial" panose="020B0604020202020204" pitchFamily="34" charset="0"/>
              </a:rPr>
              <a:t>The process</a:t>
            </a:r>
          </a:p>
          <a:p>
            <a:pPr lvl="1" indent="-384048" eaLnBrk="1" fontAlgn="auto" hangingPunct="1">
              <a:defRPr/>
            </a:pPr>
            <a:r>
              <a:rPr lang="en-US" altLang="en-US" sz="1200" dirty="0">
                <a:solidFill>
                  <a:schemeClr val="bg1"/>
                </a:solidFill>
                <a:latin typeface="Arial" panose="020B0604020202020204" pitchFamily="34" charset="0"/>
              </a:rPr>
              <a:t>Your customers’ freight will be consolidated with that of other companies to maximize efficiency</a:t>
            </a:r>
          </a:p>
          <a:p>
            <a:pPr lvl="1" indent="-384048" eaLnBrk="1" fontAlgn="auto" hangingPunct="1">
              <a:defRPr/>
            </a:pPr>
            <a:r>
              <a:rPr lang="en-US" altLang="en-US" sz="1200" dirty="0">
                <a:solidFill>
                  <a:schemeClr val="bg1"/>
                </a:solidFill>
                <a:latin typeface="Arial" panose="020B0604020202020204" pitchFamily="34" charset="0"/>
              </a:rPr>
              <a:t>Carriers will load your freight and take it back to a distribution center, where it will change hands several times between pick-up and delivery</a:t>
            </a:r>
          </a:p>
          <a:p>
            <a:pPr marL="384048" indent="-384048" eaLnBrk="1" fontAlgn="auto" hangingPunct="1">
              <a:defRPr/>
            </a:pPr>
            <a:r>
              <a:rPr lang="en-US" altLang="en-US" sz="1200" dirty="0">
                <a:solidFill>
                  <a:schemeClr val="bg1"/>
                </a:solidFill>
                <a:latin typeface="Arial" panose="020B0604020202020204" pitchFamily="34" charset="0"/>
              </a:rPr>
              <a:t>We utilize a third-party system for quotes</a:t>
            </a:r>
          </a:p>
          <a:p>
            <a:pPr lvl="1" indent="-384048" eaLnBrk="1" fontAlgn="auto" hangingPunct="1">
              <a:defRPr/>
            </a:pPr>
            <a:r>
              <a:rPr lang="en-US" altLang="en-US" sz="1200" dirty="0">
                <a:solidFill>
                  <a:schemeClr val="bg1"/>
                </a:solidFill>
                <a:latin typeface="Arial" panose="020B0604020202020204" pitchFamily="34" charset="0"/>
              </a:rPr>
              <a:t>We have contracts in place with LTL carriers who price our quotes based on the density of the material and the amount of deck space they occupy</a:t>
            </a:r>
          </a:p>
          <a:p>
            <a:pPr lvl="1" indent="-384048" eaLnBrk="1" fontAlgn="auto" hangingPunct="1">
              <a:defRPr/>
            </a:pPr>
            <a:r>
              <a:rPr lang="en-US" altLang="en-US" sz="1200" dirty="0">
                <a:solidFill>
                  <a:schemeClr val="bg1"/>
                </a:solidFill>
                <a:latin typeface="Arial" panose="020B0604020202020204" pitchFamily="34" charset="0"/>
              </a:rPr>
              <a:t>Immediate pricing and guaranteed capacity</a:t>
            </a:r>
          </a:p>
          <a:p>
            <a:pPr marL="384048" indent="-384048" eaLnBrk="1" fontAlgn="auto" hangingPunct="1">
              <a:defRPr/>
            </a:pPr>
            <a:r>
              <a:rPr lang="en-US" altLang="en-US" sz="1200" dirty="0">
                <a:solidFill>
                  <a:schemeClr val="bg1"/>
                </a:solidFill>
                <a:latin typeface="Arial" panose="020B0604020202020204" pitchFamily="34" charset="0"/>
              </a:rPr>
              <a:t>It is important to understand that carriers have different requirements that can affect your rate, as well as </a:t>
            </a:r>
            <a:r>
              <a:rPr lang="en-US" altLang="en-US" sz="1200" dirty="0" err="1">
                <a:solidFill>
                  <a:schemeClr val="bg1"/>
                </a:solidFill>
                <a:latin typeface="Arial" panose="020B0604020202020204" pitchFamily="34" charset="0"/>
              </a:rPr>
              <a:t>accessorials</a:t>
            </a:r>
            <a:endParaRPr lang="en-US" altLang="en-US" sz="1200" dirty="0">
              <a:solidFill>
                <a:schemeClr val="bg1"/>
              </a:solidFill>
              <a:latin typeface="Arial" panose="020B0604020202020204" pitchFamily="34" charset="0"/>
            </a:endParaRPr>
          </a:p>
          <a:p>
            <a:pPr lvl="1" indent="-384048" eaLnBrk="1" fontAlgn="auto" hangingPunct="1">
              <a:defRPr/>
            </a:pPr>
            <a:r>
              <a:rPr lang="en-US" altLang="en-US" sz="1200" dirty="0">
                <a:solidFill>
                  <a:schemeClr val="bg1"/>
                </a:solidFill>
                <a:latin typeface="Arial" panose="020B0604020202020204" pitchFamily="34" charset="0"/>
              </a:rPr>
              <a:t>Linear foot rules</a:t>
            </a:r>
          </a:p>
          <a:p>
            <a:pPr lvl="1" indent="-384048" eaLnBrk="1" fontAlgn="auto" hangingPunct="1">
              <a:defRPr/>
            </a:pPr>
            <a:r>
              <a:rPr lang="en-US" altLang="en-US" sz="1200" dirty="0">
                <a:solidFill>
                  <a:schemeClr val="bg1"/>
                </a:solidFill>
                <a:latin typeface="Arial" panose="020B0604020202020204" pitchFamily="34" charset="0"/>
              </a:rPr>
              <a:t>Classing and density</a:t>
            </a:r>
          </a:p>
          <a:p>
            <a:pPr lvl="1" indent="-384048" eaLnBrk="1" fontAlgn="auto" hangingPunct="1">
              <a:defRPr/>
            </a:pPr>
            <a:r>
              <a:rPr lang="en-US" altLang="en-US" sz="1200" dirty="0">
                <a:solidFill>
                  <a:schemeClr val="bg1"/>
                </a:solidFill>
                <a:latin typeface="Arial" panose="020B0604020202020204" pitchFamily="34" charset="0"/>
              </a:rPr>
              <a:t>Liftgate, appointments, sort &amp; seg, </a:t>
            </a:r>
            <a:r>
              <a:rPr lang="en-US" altLang="en-US" sz="1200" dirty="0" err="1">
                <a:solidFill>
                  <a:schemeClr val="bg1"/>
                </a:solidFill>
                <a:latin typeface="Arial" panose="020B0604020202020204" pitchFamily="34" charset="0"/>
              </a:rPr>
              <a:t>ect</a:t>
            </a:r>
            <a:r>
              <a:rPr lang="en-US" altLang="en-US" sz="1200" dirty="0">
                <a:solidFill>
                  <a:schemeClr val="bg1"/>
                </a:solidFill>
                <a:latin typeface="Arial" panose="020B0604020202020204" pitchFamily="34" charset="0"/>
              </a:rPr>
              <a:t>.</a:t>
            </a:r>
          </a:p>
          <a:p>
            <a:pPr marL="384048" indent="-384048" eaLnBrk="1" fontAlgn="auto" hangingPunct="1">
              <a:defRPr/>
            </a:pPr>
            <a:r>
              <a:rPr lang="en-US" altLang="en-US" sz="1200" dirty="0">
                <a:solidFill>
                  <a:schemeClr val="bg1"/>
                </a:solidFill>
                <a:latin typeface="Arial" panose="020B0604020202020204" pitchFamily="34" charset="0"/>
              </a:rPr>
              <a:t>This is a slower mode of transportation, but will save your customer a great deal of money in the long run</a:t>
            </a:r>
          </a:p>
          <a:p>
            <a:pPr marL="384048" indent="-384048" eaLnBrk="1" fontAlgn="auto" hangingPunct="1">
              <a:defRPr/>
            </a:pPr>
            <a:endParaRPr lang="en-US" sz="1200" dirty="0">
              <a:solidFill>
                <a:schemeClr val="bg1"/>
              </a:solidFill>
            </a:endParaRPr>
          </a:p>
        </p:txBody>
      </p:sp>
      <p:pic>
        <p:nvPicPr>
          <p:cNvPr id="2" name="Picture 1" descr="A yellow logo on a black background&#10;&#10;Description automatically generated with low confidence">
            <a:extLst>
              <a:ext uri="{FF2B5EF4-FFF2-40B4-BE49-F238E27FC236}">
                <a16:creationId xmlns:a16="http://schemas.microsoft.com/office/drawing/2014/main" id="{77C33D6E-74E8-95B6-F121-9E9B64323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67"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40" name="Picture 4" descr="A blue semi truck parked on a road&#10;&#10;Description automatically generated with low confidence">
            <a:extLst>
              <a:ext uri="{FF2B5EF4-FFF2-40B4-BE49-F238E27FC236}">
                <a16:creationId xmlns:a16="http://schemas.microsoft.com/office/drawing/2014/main" id="{92E92FF7-C22F-DEBC-82DB-8B28D468C111}"/>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24664" b="33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itle 1">
            <a:extLst>
              <a:ext uri="{FF2B5EF4-FFF2-40B4-BE49-F238E27FC236}">
                <a16:creationId xmlns:a16="http://schemas.microsoft.com/office/drawing/2014/main" id="{5A4AAD5D-87B8-F5B4-99DC-D151E010FB1F}"/>
              </a:ext>
            </a:extLst>
          </p:cNvPr>
          <p:cNvSpPr>
            <a:spLocks noGrp="1"/>
          </p:cNvSpPr>
          <p:nvPr>
            <p:ph type="title"/>
          </p:nvPr>
        </p:nvSpPr>
        <p:spPr>
          <a:xfrm>
            <a:off x="841249" y="941832"/>
            <a:ext cx="10506456" cy="2057400"/>
          </a:xfrm>
        </p:spPr>
        <p:txBody>
          <a:bodyPr anchor="b">
            <a:normAutofit/>
          </a:bodyPr>
          <a:lstStyle/>
          <a:p>
            <a:pPr eaLnBrk="1" hangingPunct="1"/>
            <a:r>
              <a:rPr lang="en-US" altLang="en-US" sz="5000"/>
              <a:t>Power-Only</a:t>
            </a:r>
          </a:p>
        </p:txBody>
      </p:sp>
      <p:sp>
        <p:nvSpPr>
          <p:cNvPr id="39968" name="Rectangle 3995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969" name="Rectangle 3995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70" name="Content Placeholder 2">
            <a:extLst>
              <a:ext uri="{FF2B5EF4-FFF2-40B4-BE49-F238E27FC236}">
                <a16:creationId xmlns:a16="http://schemas.microsoft.com/office/drawing/2014/main" id="{0035E5E8-8283-244A-70B9-1041129EC41F}"/>
              </a:ext>
            </a:extLst>
          </p:cNvPr>
          <p:cNvSpPr>
            <a:spLocks noGrp="1"/>
          </p:cNvSpPr>
          <p:nvPr>
            <p:ph idx="1"/>
          </p:nvPr>
        </p:nvSpPr>
        <p:spPr>
          <a:xfrm>
            <a:off x="841248" y="3502152"/>
            <a:ext cx="10506456" cy="2670048"/>
          </a:xfrm>
        </p:spPr>
        <p:txBody>
          <a:bodyPr rtlCol="0">
            <a:normAutofit/>
          </a:bodyPr>
          <a:lstStyle/>
          <a:p>
            <a:pPr marL="384048" indent="-384048" eaLnBrk="1" fontAlgn="auto" hangingPunct="1">
              <a:defRPr/>
            </a:pPr>
            <a:r>
              <a:rPr lang="en-US" altLang="en-US" sz="1700">
                <a:latin typeface="Arial" panose="020B0604020202020204" pitchFamily="34" charset="0"/>
              </a:rPr>
              <a:t>Power-only loads consist of the driver using their company tractor to haul the customer’s trailer.  There are two types of power-only loads:</a:t>
            </a:r>
          </a:p>
          <a:p>
            <a:pPr marL="384048" indent="-384048" eaLnBrk="1" fontAlgn="auto" hangingPunct="1">
              <a:defRPr/>
            </a:pPr>
            <a:r>
              <a:rPr lang="en-US" altLang="en-US" sz="1700">
                <a:latin typeface="Arial" panose="020B0604020202020204" pitchFamily="34" charset="0"/>
              </a:rPr>
              <a:t>Tow-away</a:t>
            </a:r>
          </a:p>
          <a:p>
            <a:pPr lvl="1" indent="-384048" eaLnBrk="1" fontAlgn="auto" hangingPunct="1">
              <a:defRPr/>
            </a:pPr>
            <a:r>
              <a:rPr lang="en-US" altLang="en-US" sz="1700">
                <a:latin typeface="Arial" panose="020B0604020202020204" pitchFamily="34" charset="0"/>
              </a:rPr>
              <a:t>Tractor picks up trailer and delivers to consignee</a:t>
            </a:r>
          </a:p>
          <a:p>
            <a:pPr lvl="1" indent="-384048" eaLnBrk="1" fontAlgn="auto" hangingPunct="1">
              <a:defRPr/>
            </a:pPr>
            <a:r>
              <a:rPr lang="en-US" altLang="en-US" sz="1700">
                <a:latin typeface="Arial" panose="020B0604020202020204" pitchFamily="34" charset="0"/>
              </a:rPr>
              <a:t>May be pre-loaded, or it could be a live load</a:t>
            </a:r>
          </a:p>
          <a:p>
            <a:pPr marL="384048" indent="-384048" eaLnBrk="1" fontAlgn="auto" hangingPunct="1">
              <a:defRPr/>
            </a:pPr>
            <a:r>
              <a:rPr lang="en-US" altLang="en-US" sz="1700">
                <a:latin typeface="Arial" panose="020B0604020202020204" pitchFamily="34" charset="0"/>
              </a:rPr>
              <a:t>Load-out</a:t>
            </a:r>
          </a:p>
          <a:p>
            <a:pPr lvl="1" indent="-384048" eaLnBrk="1" fontAlgn="auto" hangingPunct="1">
              <a:defRPr/>
            </a:pPr>
            <a:r>
              <a:rPr lang="en-US" altLang="en-US" sz="1700">
                <a:latin typeface="Arial" panose="020B0604020202020204" pitchFamily="34" charset="0"/>
              </a:rPr>
              <a:t>Tractor picks up an empty trailer and has a set number of days to deliver to the consignee</a:t>
            </a:r>
          </a:p>
          <a:p>
            <a:pPr lvl="1" indent="-384048" eaLnBrk="1" fontAlgn="auto" hangingPunct="1">
              <a:defRPr/>
            </a:pPr>
            <a:r>
              <a:rPr lang="en-US" altLang="en-US" sz="1700">
                <a:latin typeface="Arial" panose="020B0604020202020204" pitchFamily="34" charset="0"/>
              </a:rPr>
              <a:t>During this time, the trailer is theirs to haul whatever freight they choose</a:t>
            </a:r>
          </a:p>
          <a:p>
            <a:pPr marL="384048" indent="-384048" eaLnBrk="1" fontAlgn="auto" hangingPunct="1">
              <a:defRPr/>
            </a:pPr>
            <a:endParaRPr lang="en-US" sz="1700"/>
          </a:p>
        </p:txBody>
      </p:sp>
      <p:pic>
        <p:nvPicPr>
          <p:cNvPr id="2" name="Picture 1" descr="A yellow logo on a black background&#10;&#10;Description automatically generated with low confidence">
            <a:extLst>
              <a:ext uri="{FF2B5EF4-FFF2-40B4-BE49-F238E27FC236}">
                <a16:creationId xmlns:a16="http://schemas.microsoft.com/office/drawing/2014/main" id="{0883D1DD-980C-9251-C151-83B3961E5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4593" name="Rectangle 24592">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595" name="Rectangle 24594">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597" name="Rectangle 24596">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99" name="Rectangle 24598">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 name="Picture 1" descr="A yellow logo on a black background&#10;&#10;Description automatically generated with low confidence">
            <a:extLst>
              <a:ext uri="{FF2B5EF4-FFF2-40B4-BE49-F238E27FC236}">
                <a16:creationId xmlns:a16="http://schemas.microsoft.com/office/drawing/2014/main" id="{ECCC0383-3F85-32F0-503B-F17E71C2B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2608" y="6379467"/>
            <a:ext cx="375509" cy="400288"/>
          </a:xfrm>
          <a:prstGeom prst="rect">
            <a:avLst/>
          </a:prstGeom>
        </p:spPr>
      </p:pic>
      <p:sp>
        <p:nvSpPr>
          <p:cNvPr id="7" name="Content Placeholder 2">
            <a:extLst>
              <a:ext uri="{FF2B5EF4-FFF2-40B4-BE49-F238E27FC236}">
                <a16:creationId xmlns:a16="http://schemas.microsoft.com/office/drawing/2014/main" id="{4FD23E12-5C94-676E-B3F9-5179F7636044}"/>
              </a:ext>
            </a:extLst>
          </p:cNvPr>
          <p:cNvSpPr>
            <a:spLocks noGrp="1"/>
          </p:cNvSpPr>
          <p:nvPr>
            <p:ph idx="1"/>
          </p:nvPr>
        </p:nvSpPr>
        <p:spPr>
          <a:xfrm>
            <a:off x="612195" y="2476394"/>
            <a:ext cx="8945873" cy="3517674"/>
          </a:xfrm>
        </p:spPr>
        <p:txBody>
          <a:bodyPr>
            <a:noAutofit/>
          </a:bodyPr>
          <a:lstStyle/>
          <a:p>
            <a:pPr eaLnBrk="1" hangingPunct="1"/>
            <a:r>
              <a:rPr lang="en-US" altLang="en-US" sz="1200" dirty="0">
                <a:solidFill>
                  <a:schemeClr val="bg1"/>
                </a:solidFill>
                <a:latin typeface="Arial" panose="020B0604020202020204" pitchFamily="34" charset="0"/>
              </a:rPr>
              <a:t>When your customer has a load that is over-weight, over-width, over-height, over-length… or a combination of all of them; we can still offer them solutions</a:t>
            </a:r>
          </a:p>
          <a:p>
            <a:pPr eaLnBrk="1" hangingPunct="1"/>
            <a:r>
              <a:rPr lang="en-US" altLang="en-US" sz="1200" dirty="0">
                <a:solidFill>
                  <a:schemeClr val="bg1"/>
                </a:solidFill>
                <a:latin typeface="Arial" panose="020B0604020202020204" pitchFamily="34" charset="0"/>
              </a:rPr>
              <a:t>In an instance where you need to exceed maximum legal requirements, any or all of the following may apply:</a:t>
            </a:r>
          </a:p>
          <a:p>
            <a:pPr lvl="1" eaLnBrk="1" hangingPunct="1"/>
            <a:r>
              <a:rPr lang="en-US" altLang="en-US" sz="1200" dirty="0">
                <a:solidFill>
                  <a:schemeClr val="bg1"/>
                </a:solidFill>
                <a:latin typeface="Arial" panose="020B0604020202020204" pitchFamily="34" charset="0"/>
              </a:rPr>
              <a:t>Permits</a:t>
            </a:r>
          </a:p>
          <a:p>
            <a:pPr lvl="1" eaLnBrk="1" hangingPunct="1"/>
            <a:r>
              <a:rPr lang="en-US" altLang="en-US" sz="1200" dirty="0">
                <a:solidFill>
                  <a:schemeClr val="bg1"/>
                </a:solidFill>
                <a:latin typeface="Arial" panose="020B0604020202020204" pitchFamily="34" charset="0"/>
              </a:rPr>
              <a:t>Flags &amp; placards</a:t>
            </a:r>
          </a:p>
          <a:p>
            <a:pPr lvl="1" eaLnBrk="1" hangingPunct="1"/>
            <a:r>
              <a:rPr lang="en-US" altLang="en-US" sz="1200" dirty="0">
                <a:solidFill>
                  <a:schemeClr val="bg1"/>
                </a:solidFill>
                <a:latin typeface="Arial" panose="020B0604020202020204" pitchFamily="34" charset="0"/>
              </a:rPr>
              <a:t>Specified hours of operation</a:t>
            </a:r>
          </a:p>
          <a:p>
            <a:pPr lvl="1" eaLnBrk="1" hangingPunct="1"/>
            <a:r>
              <a:rPr lang="en-US" altLang="en-US" sz="1200" dirty="0">
                <a:solidFill>
                  <a:schemeClr val="bg1"/>
                </a:solidFill>
                <a:latin typeface="Arial" panose="020B0604020202020204" pitchFamily="34" charset="0"/>
              </a:rPr>
              <a:t>Specialized route</a:t>
            </a:r>
          </a:p>
          <a:p>
            <a:pPr lvl="1" eaLnBrk="1" hangingPunct="1"/>
            <a:r>
              <a:rPr lang="en-US" altLang="en-US" sz="1200" dirty="0">
                <a:solidFill>
                  <a:schemeClr val="bg1"/>
                </a:solidFill>
                <a:latin typeface="Arial" panose="020B0604020202020204" pitchFamily="34" charset="0"/>
              </a:rPr>
              <a:t>Road closures</a:t>
            </a:r>
          </a:p>
          <a:p>
            <a:pPr eaLnBrk="1" hangingPunct="1"/>
            <a:r>
              <a:rPr lang="en-US" altLang="en-US" sz="1200" dirty="0">
                <a:solidFill>
                  <a:schemeClr val="bg1"/>
                </a:solidFill>
                <a:latin typeface="Arial" panose="020B0604020202020204" pitchFamily="34" charset="0"/>
              </a:rPr>
              <a:t>The carrier is responsible for any and all permits and other requirements associated with these loads</a:t>
            </a:r>
          </a:p>
          <a:p>
            <a:pPr eaLnBrk="1" hangingPunct="1"/>
            <a:r>
              <a:rPr lang="en-US" altLang="en-US" sz="1200" dirty="0">
                <a:solidFill>
                  <a:schemeClr val="bg1"/>
                </a:solidFill>
                <a:latin typeface="Arial" panose="020B0604020202020204" pitchFamily="34" charset="0"/>
              </a:rPr>
              <a:t>Things to keep in mind:</a:t>
            </a:r>
          </a:p>
          <a:p>
            <a:pPr lvl="1" eaLnBrk="1" hangingPunct="1"/>
            <a:r>
              <a:rPr lang="en-US" altLang="en-US" sz="1200" dirty="0">
                <a:solidFill>
                  <a:schemeClr val="bg1"/>
                </a:solidFill>
                <a:latin typeface="Arial" panose="020B0604020202020204" pitchFamily="34" charset="0"/>
              </a:rPr>
              <a:t>Make sure you are using a RELIABLE carrier</a:t>
            </a:r>
          </a:p>
          <a:p>
            <a:pPr lvl="1" eaLnBrk="1" hangingPunct="1"/>
            <a:r>
              <a:rPr lang="en-US" altLang="en-US" sz="1200" dirty="0">
                <a:solidFill>
                  <a:schemeClr val="bg1"/>
                </a:solidFill>
                <a:latin typeface="Arial" panose="020B0604020202020204" pitchFamily="34" charset="0"/>
              </a:rPr>
              <a:t>Rates to your customer and the carrier are going to be increased</a:t>
            </a:r>
          </a:p>
          <a:p>
            <a:pPr lvl="1" eaLnBrk="1" hangingPunct="1"/>
            <a:r>
              <a:rPr lang="en-US" altLang="en-US" sz="1200" dirty="0">
                <a:solidFill>
                  <a:schemeClr val="bg1"/>
                </a:solidFill>
                <a:latin typeface="Arial" panose="020B0604020202020204" pitchFamily="34" charset="0"/>
              </a:rPr>
              <a:t>Permits are only valid in their state of issue</a:t>
            </a:r>
          </a:p>
          <a:p>
            <a:pPr lvl="2" eaLnBrk="1" hangingPunct="1"/>
            <a:r>
              <a:rPr lang="en-US" altLang="en-US" sz="1200" dirty="0">
                <a:solidFill>
                  <a:schemeClr val="bg1"/>
                </a:solidFill>
                <a:latin typeface="Arial" panose="020B0604020202020204" pitchFamily="34" charset="0"/>
              </a:rPr>
              <a:t>Example:  If your load goes through 4 states, you’ll need a permit for each state</a:t>
            </a:r>
          </a:p>
          <a:p>
            <a:pPr lvl="1" eaLnBrk="1" hangingPunct="1"/>
            <a:r>
              <a:rPr lang="en-US" altLang="en-US" sz="1200" dirty="0">
                <a:solidFill>
                  <a:schemeClr val="bg1"/>
                </a:solidFill>
                <a:latin typeface="Arial" panose="020B0604020202020204" pitchFamily="34" charset="0"/>
              </a:rPr>
              <a:t>If they make it, WE CAN SHIP IT!!!</a:t>
            </a:r>
          </a:p>
          <a:p>
            <a:pPr lvl="1" eaLnBrk="1" hangingPunct="1"/>
            <a:r>
              <a:rPr lang="en-US" altLang="en-US" sz="1200" dirty="0">
                <a:solidFill>
                  <a:schemeClr val="bg1"/>
                </a:solidFill>
                <a:latin typeface="Arial" panose="020B0604020202020204" pitchFamily="34" charset="0"/>
              </a:rPr>
              <a:t>Don’t ever turn down an opportunity because you aren’t sure how to move it, or think it will be too difficult.  Someone is moving it for your customer currently… so why not you???</a:t>
            </a:r>
          </a:p>
          <a:p>
            <a:pPr eaLnBrk="1" hangingPunct="1"/>
            <a:endParaRPr lang="en-US" altLang="en-US" sz="1200" dirty="0">
              <a:solidFill>
                <a:schemeClr val="bg1"/>
              </a:solidFill>
            </a:endParaRPr>
          </a:p>
        </p:txBody>
      </p:sp>
      <p:pic>
        <p:nvPicPr>
          <p:cNvPr id="8" name="Picture 1">
            <a:extLst>
              <a:ext uri="{FF2B5EF4-FFF2-40B4-BE49-F238E27FC236}">
                <a16:creationId xmlns:a16="http://schemas.microsoft.com/office/drawing/2014/main" id="{7A2B5ED3-B612-2269-304C-46BE875B4063}"/>
              </a:ext>
            </a:extLst>
          </p:cNvPr>
          <p:cNvPicPr>
            <a:picLocks noChangeAspect="1"/>
          </p:cNvPicPr>
          <p:nvPr/>
        </p:nvPicPr>
        <p:blipFill rotWithShape="1">
          <a:blip r:embed="rId3">
            <a:extLst>
              <a:ext uri="{28A0092B-C50C-407E-A947-70E740481C1C}">
                <a14:useLocalDpi xmlns:a14="http://schemas.microsoft.com/office/drawing/2010/main" val="0"/>
              </a:ext>
            </a:extLst>
          </a:blip>
          <a:srcRect r="30792" b="2"/>
          <a:stretch/>
        </p:blipFill>
        <p:spPr bwMode="auto">
          <a:xfrm>
            <a:off x="8695491" y="3051349"/>
            <a:ext cx="2949544" cy="28257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4DE98F69-5C90-50F7-8302-832707FD69FA}"/>
              </a:ext>
            </a:extLst>
          </p:cNvPr>
          <p:cNvSpPr>
            <a:spLocks noGrp="1"/>
          </p:cNvSpPr>
          <p:nvPr>
            <p:ph type="title"/>
          </p:nvPr>
        </p:nvSpPr>
        <p:spPr>
          <a:xfrm>
            <a:off x="838200" y="365125"/>
            <a:ext cx="10515600" cy="1325563"/>
          </a:xfrm>
        </p:spPr>
        <p:txBody>
          <a:bodyPr anchor="b">
            <a:normAutofit/>
          </a:bodyPr>
          <a:lstStyle/>
          <a:p>
            <a:pPr eaLnBrk="1" hangingPunct="1"/>
            <a:r>
              <a:rPr lang="en-US" altLang="en-US" sz="3800" dirty="0">
                <a:solidFill>
                  <a:schemeClr val="bg1"/>
                </a:solidFill>
              </a:rPr>
              <a:t>Over-Dimensional Loads</a:t>
            </a:r>
          </a:p>
        </p:txBody>
      </p:sp>
    </p:spTree>
    <p:extLst>
      <p:ext uri="{BB962C8B-B14F-4D97-AF65-F5344CB8AC3E}">
        <p14:creationId xmlns:p14="http://schemas.microsoft.com/office/powerpoint/2010/main" val="361649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F3B45602-7B17-AF0A-2037-E0FC5B4957A7}"/>
              </a:ext>
            </a:extLst>
          </p:cNvPr>
          <p:cNvSpPr>
            <a:spLocks noGrp="1"/>
          </p:cNvSpPr>
          <p:nvPr>
            <p:ph type="title"/>
          </p:nvPr>
        </p:nvSpPr>
        <p:spPr/>
        <p:txBody>
          <a:bodyPr/>
          <a:lstStyle/>
          <a:p>
            <a:pPr eaLnBrk="1" hangingPunct="1"/>
            <a:r>
              <a:rPr lang="en-US" altLang="en-US">
                <a:solidFill>
                  <a:schemeClr val="bg1"/>
                </a:solidFill>
              </a:rPr>
              <a:t>Special Services</a:t>
            </a:r>
          </a:p>
        </p:txBody>
      </p:sp>
      <p:sp>
        <p:nvSpPr>
          <p:cNvPr id="3" name="Content Placeholder 2">
            <a:extLst>
              <a:ext uri="{FF2B5EF4-FFF2-40B4-BE49-F238E27FC236}">
                <a16:creationId xmlns:a16="http://schemas.microsoft.com/office/drawing/2014/main" id="{981AD990-EB98-7AA2-7390-FFAE79EB922C}"/>
              </a:ext>
            </a:extLst>
          </p:cNvPr>
          <p:cNvSpPr>
            <a:spLocks noGrp="1"/>
          </p:cNvSpPr>
          <p:nvPr>
            <p:ph idx="1"/>
          </p:nvPr>
        </p:nvSpPr>
        <p:spPr>
          <a:xfrm>
            <a:off x="1371600" y="1428750"/>
            <a:ext cx="9601200" cy="5429250"/>
          </a:xfrm>
        </p:spPr>
        <p:txBody>
          <a:bodyPr rtlCol="0">
            <a:normAutofit lnSpcReduction="10000"/>
          </a:bodyPr>
          <a:lstStyle/>
          <a:p>
            <a:pPr marL="384048" indent="-384048" eaLnBrk="1" fontAlgn="auto" hangingPunct="1">
              <a:lnSpc>
                <a:spcPct val="80000"/>
              </a:lnSpc>
              <a:defRPr/>
            </a:pPr>
            <a:r>
              <a:rPr lang="en-US" altLang="en-US" sz="1600" dirty="0">
                <a:solidFill>
                  <a:schemeClr val="bg1"/>
                </a:solidFill>
                <a:latin typeface="Arial" panose="020B0604020202020204" pitchFamily="34" charset="0"/>
              </a:rPr>
              <a:t>Drop Trailer</a:t>
            </a:r>
          </a:p>
          <a:p>
            <a:pPr lvl="1" indent="-384048" eaLnBrk="1" fontAlgn="auto" hangingPunct="1">
              <a:lnSpc>
                <a:spcPct val="80000"/>
              </a:lnSpc>
              <a:defRPr/>
            </a:pPr>
            <a:r>
              <a:rPr lang="en-US" altLang="en-US" sz="1200" dirty="0">
                <a:solidFill>
                  <a:schemeClr val="bg1"/>
                </a:solidFill>
                <a:latin typeface="Arial" panose="020B0604020202020204" pitchFamily="34" charset="0"/>
              </a:rPr>
              <a:t>Driver leaves his trailer for a pre-determined amount of time for loading and/or unloading</a:t>
            </a:r>
          </a:p>
          <a:p>
            <a:pPr lvl="1" indent="-384048" eaLnBrk="1" fontAlgn="auto" hangingPunct="1">
              <a:lnSpc>
                <a:spcPct val="80000"/>
              </a:lnSpc>
              <a:defRPr/>
            </a:pPr>
            <a:endParaRPr lang="en-US" altLang="en-US" sz="1000" dirty="0">
              <a:solidFill>
                <a:schemeClr val="bg1"/>
              </a:solidFill>
              <a:latin typeface="Arial" panose="020B0604020202020204" pitchFamily="34" charset="0"/>
            </a:endParaRPr>
          </a:p>
          <a:p>
            <a:pPr marL="384048" indent="-384048" eaLnBrk="1" fontAlgn="auto" hangingPunct="1">
              <a:lnSpc>
                <a:spcPct val="80000"/>
              </a:lnSpc>
              <a:defRPr/>
            </a:pPr>
            <a:r>
              <a:rPr lang="en-US" altLang="en-US" sz="1600" dirty="0">
                <a:solidFill>
                  <a:schemeClr val="bg1"/>
                </a:solidFill>
                <a:latin typeface="Arial" panose="020B0604020202020204" pitchFamily="34" charset="0"/>
              </a:rPr>
              <a:t>Drayage</a:t>
            </a:r>
          </a:p>
          <a:p>
            <a:pPr lvl="1" indent="-384048" eaLnBrk="1" fontAlgn="auto" hangingPunct="1">
              <a:lnSpc>
                <a:spcPct val="80000"/>
              </a:lnSpc>
              <a:defRPr/>
            </a:pPr>
            <a:r>
              <a:rPr lang="en-US" altLang="en-US" sz="1200" dirty="0">
                <a:solidFill>
                  <a:schemeClr val="bg1"/>
                </a:solidFill>
                <a:latin typeface="Arial" panose="020B0604020202020204" pitchFamily="34" charset="0"/>
              </a:rPr>
              <a:t>Freight (usually containers) are picked up from the port or rail yard on a chassis and taken to their destination</a:t>
            </a:r>
          </a:p>
          <a:p>
            <a:pPr lvl="1" indent="-384048" eaLnBrk="1" fontAlgn="auto" hangingPunct="1">
              <a:lnSpc>
                <a:spcPct val="80000"/>
              </a:lnSpc>
              <a:defRPr/>
            </a:pPr>
            <a:r>
              <a:rPr lang="en-US" altLang="en-US" sz="1200" dirty="0">
                <a:solidFill>
                  <a:schemeClr val="bg1"/>
                </a:solidFill>
                <a:latin typeface="Arial" panose="020B0604020202020204" pitchFamily="34" charset="0"/>
              </a:rPr>
              <a:t>Sometimes will be warehoused or trans-loaded in the process</a:t>
            </a:r>
          </a:p>
          <a:p>
            <a:pPr marL="471487" lvl="1" indent="0" eaLnBrk="1" fontAlgn="auto" hangingPunct="1">
              <a:lnSpc>
                <a:spcPct val="80000"/>
              </a:lnSpc>
              <a:buFont typeface="Franklin Gothic Book" panose="020B0503020102020204" pitchFamily="34" charset="0"/>
              <a:buNone/>
              <a:defRPr/>
            </a:pPr>
            <a:endParaRPr lang="en-US" altLang="en-US" sz="1200" dirty="0">
              <a:solidFill>
                <a:schemeClr val="bg1"/>
              </a:solidFill>
              <a:latin typeface="Arial" panose="020B0604020202020204" pitchFamily="34" charset="0"/>
            </a:endParaRPr>
          </a:p>
          <a:p>
            <a:pPr marL="384048" indent="-384048" eaLnBrk="1" fontAlgn="auto" hangingPunct="1">
              <a:lnSpc>
                <a:spcPct val="80000"/>
              </a:lnSpc>
              <a:defRPr/>
            </a:pPr>
            <a:r>
              <a:rPr lang="en-US" altLang="en-US" sz="1600" dirty="0">
                <a:solidFill>
                  <a:schemeClr val="bg1"/>
                </a:solidFill>
                <a:latin typeface="Arial" panose="020B0604020202020204" pitchFamily="34" charset="0"/>
              </a:rPr>
              <a:t>Rail</a:t>
            </a:r>
          </a:p>
          <a:p>
            <a:pPr lvl="1" indent="-384048" eaLnBrk="1" fontAlgn="auto" hangingPunct="1">
              <a:lnSpc>
                <a:spcPct val="80000"/>
              </a:lnSpc>
              <a:defRPr/>
            </a:pPr>
            <a:r>
              <a:rPr lang="en-US" altLang="en-US" sz="1200" dirty="0">
                <a:solidFill>
                  <a:schemeClr val="bg1"/>
                </a:solidFill>
                <a:latin typeface="Arial" panose="020B0604020202020204" pitchFamily="34" charset="0"/>
              </a:rPr>
              <a:t>Uses a number of train cars to transport large quantities of material at one time</a:t>
            </a:r>
          </a:p>
          <a:p>
            <a:pPr lvl="1" indent="-384048" eaLnBrk="1" fontAlgn="auto" hangingPunct="1">
              <a:lnSpc>
                <a:spcPct val="80000"/>
              </a:lnSpc>
              <a:defRPr/>
            </a:pPr>
            <a:r>
              <a:rPr lang="en-US" altLang="en-US" sz="1200" dirty="0">
                <a:solidFill>
                  <a:schemeClr val="bg1"/>
                </a:solidFill>
                <a:latin typeface="Arial" panose="020B0604020202020204" pitchFamily="34" charset="0"/>
              </a:rPr>
              <a:t>Different types of cars for different uses</a:t>
            </a:r>
          </a:p>
          <a:p>
            <a:pPr lvl="1" indent="-384048" eaLnBrk="1" fontAlgn="auto" hangingPunct="1">
              <a:lnSpc>
                <a:spcPct val="80000"/>
              </a:lnSpc>
              <a:defRPr/>
            </a:pPr>
            <a:r>
              <a:rPr lang="en-US" altLang="en-US" sz="1200" dirty="0">
                <a:solidFill>
                  <a:schemeClr val="bg1"/>
                </a:solidFill>
                <a:latin typeface="Arial" panose="020B0604020202020204" pitchFamily="34" charset="0"/>
              </a:rPr>
              <a:t>Generally less expensive than truckload</a:t>
            </a:r>
          </a:p>
          <a:p>
            <a:pPr marL="471487" lvl="1" indent="0" eaLnBrk="1" fontAlgn="auto" hangingPunct="1">
              <a:lnSpc>
                <a:spcPct val="80000"/>
              </a:lnSpc>
              <a:buFont typeface="Franklin Gothic Book" panose="020B0503020102020204" pitchFamily="34" charset="0"/>
              <a:buNone/>
              <a:defRPr/>
            </a:pPr>
            <a:endParaRPr lang="en-US" altLang="en-US" sz="1200" dirty="0">
              <a:solidFill>
                <a:schemeClr val="bg1"/>
              </a:solidFill>
              <a:latin typeface="Arial" panose="020B0604020202020204" pitchFamily="34" charset="0"/>
            </a:endParaRPr>
          </a:p>
          <a:p>
            <a:pPr marL="384048" indent="-384048" eaLnBrk="1" fontAlgn="auto" hangingPunct="1">
              <a:lnSpc>
                <a:spcPct val="80000"/>
              </a:lnSpc>
              <a:defRPr/>
            </a:pPr>
            <a:r>
              <a:rPr lang="en-US" altLang="en-US" sz="1600" dirty="0">
                <a:solidFill>
                  <a:schemeClr val="bg1"/>
                </a:solidFill>
                <a:latin typeface="Arial" panose="020B0604020202020204" pitchFamily="34" charset="0"/>
              </a:rPr>
              <a:t>Barge</a:t>
            </a:r>
          </a:p>
          <a:p>
            <a:pPr lvl="1" indent="-384048" eaLnBrk="1" fontAlgn="auto" hangingPunct="1">
              <a:lnSpc>
                <a:spcPct val="80000"/>
              </a:lnSpc>
              <a:defRPr/>
            </a:pPr>
            <a:r>
              <a:rPr lang="en-US" altLang="en-US" sz="1200" dirty="0">
                <a:solidFill>
                  <a:schemeClr val="bg1"/>
                </a:solidFill>
                <a:latin typeface="Arial" panose="020B0604020202020204" pitchFamily="34" charset="0"/>
              </a:rPr>
              <a:t>Used for water transportation</a:t>
            </a:r>
          </a:p>
          <a:p>
            <a:pPr lvl="1" indent="-384048" eaLnBrk="1" fontAlgn="auto" hangingPunct="1">
              <a:lnSpc>
                <a:spcPct val="80000"/>
              </a:lnSpc>
              <a:defRPr/>
            </a:pPr>
            <a:r>
              <a:rPr lang="en-US" altLang="en-US" sz="1200" dirty="0">
                <a:solidFill>
                  <a:schemeClr val="bg1"/>
                </a:solidFill>
                <a:latin typeface="Arial" panose="020B0604020202020204" pitchFamily="34" charset="0"/>
              </a:rPr>
              <a:t>Different types of ships for different uses</a:t>
            </a:r>
          </a:p>
          <a:p>
            <a:pPr lvl="1" indent="-384048" eaLnBrk="1" fontAlgn="auto" hangingPunct="1">
              <a:lnSpc>
                <a:spcPct val="80000"/>
              </a:lnSpc>
              <a:defRPr/>
            </a:pPr>
            <a:r>
              <a:rPr lang="en-US" altLang="en-US" sz="1200" dirty="0">
                <a:solidFill>
                  <a:schemeClr val="bg1"/>
                </a:solidFill>
                <a:latin typeface="Arial" panose="020B0604020202020204" pitchFamily="34" charset="0"/>
              </a:rPr>
              <a:t>Least expensive mode of transportation</a:t>
            </a:r>
          </a:p>
          <a:p>
            <a:pPr marL="471487" lvl="1" indent="0" eaLnBrk="1" fontAlgn="auto" hangingPunct="1">
              <a:lnSpc>
                <a:spcPct val="80000"/>
              </a:lnSpc>
              <a:buFont typeface="Franklin Gothic Book" panose="020B0503020102020204" pitchFamily="34" charset="0"/>
              <a:buNone/>
              <a:defRPr/>
            </a:pPr>
            <a:endParaRPr lang="en-US" altLang="en-US" sz="1200" dirty="0">
              <a:solidFill>
                <a:schemeClr val="bg1"/>
              </a:solidFill>
              <a:latin typeface="Arial" panose="020B0604020202020204" pitchFamily="34" charset="0"/>
            </a:endParaRPr>
          </a:p>
          <a:p>
            <a:pPr marL="384048" indent="-384048" eaLnBrk="1" fontAlgn="auto" hangingPunct="1">
              <a:lnSpc>
                <a:spcPct val="80000"/>
              </a:lnSpc>
              <a:defRPr/>
            </a:pPr>
            <a:r>
              <a:rPr lang="en-US" altLang="en-US" sz="1600" dirty="0">
                <a:solidFill>
                  <a:schemeClr val="bg1"/>
                </a:solidFill>
                <a:latin typeface="Arial" panose="020B0604020202020204" pitchFamily="34" charset="0"/>
              </a:rPr>
              <a:t>Air</a:t>
            </a:r>
          </a:p>
          <a:p>
            <a:pPr lvl="1" indent="-384048" eaLnBrk="1" fontAlgn="auto" hangingPunct="1">
              <a:lnSpc>
                <a:spcPct val="80000"/>
              </a:lnSpc>
              <a:defRPr/>
            </a:pPr>
            <a:r>
              <a:rPr lang="en-US" altLang="en-US" sz="1200" dirty="0">
                <a:solidFill>
                  <a:schemeClr val="bg1"/>
                </a:solidFill>
                <a:latin typeface="Arial" panose="020B0604020202020204" pitchFamily="34" charset="0"/>
              </a:rPr>
              <a:t>Can be used for extremely expedited situations</a:t>
            </a:r>
          </a:p>
          <a:p>
            <a:pPr lvl="1" indent="-384048" eaLnBrk="1" fontAlgn="auto" hangingPunct="1">
              <a:lnSpc>
                <a:spcPct val="80000"/>
              </a:lnSpc>
              <a:defRPr/>
            </a:pPr>
            <a:r>
              <a:rPr lang="en-US" altLang="en-US" sz="1200" dirty="0">
                <a:solidFill>
                  <a:schemeClr val="bg1"/>
                </a:solidFill>
                <a:latin typeface="Arial" panose="020B0604020202020204" pitchFamily="34" charset="0"/>
              </a:rPr>
              <a:t>Most expensive mode of transportation</a:t>
            </a:r>
          </a:p>
          <a:p>
            <a:pPr marL="471487" lvl="1" indent="0" eaLnBrk="1" fontAlgn="auto" hangingPunct="1">
              <a:lnSpc>
                <a:spcPct val="80000"/>
              </a:lnSpc>
              <a:buFont typeface="Franklin Gothic Book" panose="020B0503020102020204" pitchFamily="34" charset="0"/>
              <a:buNone/>
              <a:defRPr/>
            </a:pPr>
            <a:endParaRPr lang="en-US" altLang="en-US" sz="1200" dirty="0">
              <a:solidFill>
                <a:schemeClr val="bg1"/>
              </a:solidFill>
              <a:latin typeface="Arial" panose="020B0604020202020204" pitchFamily="34" charset="0"/>
            </a:endParaRPr>
          </a:p>
          <a:p>
            <a:pPr marL="384048" indent="-384048" eaLnBrk="1" fontAlgn="auto" hangingPunct="1">
              <a:lnSpc>
                <a:spcPct val="80000"/>
              </a:lnSpc>
              <a:defRPr/>
            </a:pPr>
            <a:r>
              <a:rPr lang="en-US" altLang="en-US" sz="1600" dirty="0">
                <a:solidFill>
                  <a:schemeClr val="bg1"/>
                </a:solidFill>
                <a:latin typeface="Arial" panose="020B0604020202020204" pitchFamily="34" charset="0"/>
              </a:rPr>
              <a:t>Intermodal</a:t>
            </a:r>
          </a:p>
          <a:p>
            <a:pPr lvl="1" indent="-384048" eaLnBrk="1" fontAlgn="auto" hangingPunct="1">
              <a:lnSpc>
                <a:spcPct val="80000"/>
              </a:lnSpc>
              <a:defRPr/>
            </a:pPr>
            <a:r>
              <a:rPr lang="en-US" altLang="en-US" sz="1200" dirty="0">
                <a:solidFill>
                  <a:schemeClr val="bg1"/>
                </a:solidFill>
                <a:latin typeface="Arial" panose="020B0604020202020204" pitchFamily="34" charset="0"/>
              </a:rPr>
              <a:t>Using more than one mode of transportation for a shipment</a:t>
            </a:r>
          </a:p>
          <a:p>
            <a:pPr lvl="1" indent="-384048" eaLnBrk="1" fontAlgn="auto" hangingPunct="1">
              <a:lnSpc>
                <a:spcPct val="80000"/>
              </a:lnSpc>
              <a:defRPr/>
            </a:pPr>
            <a:r>
              <a:rPr lang="en-US" altLang="en-US" sz="1200" dirty="0">
                <a:solidFill>
                  <a:schemeClr val="bg1"/>
                </a:solidFill>
                <a:latin typeface="Arial" panose="020B0604020202020204" pitchFamily="34" charset="0"/>
              </a:rPr>
              <a:t>Typically moving freight in a container or in/on a trailer</a:t>
            </a:r>
          </a:p>
          <a:p>
            <a:pPr marL="384048" indent="-384048" eaLnBrk="1" fontAlgn="auto" hangingPunct="1">
              <a:defRPr/>
            </a:pPr>
            <a:endParaRPr lang="en-US" dirty="0">
              <a:solidFill>
                <a:schemeClr val="bg1"/>
              </a:solidFill>
            </a:endParaRPr>
          </a:p>
        </p:txBody>
      </p:sp>
      <p:pic>
        <p:nvPicPr>
          <p:cNvPr id="41988" name="Picture 4">
            <a:extLst>
              <a:ext uri="{FF2B5EF4-FFF2-40B4-BE49-F238E27FC236}">
                <a16:creationId xmlns:a16="http://schemas.microsoft.com/office/drawing/2014/main" id="{A532659A-F56D-FB05-6CDE-FEF850E6F3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3313" y="3975100"/>
            <a:ext cx="45593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A16F1B96-9C87-4C83-8C75-0F98F5FB5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671513"/>
            <a:ext cx="9632950"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2" name="Rectangle 1639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386" name="Title 1">
            <a:extLst>
              <a:ext uri="{FF2B5EF4-FFF2-40B4-BE49-F238E27FC236}">
                <a16:creationId xmlns:a16="http://schemas.microsoft.com/office/drawing/2014/main" id="{E1FA5288-6E78-7E9E-7CFB-87FBB0936E50}"/>
              </a:ext>
            </a:extLst>
          </p:cNvPr>
          <p:cNvSpPr>
            <a:spLocks noGrp="1"/>
          </p:cNvSpPr>
          <p:nvPr>
            <p:ph type="title"/>
          </p:nvPr>
        </p:nvSpPr>
        <p:spPr>
          <a:xfrm>
            <a:off x="838200" y="669925"/>
            <a:ext cx="4508946" cy="1325563"/>
          </a:xfrm>
        </p:spPr>
        <p:txBody>
          <a:bodyPr anchor="b">
            <a:normAutofit/>
          </a:bodyPr>
          <a:lstStyle/>
          <a:p>
            <a:pPr algn="r" eaLnBrk="1" hangingPunct="1"/>
            <a:r>
              <a:rPr lang="en-US" altLang="en-US">
                <a:solidFill>
                  <a:schemeClr val="bg1"/>
                </a:solidFill>
              </a:rPr>
              <a:t>Before we start…</a:t>
            </a:r>
          </a:p>
        </p:txBody>
      </p:sp>
      <p:cxnSp>
        <p:nvCxnSpPr>
          <p:cNvPr id="16394" name="Straight Connector 1639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387" name="Content Placeholder 2">
            <a:extLst>
              <a:ext uri="{FF2B5EF4-FFF2-40B4-BE49-F238E27FC236}">
                <a16:creationId xmlns:a16="http://schemas.microsoft.com/office/drawing/2014/main" id="{0FCF1BEC-B3E3-D051-AD5E-81577084961C}"/>
              </a:ext>
            </a:extLst>
          </p:cNvPr>
          <p:cNvSpPr>
            <a:spLocks noGrp="1"/>
          </p:cNvSpPr>
          <p:nvPr>
            <p:ph idx="1"/>
          </p:nvPr>
        </p:nvSpPr>
        <p:spPr>
          <a:xfrm>
            <a:off x="1392667" y="2398957"/>
            <a:ext cx="9406666" cy="3526144"/>
          </a:xfrm>
        </p:spPr>
        <p:txBody>
          <a:bodyPr>
            <a:normAutofit/>
          </a:bodyPr>
          <a:lstStyle/>
          <a:p>
            <a:pPr eaLnBrk="1" hangingPunct="1"/>
            <a:r>
              <a:rPr lang="en-US" altLang="en-US" sz="1700">
                <a:solidFill>
                  <a:schemeClr val="bg1"/>
                </a:solidFill>
              </a:rPr>
              <a:t>Some numbers to remember:</a:t>
            </a:r>
          </a:p>
          <a:p>
            <a:pPr eaLnBrk="1" hangingPunct="1"/>
            <a:r>
              <a:rPr lang="en-US" altLang="en-US" sz="1700">
                <a:solidFill>
                  <a:schemeClr val="bg1"/>
                </a:solidFill>
              </a:rPr>
              <a:t>Maximum Gross Vehicle Weight (GVW) is </a:t>
            </a:r>
            <a:r>
              <a:rPr lang="en-US" altLang="en-US" sz="1700" b="1" u="sng">
                <a:solidFill>
                  <a:schemeClr val="bg1"/>
                </a:solidFill>
              </a:rPr>
              <a:t>80,000 lbs</a:t>
            </a:r>
          </a:p>
          <a:p>
            <a:pPr lvl="1" eaLnBrk="1" hangingPunct="1"/>
            <a:r>
              <a:rPr lang="en-US" altLang="en-US" sz="1700">
                <a:solidFill>
                  <a:schemeClr val="bg1"/>
                </a:solidFill>
              </a:rPr>
              <a:t>This includes the weight of:</a:t>
            </a:r>
          </a:p>
          <a:p>
            <a:pPr lvl="2" eaLnBrk="1" hangingPunct="1"/>
            <a:r>
              <a:rPr lang="en-US" altLang="en-US" sz="1700">
                <a:solidFill>
                  <a:schemeClr val="bg1"/>
                </a:solidFill>
              </a:rPr>
              <a:t>Tractor</a:t>
            </a:r>
          </a:p>
          <a:p>
            <a:pPr lvl="2" eaLnBrk="1" hangingPunct="1"/>
            <a:r>
              <a:rPr lang="en-US" altLang="en-US" sz="1700">
                <a:solidFill>
                  <a:schemeClr val="bg1"/>
                </a:solidFill>
              </a:rPr>
              <a:t>Trailer &amp; any equipment (tarp, dunnage, etc)</a:t>
            </a:r>
          </a:p>
          <a:p>
            <a:pPr lvl="2" eaLnBrk="1" hangingPunct="1"/>
            <a:r>
              <a:rPr lang="en-US" altLang="en-US" sz="1700">
                <a:solidFill>
                  <a:schemeClr val="bg1"/>
                </a:solidFill>
              </a:rPr>
              <a:t>All of the cargo</a:t>
            </a:r>
          </a:p>
          <a:p>
            <a:pPr eaLnBrk="1" hangingPunct="1"/>
            <a:r>
              <a:rPr lang="en-US" altLang="en-US" sz="1700">
                <a:solidFill>
                  <a:schemeClr val="bg1"/>
                </a:solidFill>
              </a:rPr>
              <a:t>Maximum legal width is </a:t>
            </a:r>
            <a:r>
              <a:rPr lang="en-US" altLang="en-US" sz="1700" b="1" u="sng">
                <a:solidFill>
                  <a:schemeClr val="bg1"/>
                </a:solidFill>
              </a:rPr>
              <a:t>102”</a:t>
            </a:r>
          </a:p>
          <a:p>
            <a:pPr eaLnBrk="1" hangingPunct="1"/>
            <a:r>
              <a:rPr lang="en-US" altLang="en-US" sz="1700">
                <a:solidFill>
                  <a:schemeClr val="bg1"/>
                </a:solidFill>
              </a:rPr>
              <a:t>Maximum legal height (from ground to top) is </a:t>
            </a:r>
            <a:r>
              <a:rPr lang="en-US" altLang="en-US" sz="1700" b="1" u="sng">
                <a:solidFill>
                  <a:schemeClr val="bg1"/>
                </a:solidFill>
              </a:rPr>
              <a:t>13’6”</a:t>
            </a:r>
          </a:p>
          <a:p>
            <a:pPr eaLnBrk="1" hangingPunct="1"/>
            <a:r>
              <a:rPr lang="en-US" altLang="en-US" sz="1700">
                <a:solidFill>
                  <a:schemeClr val="bg1"/>
                </a:solidFill>
              </a:rPr>
              <a:t>Keep in mind that these are the specifications to keep a load within LEGAL limits. There are instances where our customers have requests that will exceed these, in which case we will look into permits and other options.</a:t>
            </a:r>
          </a:p>
          <a:p>
            <a:pPr eaLnBrk="1" hangingPunct="1"/>
            <a:endParaRPr lang="en-US" altLang="en-US" sz="1700">
              <a:solidFill>
                <a:schemeClr val="bg1"/>
              </a:solidFill>
            </a:endParaRPr>
          </a:p>
        </p:txBody>
      </p:sp>
      <p:sp>
        <p:nvSpPr>
          <p:cNvPr id="16396" name="Rectangle 1639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yellow logo on a black background&#10;&#10;Description automatically generated with low confidence">
            <a:extLst>
              <a:ext uri="{FF2B5EF4-FFF2-40B4-BE49-F238E27FC236}">
                <a16:creationId xmlns:a16="http://schemas.microsoft.com/office/drawing/2014/main" id="{1B1DC268-94C3-E411-1A4B-E6C7C0404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1">
            <a:extLst>
              <a:ext uri="{FF2B5EF4-FFF2-40B4-BE49-F238E27FC236}">
                <a16:creationId xmlns:a16="http://schemas.microsoft.com/office/drawing/2014/main" id="{0D067EAB-F72D-DDCC-FE8B-30712AE1A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604838"/>
            <a:ext cx="9607550"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1E98D204-8125-6427-25E9-636996107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661988"/>
            <a:ext cx="995045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4A8938A7-EB14-494B-3866-2532BA141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714375"/>
            <a:ext cx="8615363"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itle 1">
            <a:extLst>
              <a:ext uri="{FF2B5EF4-FFF2-40B4-BE49-F238E27FC236}">
                <a16:creationId xmlns:a16="http://schemas.microsoft.com/office/drawing/2014/main" id="{24AB13D4-F94F-E595-5E96-CFF59D72EB0F}"/>
              </a:ext>
            </a:extLst>
          </p:cNvPr>
          <p:cNvSpPr>
            <a:spLocks noGrp="1"/>
          </p:cNvSpPr>
          <p:nvPr>
            <p:ph type="title"/>
          </p:nvPr>
        </p:nvSpPr>
        <p:spPr>
          <a:xfrm>
            <a:off x="841248" y="251312"/>
            <a:ext cx="10506456" cy="1010264"/>
          </a:xfrm>
        </p:spPr>
        <p:txBody>
          <a:bodyPr anchor="ctr">
            <a:normAutofit/>
          </a:bodyPr>
          <a:lstStyle/>
          <a:p>
            <a:pPr algn="ctr" eaLnBrk="1" hangingPunct="1"/>
            <a:r>
              <a:rPr lang="en-US" altLang="en-US">
                <a:solidFill>
                  <a:schemeClr val="bg1"/>
                </a:solidFill>
              </a:rPr>
              <a:t>Ways to load</a:t>
            </a:r>
          </a:p>
        </p:txBody>
      </p:sp>
      <p:sp>
        <p:nvSpPr>
          <p:cNvPr id="17417" name="Rectangle 17416">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9" name="Rectangle 17418">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Content Placeholder 3">
            <a:extLst>
              <a:ext uri="{FF2B5EF4-FFF2-40B4-BE49-F238E27FC236}">
                <a16:creationId xmlns:a16="http://schemas.microsoft.com/office/drawing/2014/main" id="{268A9147-0B8C-7205-40E3-DCE6FB78BBC3}"/>
              </a:ext>
            </a:extLst>
          </p:cNvPr>
          <p:cNvGraphicFramePr>
            <a:graphicFrameLocks noGrp="1"/>
          </p:cNvGraphicFramePr>
          <p:nvPr>
            <p:ph idx="1"/>
            <p:extLst>
              <p:ext uri="{D42A27DB-BD31-4B8C-83A1-F6EECF244321}">
                <p14:modId xmlns:p14="http://schemas.microsoft.com/office/powerpoint/2010/main" val="4070120484"/>
              </p:ext>
            </p:extLst>
          </p:nvPr>
        </p:nvGraphicFramePr>
        <p:xfrm>
          <a:off x="1431422" y="1650222"/>
          <a:ext cx="8365603" cy="4577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yellow logo on a black background&#10;&#10;Description automatically generated with low confidence">
            <a:extLst>
              <a:ext uri="{FF2B5EF4-FFF2-40B4-BE49-F238E27FC236}">
                <a16:creationId xmlns:a16="http://schemas.microsoft.com/office/drawing/2014/main" id="{EAF48D2F-A241-6435-1CC2-E5F168A83F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12088" y="6124468"/>
            <a:ext cx="425521" cy="453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yellow logo on a black background&#10;&#10;Description automatically generated with low confidence">
            <a:extLst>
              <a:ext uri="{FF2B5EF4-FFF2-40B4-BE49-F238E27FC236}">
                <a16:creationId xmlns:a16="http://schemas.microsoft.com/office/drawing/2014/main" id="{7A5CEE72-A50B-28C2-83A4-2F6D970E67CC}"/>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842" b="31424"/>
          <a:stretch/>
        </p:blipFill>
        <p:spPr>
          <a:xfrm>
            <a:off x="20" y="10"/>
            <a:ext cx="12191980" cy="6857990"/>
          </a:xfrm>
          <a:prstGeom prst="rect">
            <a:avLst/>
          </a:prstGeom>
        </p:spPr>
      </p:pic>
      <p:sp>
        <p:nvSpPr>
          <p:cNvPr id="2" name="Title 1">
            <a:extLst>
              <a:ext uri="{FF2B5EF4-FFF2-40B4-BE49-F238E27FC236}">
                <a16:creationId xmlns:a16="http://schemas.microsoft.com/office/drawing/2014/main" id="{2CC75061-41B5-789A-6B1F-3BFE507F71E1}"/>
              </a:ext>
            </a:extLst>
          </p:cNvPr>
          <p:cNvSpPr>
            <a:spLocks noGrp="1"/>
          </p:cNvSpPr>
          <p:nvPr>
            <p:ph type="title"/>
          </p:nvPr>
        </p:nvSpPr>
        <p:spPr>
          <a:xfrm>
            <a:off x="965200" y="965200"/>
            <a:ext cx="10261600" cy="3564869"/>
          </a:xfrm>
        </p:spPr>
        <p:txBody>
          <a:bodyPr vert="horz" lIns="91440" tIns="45720" rIns="91440" bIns="45720" rtlCol="0" anchor="b">
            <a:normAutofit/>
          </a:bodyPr>
          <a:lstStyle/>
          <a:p>
            <a:pPr algn="ctr" fontAlgn="auto">
              <a:spcAft>
                <a:spcPts val="0"/>
              </a:spcAft>
              <a:defRPr/>
            </a:pPr>
            <a:r>
              <a:rPr lang="en-US" sz="11500" dirty="0">
                <a:ln w="22225">
                  <a:solidFill>
                    <a:schemeClr val="tx1"/>
                  </a:solidFill>
                  <a:miter lim="800000"/>
                </a:ln>
                <a:noFill/>
              </a:rPr>
              <a:t>Open deck equipment</a:t>
            </a:r>
          </a:p>
        </p:txBody>
      </p:sp>
      <p:sp>
        <p:nvSpPr>
          <p:cNvPr id="18435" name="Text Placeholder 2">
            <a:extLst>
              <a:ext uri="{FF2B5EF4-FFF2-40B4-BE49-F238E27FC236}">
                <a16:creationId xmlns:a16="http://schemas.microsoft.com/office/drawing/2014/main" id="{869297B8-0311-DF23-F3EB-0786AC6FAE1A}"/>
              </a:ext>
            </a:extLst>
          </p:cNvPr>
          <p:cNvSpPr>
            <a:spLocks noGrp="1"/>
          </p:cNvSpPr>
          <p:nvPr>
            <p:ph type="body" idx="1"/>
          </p:nvPr>
        </p:nvSpPr>
        <p:spPr>
          <a:xfrm>
            <a:off x="361950" y="4530069"/>
            <a:ext cx="12001500" cy="1202995"/>
          </a:xfrm>
        </p:spPr>
        <p:txBody>
          <a:bodyPr vert="horz" lIns="91440" tIns="45720" rIns="91440" bIns="45720" rtlCol="0">
            <a:normAutofit/>
          </a:bodyPr>
          <a:lstStyle/>
          <a:p>
            <a:pPr>
              <a:spcAft>
                <a:spcPct val="0"/>
              </a:spcAft>
            </a:pPr>
            <a:r>
              <a:rPr lang="en-US" altLang="en-US" dirty="0">
                <a:solidFill>
                  <a:schemeClr val="tx1"/>
                </a:solidFill>
              </a:rPr>
              <a:t>-FLATBED-SIDEKIT-CONESTOGA-CURTAINSIDE-STEPDECK-DOUBLE DROP-RGN-STRETCH DECK-</a:t>
            </a:r>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0" name="Picture 1">
            <a:extLst>
              <a:ext uri="{FF2B5EF4-FFF2-40B4-BE49-F238E27FC236}">
                <a16:creationId xmlns:a16="http://schemas.microsoft.com/office/drawing/2014/main" id="{AA8B8058-8670-F79E-3AA1-4E2B3A72966F}"/>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2348" b="870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a:extLst>
              <a:ext uri="{FF2B5EF4-FFF2-40B4-BE49-F238E27FC236}">
                <a16:creationId xmlns:a16="http://schemas.microsoft.com/office/drawing/2014/main" id="{8B60E690-D562-3B67-C835-7F13E0B88313}"/>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altLang="en-US" sz="5400" dirty="0"/>
              <a:t>Flatbed</a:t>
            </a:r>
          </a:p>
        </p:txBody>
      </p:sp>
      <p:sp>
        <p:nvSpPr>
          <p:cNvPr id="19467" name="Rectangle 1946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469" name="Rectangle 1946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449CA7F-32DA-C3BE-F478-E61F69C4090F}"/>
              </a:ext>
            </a:extLst>
          </p:cNvPr>
          <p:cNvSpPr>
            <a:spLocks noGrp="1"/>
          </p:cNvSpPr>
          <p:nvPr>
            <p:ph sz="half" idx="1"/>
          </p:nvPr>
        </p:nvSpPr>
        <p:spPr>
          <a:xfrm>
            <a:off x="238125" y="3259490"/>
            <a:ext cx="11763375" cy="3466684"/>
          </a:xfrm>
        </p:spPr>
        <p:txBody>
          <a:bodyPr vert="horz" lIns="91440" tIns="45720" rIns="91440" bIns="45720" rtlCol="0">
            <a:normAutofit fontScale="62500" lnSpcReduction="20000"/>
          </a:bodyPr>
          <a:lstStyle/>
          <a:p>
            <a:pPr marL="384048" fontAlgn="auto">
              <a:defRPr/>
            </a:pPr>
            <a:r>
              <a:rPr lang="en-US" altLang="en-US" sz="2600" dirty="0"/>
              <a:t>Open deck trailer to carry a wide variety of commodities</a:t>
            </a:r>
          </a:p>
          <a:p>
            <a:pPr marL="384048" fontAlgn="auto">
              <a:defRPr/>
            </a:pPr>
            <a:endParaRPr lang="en-US" altLang="en-US" sz="2600" dirty="0"/>
          </a:p>
          <a:p>
            <a:pPr marL="384048" fontAlgn="auto">
              <a:defRPr/>
            </a:pPr>
            <a:r>
              <a:rPr lang="en-US" altLang="en-US" sz="2600" dirty="0"/>
              <a:t>Loading:</a:t>
            </a:r>
          </a:p>
          <a:p>
            <a:pPr lvl="1" fontAlgn="auto">
              <a:defRPr/>
            </a:pPr>
            <a:r>
              <a:rPr lang="en-US" altLang="en-US" sz="2600" i="0" dirty="0"/>
              <a:t>Fork side, fork rear, or OHC</a:t>
            </a:r>
          </a:p>
          <a:p>
            <a:pPr marL="471487" lvl="1" fontAlgn="auto">
              <a:defRPr/>
            </a:pPr>
            <a:endParaRPr lang="en-US" altLang="en-US" sz="2600" dirty="0"/>
          </a:p>
          <a:p>
            <a:pPr marL="384048" fontAlgn="auto">
              <a:defRPr/>
            </a:pPr>
            <a:r>
              <a:rPr lang="en-US" altLang="en-US" sz="2600" dirty="0"/>
              <a:t>Dimensions &amp; Capability:</a:t>
            </a:r>
          </a:p>
          <a:p>
            <a:pPr lvl="1" fontAlgn="auto">
              <a:defRPr/>
            </a:pPr>
            <a:r>
              <a:rPr lang="en-US" altLang="en-US" sz="2600" i="0" dirty="0"/>
              <a:t>Weight:  Typically scales 46-48,000</a:t>
            </a:r>
          </a:p>
          <a:p>
            <a:pPr lvl="1" fontAlgn="auto">
              <a:defRPr/>
            </a:pPr>
            <a:r>
              <a:rPr lang="en-US" altLang="en-US" sz="2600" i="0" dirty="0"/>
              <a:t>Length:  48’, 53’, or 40’ Hotshot</a:t>
            </a:r>
          </a:p>
          <a:p>
            <a:pPr lvl="1" fontAlgn="auto">
              <a:defRPr/>
            </a:pPr>
            <a:r>
              <a:rPr lang="en-US" altLang="en-US" sz="2600" i="0" dirty="0"/>
              <a:t>Width:   96” or 102” </a:t>
            </a:r>
          </a:p>
          <a:p>
            <a:pPr lvl="1" fontAlgn="auto">
              <a:defRPr/>
            </a:pPr>
            <a:r>
              <a:rPr lang="en-US" altLang="en-US" sz="2600" i="0" dirty="0"/>
              <a:t>Height: 8.5’ of material</a:t>
            </a:r>
          </a:p>
          <a:p>
            <a:pPr lvl="1" fontAlgn="auto">
              <a:defRPr/>
            </a:pPr>
            <a:r>
              <a:rPr lang="en-US" altLang="en-US" sz="2600" i="0" dirty="0"/>
              <a:t>Legal Overhang</a:t>
            </a:r>
          </a:p>
          <a:p>
            <a:pPr lvl="2" fontAlgn="auto">
              <a:defRPr/>
            </a:pPr>
            <a:r>
              <a:rPr lang="en-US" altLang="en-US" sz="2600" dirty="0"/>
              <a:t>48’ can have up to 4 ft. off of the back, and 3 off the front (if they don’t have a bulkhead)</a:t>
            </a:r>
          </a:p>
          <a:p>
            <a:pPr lvl="2" fontAlgn="auto">
              <a:defRPr/>
            </a:pPr>
            <a:r>
              <a:rPr lang="en-US" altLang="en-US" sz="2600" dirty="0"/>
              <a:t>53’ cannot have legal overhang</a:t>
            </a:r>
          </a:p>
          <a:p>
            <a:pPr marL="384048" fontAlgn="auto">
              <a:defRPr/>
            </a:pPr>
            <a:endParaRPr lang="en-US" sz="800" dirty="0"/>
          </a:p>
        </p:txBody>
      </p:sp>
      <p:pic>
        <p:nvPicPr>
          <p:cNvPr id="2" name="Picture 1" descr="A yellow logo on a black background&#10;&#10;Description automatically generated with low confidence">
            <a:extLst>
              <a:ext uri="{FF2B5EF4-FFF2-40B4-BE49-F238E27FC236}">
                <a16:creationId xmlns:a16="http://schemas.microsoft.com/office/drawing/2014/main" id="{3E1A9224-E592-910F-B19F-935B54453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264DA8D-BC12-4315-F022-5653D90C05A6}"/>
              </a:ext>
            </a:extLst>
          </p:cNvPr>
          <p:cNvSpPr>
            <a:spLocks noGrp="1"/>
          </p:cNvSpPr>
          <p:nvPr>
            <p:ph type="title"/>
          </p:nvPr>
        </p:nvSpPr>
        <p:spPr/>
        <p:txBody>
          <a:bodyPr/>
          <a:lstStyle/>
          <a:p>
            <a:pPr eaLnBrk="1" hangingPunct="1"/>
            <a:r>
              <a:rPr lang="en-US" altLang="en-US" dirty="0">
                <a:solidFill>
                  <a:schemeClr val="bg1"/>
                </a:solidFill>
              </a:rPr>
              <a:t>Flatbed- Packaging</a:t>
            </a:r>
          </a:p>
        </p:txBody>
      </p:sp>
      <p:graphicFrame>
        <p:nvGraphicFramePr>
          <p:cNvPr id="5" name="Content Placeholder 4">
            <a:extLst>
              <a:ext uri="{FF2B5EF4-FFF2-40B4-BE49-F238E27FC236}">
                <a16:creationId xmlns:a16="http://schemas.microsoft.com/office/drawing/2014/main" id="{EC9B79A0-1F40-FE79-1E15-01F132312943}"/>
              </a:ext>
            </a:extLst>
          </p:cNvPr>
          <p:cNvGraphicFramePr>
            <a:graphicFrameLocks noGrp="1"/>
          </p:cNvGraphicFramePr>
          <p:nvPr>
            <p:ph idx="1"/>
            <p:extLst>
              <p:ext uri="{D42A27DB-BD31-4B8C-83A1-F6EECF244321}">
                <p14:modId xmlns:p14="http://schemas.microsoft.com/office/powerpoint/2010/main" val="1499229175"/>
              </p:ext>
            </p:extLst>
          </p:nvPr>
        </p:nvGraphicFramePr>
        <p:xfrm>
          <a:off x="1371600" y="1295400"/>
          <a:ext cx="9601200" cy="5375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yellow logo on a black background&#10;&#10;Description automatically generated with low confidence">
            <a:extLst>
              <a:ext uri="{FF2B5EF4-FFF2-40B4-BE49-F238E27FC236}">
                <a16:creationId xmlns:a16="http://schemas.microsoft.com/office/drawing/2014/main" id="{C00F936F-8136-6C8C-5935-FF542D1E3F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9666A0D-8939-CE9F-E04F-F2F389C5BCA7}"/>
              </a:ext>
            </a:extLst>
          </p:cNvPr>
          <p:cNvSpPr>
            <a:spLocks noGrp="1"/>
          </p:cNvSpPr>
          <p:nvPr>
            <p:ph type="title"/>
          </p:nvPr>
        </p:nvSpPr>
        <p:spPr>
          <a:xfrm>
            <a:off x="838200" y="279400"/>
            <a:ext cx="10515600" cy="1325563"/>
          </a:xfrm>
        </p:spPr>
        <p:txBody>
          <a:bodyPr/>
          <a:lstStyle/>
          <a:p>
            <a:pPr eaLnBrk="1" hangingPunct="1"/>
            <a:r>
              <a:rPr lang="en-US" altLang="en-US" dirty="0">
                <a:solidFill>
                  <a:schemeClr val="bg1"/>
                </a:solidFill>
              </a:rPr>
              <a:t>Flatbed- Equipment</a:t>
            </a:r>
          </a:p>
        </p:txBody>
      </p:sp>
      <p:graphicFrame>
        <p:nvGraphicFramePr>
          <p:cNvPr id="5" name="Content Placeholder 4">
            <a:extLst>
              <a:ext uri="{FF2B5EF4-FFF2-40B4-BE49-F238E27FC236}">
                <a16:creationId xmlns:a16="http://schemas.microsoft.com/office/drawing/2014/main" id="{3302B749-6690-A539-963F-F43027453937}"/>
              </a:ext>
            </a:extLst>
          </p:cNvPr>
          <p:cNvGraphicFramePr>
            <a:graphicFrameLocks noGrp="1"/>
          </p:cNvGraphicFramePr>
          <p:nvPr>
            <p:ph idx="1"/>
            <p:extLst>
              <p:ext uri="{D42A27DB-BD31-4B8C-83A1-F6EECF244321}">
                <p14:modId xmlns:p14="http://schemas.microsoft.com/office/powerpoint/2010/main" val="1654516210"/>
              </p:ext>
            </p:extLst>
          </p:nvPr>
        </p:nvGraphicFramePr>
        <p:xfrm>
          <a:off x="1371600" y="1133475"/>
          <a:ext cx="9791700" cy="5537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yellow logo on a black background&#10;&#10;Description automatically generated with low confidence">
            <a:extLst>
              <a:ext uri="{FF2B5EF4-FFF2-40B4-BE49-F238E27FC236}">
                <a16:creationId xmlns:a16="http://schemas.microsoft.com/office/drawing/2014/main" id="{B2AC5169-44A7-9EF0-E3A1-23831EF38E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85BF272-424B-9E11-B046-765E435D5739}"/>
              </a:ext>
            </a:extLst>
          </p:cNvPr>
          <p:cNvSpPr>
            <a:spLocks noGrp="1"/>
          </p:cNvSpPr>
          <p:nvPr>
            <p:ph type="title"/>
          </p:nvPr>
        </p:nvSpPr>
        <p:spPr/>
        <p:txBody>
          <a:bodyPr/>
          <a:lstStyle/>
          <a:p>
            <a:r>
              <a:rPr lang="en-US" altLang="en-US" dirty="0">
                <a:solidFill>
                  <a:schemeClr val="bg1"/>
                </a:solidFill>
              </a:rPr>
              <a:t>Flatbed- Equipment</a:t>
            </a:r>
          </a:p>
        </p:txBody>
      </p:sp>
      <p:graphicFrame>
        <p:nvGraphicFramePr>
          <p:cNvPr id="4" name="Content Placeholder 4">
            <a:extLst>
              <a:ext uri="{FF2B5EF4-FFF2-40B4-BE49-F238E27FC236}">
                <a16:creationId xmlns:a16="http://schemas.microsoft.com/office/drawing/2014/main" id="{9F69D1C5-EC4F-C6E7-5D13-B560E91DC149}"/>
              </a:ext>
            </a:extLst>
          </p:cNvPr>
          <p:cNvGraphicFramePr>
            <a:graphicFrameLocks/>
          </p:cNvGraphicFramePr>
          <p:nvPr>
            <p:extLst>
              <p:ext uri="{D42A27DB-BD31-4B8C-83A1-F6EECF244321}">
                <p14:modId xmlns:p14="http://schemas.microsoft.com/office/powerpoint/2010/main" val="1159419621"/>
              </p:ext>
            </p:extLst>
          </p:nvPr>
        </p:nvGraphicFramePr>
        <p:xfrm>
          <a:off x="1371600" y="1428750"/>
          <a:ext cx="9405257" cy="5242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A yellow logo on a black background&#10;&#10;Description automatically generated with low confidence">
            <a:extLst>
              <a:ext uri="{FF2B5EF4-FFF2-40B4-BE49-F238E27FC236}">
                <a16:creationId xmlns:a16="http://schemas.microsoft.com/office/drawing/2014/main" id="{9854341F-0790-D698-2227-3CFAD9C2AC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9805" y="6169128"/>
            <a:ext cx="488370" cy="5205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454</TotalTime>
  <Words>1822</Words>
  <Application>Microsoft Office PowerPoint</Application>
  <PresentationFormat>Widescreen</PresentationFormat>
  <Paragraphs>243</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Franklin Gothic Book</vt:lpstr>
      <vt:lpstr>Verdana</vt:lpstr>
      <vt:lpstr>Office Theme</vt:lpstr>
      <vt:lpstr>EQUIPMENT OVERVIEW</vt:lpstr>
      <vt:lpstr>Introduction</vt:lpstr>
      <vt:lpstr>Before we start…</vt:lpstr>
      <vt:lpstr>Ways to load</vt:lpstr>
      <vt:lpstr>Open deck equipment</vt:lpstr>
      <vt:lpstr>Flatbed</vt:lpstr>
      <vt:lpstr>Flatbed- Packaging</vt:lpstr>
      <vt:lpstr>Flatbed- Equipment</vt:lpstr>
      <vt:lpstr>Flatbed- Equipment</vt:lpstr>
      <vt:lpstr>Flatbed- Common Commodities</vt:lpstr>
      <vt:lpstr>Flatbed- Common Commodities</vt:lpstr>
      <vt:lpstr>Specialized Flatbeds</vt:lpstr>
      <vt:lpstr>Specialized Flatbeds</vt:lpstr>
      <vt:lpstr>PowerPoint Presentation</vt:lpstr>
      <vt:lpstr>PowerPoint Presentation</vt:lpstr>
      <vt:lpstr>PowerPoint Presentation</vt:lpstr>
      <vt:lpstr>CLOSED DECK EQUIPMENT</vt:lpstr>
      <vt:lpstr>Dry Van</vt:lpstr>
      <vt:lpstr>Refrigerated Van</vt:lpstr>
      <vt:lpstr>Van- Equipment</vt:lpstr>
      <vt:lpstr>Van- Equipment</vt:lpstr>
      <vt:lpstr>Van &amp; Reefer - Packaging &amp; Commodities</vt:lpstr>
      <vt:lpstr>IMPORTANT THINGS TO CHECK</vt:lpstr>
      <vt:lpstr>ADDITIONAL SERVICES</vt:lpstr>
      <vt:lpstr>Less than Truckload (LTL)</vt:lpstr>
      <vt:lpstr>Power-Only</vt:lpstr>
      <vt:lpstr>Over-Dimensional Loads</vt:lpstr>
      <vt:lpstr>Special Services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EQUIPMENT OVERVIEW</dc:title>
  <dc:creator>Valentina Vergara Paez</dc:creator>
  <cp:lastModifiedBy>Valentina Vergara</cp:lastModifiedBy>
  <cp:revision>5</cp:revision>
  <dcterms:created xsi:type="dcterms:W3CDTF">2023-06-07T14:13:39Z</dcterms:created>
  <dcterms:modified xsi:type="dcterms:W3CDTF">2023-11-28T21:04:58Z</dcterms:modified>
</cp:coreProperties>
</file>