
<file path=[Content_Types].xml><?xml version="1.0" encoding="utf-8"?>
<Types xmlns="http://schemas.openxmlformats.org/package/2006/content-types">
  <Default Extension="emf" ContentType="image/x-emf"/>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4"/>
    <p:sldMasterId id="2147483680" r:id="rId5"/>
  </p:sldMasterIdLst>
  <p:sldIdLst>
    <p:sldId id="275" r:id="rId6"/>
    <p:sldId id="378" r:id="rId7"/>
    <p:sldId id="380" r:id="rId8"/>
    <p:sldId id="381" r:id="rId9"/>
    <p:sldId id="382" r:id="rId10"/>
    <p:sldId id="384" r:id="rId11"/>
    <p:sldId id="385" r:id="rId12"/>
    <p:sldId id="386" r:id="rId13"/>
    <p:sldId id="387" r:id="rId14"/>
    <p:sldId id="424" r:id="rId15"/>
    <p:sldId id="388" r:id="rId16"/>
    <p:sldId id="389" r:id="rId17"/>
    <p:sldId id="390" r:id="rId18"/>
    <p:sldId id="391" r:id="rId19"/>
    <p:sldId id="392" r:id="rId20"/>
    <p:sldId id="393" r:id="rId21"/>
    <p:sldId id="394" r:id="rId22"/>
    <p:sldId id="396" r:id="rId23"/>
    <p:sldId id="397" r:id="rId24"/>
    <p:sldId id="398" r:id="rId25"/>
    <p:sldId id="399" r:id="rId26"/>
    <p:sldId id="400" r:id="rId27"/>
    <p:sldId id="401" r:id="rId28"/>
    <p:sldId id="402" r:id="rId29"/>
    <p:sldId id="369" r:id="rId30"/>
    <p:sldId id="403" r:id="rId31"/>
    <p:sldId id="404" r:id="rId32"/>
    <p:sldId id="405" r:id="rId33"/>
    <p:sldId id="406" r:id="rId34"/>
    <p:sldId id="407" r:id="rId35"/>
    <p:sldId id="408" r:id="rId36"/>
    <p:sldId id="409" r:id="rId37"/>
    <p:sldId id="371" r:id="rId38"/>
    <p:sldId id="372" r:id="rId39"/>
    <p:sldId id="373" r:id="rId40"/>
    <p:sldId id="374" r:id="rId41"/>
    <p:sldId id="375" r:id="rId42"/>
    <p:sldId id="410" r:id="rId43"/>
    <p:sldId id="411" r:id="rId44"/>
    <p:sldId id="412" r:id="rId45"/>
    <p:sldId id="413" r:id="rId46"/>
    <p:sldId id="414" r:id="rId47"/>
    <p:sldId id="423" r:id="rId48"/>
    <p:sldId id="422" r:id="rId49"/>
    <p:sldId id="426" r:id="rId50"/>
    <p:sldId id="417" r:id="rId51"/>
    <p:sldId id="425" r:id="rId52"/>
    <p:sldId id="419" r:id="rId53"/>
    <p:sldId id="420" r:id="rId54"/>
    <p:sldId id="421"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8ED750-235E-42C6-8CB0-B67DA194F888}" type="doc">
      <dgm:prSet loTypeId="urn:microsoft.com/office/officeart/2016/7/layout/BasicProcessNew" loCatId="process" qsTypeId="urn:microsoft.com/office/officeart/2005/8/quickstyle/simple4" qsCatId="simple" csTypeId="urn:microsoft.com/office/officeart/2005/8/colors/colorful5" csCatId="colorful" phldr="1"/>
      <dgm:spPr/>
      <dgm:t>
        <a:bodyPr/>
        <a:lstStyle/>
        <a:p>
          <a:endParaRPr lang="en-US"/>
        </a:p>
      </dgm:t>
    </dgm:pt>
    <dgm:pt modelId="{1E268D51-7098-4415-B620-EBD21336A879}">
      <dgm:prSet/>
      <dgm:spPr>
        <a:solidFill>
          <a:srgbClr val="FFFF00"/>
        </a:solidFill>
        <a:ln>
          <a:solidFill>
            <a:schemeClr val="bg1"/>
          </a:solidFill>
        </a:ln>
      </dgm:spPr>
      <dgm:t>
        <a:bodyPr/>
        <a:lstStyle/>
        <a:p>
          <a:r>
            <a:rPr lang="en-US" b="0" i="0" baseline="0" dirty="0">
              <a:solidFill>
                <a:schemeClr val="tx1"/>
              </a:solidFill>
            </a:rPr>
            <a:t>Once a load has been dispatched to a carrier the tracking process must start. The first step in the tracking process is to receive acknowledgment of the rate confirmation. Either via email or a signed rate confirmation (preferred but not required.)</a:t>
          </a:r>
          <a:endParaRPr lang="en-US" dirty="0">
            <a:solidFill>
              <a:schemeClr val="tx1"/>
            </a:solidFill>
          </a:endParaRPr>
        </a:p>
      </dgm:t>
    </dgm:pt>
    <dgm:pt modelId="{8694D465-8833-4533-A938-9B9689B45AE8}" type="parTrans" cxnId="{96E77761-C87E-42E0-82A8-4B4181376D68}">
      <dgm:prSet/>
      <dgm:spPr/>
      <dgm:t>
        <a:bodyPr/>
        <a:lstStyle/>
        <a:p>
          <a:endParaRPr lang="en-US">
            <a:solidFill>
              <a:schemeClr val="tx1"/>
            </a:solidFill>
          </a:endParaRPr>
        </a:p>
      </dgm:t>
    </dgm:pt>
    <dgm:pt modelId="{00EC1BBE-0228-410A-91E1-9800898DCAF7}" type="sibTrans" cxnId="{96E77761-C87E-42E0-82A8-4B4181376D68}">
      <dgm:prSet/>
      <dgm:spPr>
        <a:solidFill>
          <a:schemeClr val="bg1"/>
        </a:solidFill>
      </dgm:spPr>
      <dgm:t>
        <a:bodyPr/>
        <a:lstStyle/>
        <a:p>
          <a:endParaRPr lang="en-US">
            <a:solidFill>
              <a:schemeClr val="tx1"/>
            </a:solidFill>
          </a:endParaRPr>
        </a:p>
      </dgm:t>
    </dgm:pt>
    <dgm:pt modelId="{438A9FB7-72B7-4183-BC1D-EAFA58E3AF8B}">
      <dgm:prSet/>
      <dgm:spPr>
        <a:solidFill>
          <a:srgbClr val="FFFF00"/>
        </a:solidFill>
        <a:ln>
          <a:solidFill>
            <a:schemeClr val="bg1"/>
          </a:solidFill>
        </a:ln>
      </dgm:spPr>
      <dgm:t>
        <a:bodyPr/>
        <a:lstStyle/>
        <a:p>
          <a:r>
            <a:rPr lang="en-US" b="0" i="0" baseline="0" dirty="0">
              <a:solidFill>
                <a:schemeClr val="tx1"/>
              </a:solidFill>
            </a:rPr>
            <a:t>We have a team dedicated to tracking the pick-up and delivery. This team is only to track pickups and deliveries. They will utilize the Trucker Tools app as well as calling and emailing the carrier. </a:t>
          </a:r>
          <a:endParaRPr lang="en-US" dirty="0">
            <a:solidFill>
              <a:schemeClr val="tx1"/>
            </a:solidFill>
          </a:endParaRPr>
        </a:p>
      </dgm:t>
    </dgm:pt>
    <dgm:pt modelId="{1FEE3B37-4896-403D-A2BD-66F98B37FBA7}" type="parTrans" cxnId="{186EA9F7-C729-496C-8F65-98D7622F2849}">
      <dgm:prSet/>
      <dgm:spPr/>
      <dgm:t>
        <a:bodyPr/>
        <a:lstStyle/>
        <a:p>
          <a:endParaRPr lang="en-US">
            <a:solidFill>
              <a:schemeClr val="tx1"/>
            </a:solidFill>
          </a:endParaRPr>
        </a:p>
      </dgm:t>
    </dgm:pt>
    <dgm:pt modelId="{4F499DE2-126B-40AC-A827-76FB8587EC20}" type="sibTrans" cxnId="{186EA9F7-C729-496C-8F65-98D7622F2849}">
      <dgm:prSet/>
      <dgm:spPr>
        <a:solidFill>
          <a:schemeClr val="bg1"/>
        </a:solidFill>
      </dgm:spPr>
      <dgm:t>
        <a:bodyPr/>
        <a:lstStyle/>
        <a:p>
          <a:endParaRPr lang="en-US">
            <a:solidFill>
              <a:schemeClr val="tx1"/>
            </a:solidFill>
          </a:endParaRPr>
        </a:p>
      </dgm:t>
    </dgm:pt>
    <dgm:pt modelId="{9E731A7E-8667-4465-8882-3ACD67F8C388}">
      <dgm:prSet/>
      <dgm:spPr>
        <a:solidFill>
          <a:srgbClr val="FFFF00"/>
        </a:solidFill>
        <a:ln>
          <a:solidFill>
            <a:schemeClr val="bg1"/>
          </a:solidFill>
        </a:ln>
      </dgm:spPr>
      <dgm:t>
        <a:bodyPr/>
        <a:lstStyle/>
        <a:p>
          <a:r>
            <a:rPr lang="en-US" b="0" i="0" baseline="0" dirty="0">
              <a:solidFill>
                <a:schemeClr val="tx1"/>
              </a:solidFill>
            </a:rPr>
            <a:t>The tracking team will use several different load status throughout the life of the load. These are the most common:</a:t>
          </a:r>
          <a:endParaRPr lang="en-US" dirty="0">
            <a:solidFill>
              <a:schemeClr val="tx1"/>
            </a:solidFill>
          </a:endParaRPr>
        </a:p>
      </dgm:t>
    </dgm:pt>
    <dgm:pt modelId="{AC3FE537-B500-42C4-B4BA-7F723B45A1F9}" type="parTrans" cxnId="{40E5031E-3D7A-4DFE-BB6A-5C60FB078296}">
      <dgm:prSet/>
      <dgm:spPr/>
      <dgm:t>
        <a:bodyPr/>
        <a:lstStyle/>
        <a:p>
          <a:endParaRPr lang="en-US">
            <a:solidFill>
              <a:schemeClr val="tx1"/>
            </a:solidFill>
          </a:endParaRPr>
        </a:p>
      </dgm:t>
    </dgm:pt>
    <dgm:pt modelId="{499BD078-8DB2-4E0C-B8CF-0A48A1E7A491}" type="sibTrans" cxnId="{40E5031E-3D7A-4DFE-BB6A-5C60FB078296}">
      <dgm:prSet/>
      <dgm:spPr>
        <a:solidFill>
          <a:schemeClr val="bg1"/>
        </a:solidFill>
      </dgm:spPr>
      <dgm:t>
        <a:bodyPr/>
        <a:lstStyle/>
        <a:p>
          <a:endParaRPr lang="en-US">
            <a:solidFill>
              <a:schemeClr val="tx1"/>
            </a:solidFill>
          </a:endParaRPr>
        </a:p>
      </dgm:t>
    </dgm:pt>
    <dgm:pt modelId="{0D78921A-7440-4B08-A4CD-06685C0E0C29}">
      <dgm:prSet custT="1"/>
      <dgm:spPr>
        <a:solidFill>
          <a:srgbClr val="FFFF00"/>
        </a:solidFill>
        <a:ln>
          <a:solidFill>
            <a:schemeClr val="bg1"/>
          </a:solidFill>
        </a:ln>
      </dgm:spPr>
      <dgm:t>
        <a:bodyPr/>
        <a:lstStyle/>
        <a:p>
          <a:r>
            <a:rPr lang="en-US" sz="2000" b="0" i="0" baseline="0" dirty="0">
              <a:solidFill>
                <a:schemeClr val="tx1"/>
              </a:solidFill>
              <a:effectLst>
                <a:outerShdw blurRad="38100" dist="38100" dir="2700000" algn="tl">
                  <a:srgbClr val="000000">
                    <a:alpha val="43137"/>
                  </a:srgbClr>
                </a:outerShdw>
              </a:effectLst>
            </a:rPr>
            <a:t>Loading </a:t>
          </a:r>
          <a:r>
            <a:rPr lang="en-US" sz="2000" b="0" i="0" baseline="0" dirty="0">
              <a:solidFill>
                <a:schemeClr val="tx1"/>
              </a:solidFill>
            </a:rPr>
            <a:t> </a:t>
          </a:r>
          <a:r>
            <a:rPr lang="en-US" sz="1100" b="0" i="0" baseline="0" dirty="0">
              <a:solidFill>
                <a:schemeClr val="tx1"/>
              </a:solidFill>
            </a:rPr>
            <a:t>confirmed driver is on-site to load</a:t>
          </a:r>
          <a:endParaRPr lang="en-US" sz="1100" dirty="0">
            <a:solidFill>
              <a:schemeClr val="tx1"/>
            </a:solidFill>
          </a:endParaRPr>
        </a:p>
      </dgm:t>
    </dgm:pt>
    <dgm:pt modelId="{C4B11CB7-E630-486B-92AE-4E11B72B87A7}" type="parTrans" cxnId="{8CC22B24-3868-48DA-AF17-04B347CE78E2}">
      <dgm:prSet/>
      <dgm:spPr/>
      <dgm:t>
        <a:bodyPr/>
        <a:lstStyle/>
        <a:p>
          <a:endParaRPr lang="en-US">
            <a:solidFill>
              <a:schemeClr val="tx1"/>
            </a:solidFill>
          </a:endParaRPr>
        </a:p>
      </dgm:t>
    </dgm:pt>
    <dgm:pt modelId="{2BA33688-93B3-4A24-9A9E-B2747D57D750}" type="sibTrans" cxnId="{8CC22B24-3868-48DA-AF17-04B347CE78E2}">
      <dgm:prSet/>
      <dgm:spPr>
        <a:solidFill>
          <a:schemeClr val="bg1"/>
        </a:solidFill>
      </dgm:spPr>
      <dgm:t>
        <a:bodyPr/>
        <a:lstStyle/>
        <a:p>
          <a:endParaRPr lang="en-US">
            <a:solidFill>
              <a:schemeClr val="tx1"/>
            </a:solidFill>
          </a:endParaRPr>
        </a:p>
      </dgm:t>
    </dgm:pt>
    <dgm:pt modelId="{AFC883F2-5EDC-4CAB-ACC2-2481DA96A7C4}">
      <dgm:prSet custT="1"/>
      <dgm:spPr>
        <a:solidFill>
          <a:srgbClr val="FFFF00"/>
        </a:solidFill>
        <a:ln>
          <a:solidFill>
            <a:schemeClr val="bg1"/>
          </a:solidFill>
        </a:ln>
      </dgm:spPr>
      <dgm:t>
        <a:bodyPr/>
        <a:lstStyle/>
        <a:p>
          <a:r>
            <a:rPr lang="en-US" sz="2000" b="0" i="0" baseline="0" dirty="0">
              <a:solidFill>
                <a:schemeClr val="tx1"/>
              </a:solidFill>
              <a:effectLst>
                <a:outerShdw blurRad="38100" dist="38100" dir="2700000" algn="tl">
                  <a:srgbClr val="000000">
                    <a:alpha val="43137"/>
                  </a:srgbClr>
                </a:outerShdw>
              </a:effectLst>
            </a:rPr>
            <a:t>Progress</a:t>
          </a:r>
          <a:r>
            <a:rPr lang="en-US" sz="2000" b="0" i="0" baseline="0" dirty="0">
              <a:solidFill>
                <a:schemeClr val="tx1"/>
              </a:solidFill>
            </a:rPr>
            <a:t> </a:t>
          </a:r>
          <a:r>
            <a:rPr lang="en-US" sz="1100" b="0" i="0" baseline="0" dirty="0">
              <a:solidFill>
                <a:schemeClr val="tx1"/>
              </a:solidFill>
            </a:rPr>
            <a:t> confirmed driver is loaded and rolling</a:t>
          </a:r>
          <a:endParaRPr lang="en-US" sz="1100" dirty="0">
            <a:solidFill>
              <a:schemeClr val="tx1"/>
            </a:solidFill>
          </a:endParaRPr>
        </a:p>
      </dgm:t>
    </dgm:pt>
    <dgm:pt modelId="{73B9D4F5-B88C-48EC-822C-E9275051E361}" type="parTrans" cxnId="{79D38064-56E2-4AF1-B125-AC3BCA32D786}">
      <dgm:prSet/>
      <dgm:spPr/>
      <dgm:t>
        <a:bodyPr/>
        <a:lstStyle/>
        <a:p>
          <a:endParaRPr lang="en-US">
            <a:solidFill>
              <a:schemeClr val="tx1"/>
            </a:solidFill>
          </a:endParaRPr>
        </a:p>
      </dgm:t>
    </dgm:pt>
    <dgm:pt modelId="{EB99B459-2D84-4938-9942-5D80DA106863}" type="sibTrans" cxnId="{79D38064-56E2-4AF1-B125-AC3BCA32D786}">
      <dgm:prSet/>
      <dgm:spPr>
        <a:solidFill>
          <a:schemeClr val="bg1"/>
        </a:solidFill>
      </dgm:spPr>
      <dgm:t>
        <a:bodyPr/>
        <a:lstStyle/>
        <a:p>
          <a:endParaRPr lang="en-US">
            <a:solidFill>
              <a:schemeClr val="tx1"/>
            </a:solidFill>
          </a:endParaRPr>
        </a:p>
      </dgm:t>
    </dgm:pt>
    <dgm:pt modelId="{58892B65-9CC3-400D-B7E4-FD6FF95762A1}">
      <dgm:prSet custT="1"/>
      <dgm:spPr>
        <a:solidFill>
          <a:srgbClr val="FFFF00"/>
        </a:solidFill>
        <a:ln>
          <a:solidFill>
            <a:schemeClr val="bg1"/>
          </a:solidFill>
        </a:ln>
      </dgm:spPr>
      <dgm:t>
        <a:bodyPr/>
        <a:lstStyle/>
        <a:p>
          <a:r>
            <a:rPr lang="en-US" sz="2000" b="0" i="0" baseline="0" dirty="0">
              <a:solidFill>
                <a:schemeClr val="tx1"/>
              </a:solidFill>
              <a:effectLst>
                <a:outerShdw blurRad="38100" dist="38100" dir="2700000" algn="tl">
                  <a:srgbClr val="000000">
                    <a:alpha val="43137"/>
                  </a:srgbClr>
                </a:outerShdw>
              </a:effectLst>
            </a:rPr>
            <a:t>Unloading</a:t>
          </a:r>
          <a:r>
            <a:rPr lang="en-US" sz="2000" b="0" i="0" baseline="0" dirty="0">
              <a:solidFill>
                <a:schemeClr val="tx1"/>
              </a:solidFill>
            </a:rPr>
            <a:t> </a:t>
          </a:r>
          <a:r>
            <a:rPr lang="en-US" sz="1100" b="0" i="0" baseline="0" dirty="0">
              <a:solidFill>
                <a:schemeClr val="tx1"/>
              </a:solidFill>
            </a:rPr>
            <a:t> confirmed driver is on-site to delivery</a:t>
          </a:r>
          <a:endParaRPr lang="en-US" sz="1100" dirty="0">
            <a:solidFill>
              <a:schemeClr val="tx1"/>
            </a:solidFill>
          </a:endParaRPr>
        </a:p>
      </dgm:t>
    </dgm:pt>
    <dgm:pt modelId="{0B1C4712-32E0-4A92-B6B9-B0540577B2D6}" type="parTrans" cxnId="{D9AF9C9E-7203-4BA1-9EC3-1E269F66299C}">
      <dgm:prSet/>
      <dgm:spPr/>
      <dgm:t>
        <a:bodyPr/>
        <a:lstStyle/>
        <a:p>
          <a:endParaRPr lang="en-US">
            <a:solidFill>
              <a:schemeClr val="tx1"/>
            </a:solidFill>
          </a:endParaRPr>
        </a:p>
      </dgm:t>
    </dgm:pt>
    <dgm:pt modelId="{26D44F9D-072E-47CA-A3F2-0C5F18D66932}" type="sibTrans" cxnId="{D9AF9C9E-7203-4BA1-9EC3-1E269F66299C}">
      <dgm:prSet/>
      <dgm:spPr>
        <a:solidFill>
          <a:schemeClr val="bg1"/>
        </a:solidFill>
      </dgm:spPr>
      <dgm:t>
        <a:bodyPr/>
        <a:lstStyle/>
        <a:p>
          <a:endParaRPr lang="en-US">
            <a:solidFill>
              <a:schemeClr val="tx1"/>
            </a:solidFill>
          </a:endParaRPr>
        </a:p>
      </dgm:t>
    </dgm:pt>
    <dgm:pt modelId="{FEB196A0-AF68-424C-B987-B3A0F74586F2}">
      <dgm:prSet custT="1"/>
      <dgm:spPr>
        <a:solidFill>
          <a:srgbClr val="FFFF00"/>
        </a:solidFill>
        <a:ln>
          <a:solidFill>
            <a:schemeClr val="bg1"/>
          </a:solidFill>
        </a:ln>
      </dgm:spPr>
      <dgm:t>
        <a:bodyPr/>
        <a:lstStyle/>
        <a:p>
          <a:r>
            <a:rPr lang="en-US" sz="2000" b="0" i="0" baseline="0" dirty="0">
              <a:solidFill>
                <a:schemeClr val="tx1"/>
              </a:solidFill>
              <a:effectLst>
                <a:outerShdw blurRad="38100" dist="38100" dir="2700000" algn="tl">
                  <a:srgbClr val="000000">
                    <a:alpha val="43137"/>
                  </a:srgbClr>
                </a:outerShdw>
              </a:effectLst>
            </a:rPr>
            <a:t>Delivered</a:t>
          </a:r>
          <a:r>
            <a:rPr lang="en-US" sz="1100" b="0" i="0" baseline="0" dirty="0">
              <a:solidFill>
                <a:schemeClr val="tx1"/>
              </a:solidFill>
            </a:rPr>
            <a:t>  confirmed driver is unloaded, and load has clean POD</a:t>
          </a:r>
          <a:endParaRPr lang="en-US" sz="1100" dirty="0">
            <a:solidFill>
              <a:schemeClr val="tx1"/>
            </a:solidFill>
          </a:endParaRPr>
        </a:p>
      </dgm:t>
    </dgm:pt>
    <dgm:pt modelId="{F1BBE346-6A9C-485A-90AA-4B67C894EF8B}" type="parTrans" cxnId="{E93C102B-BA60-470E-B5B3-B1F51FC71E7A}">
      <dgm:prSet/>
      <dgm:spPr/>
      <dgm:t>
        <a:bodyPr/>
        <a:lstStyle/>
        <a:p>
          <a:endParaRPr lang="en-US">
            <a:solidFill>
              <a:schemeClr val="tx1"/>
            </a:solidFill>
          </a:endParaRPr>
        </a:p>
      </dgm:t>
    </dgm:pt>
    <dgm:pt modelId="{B4F11FEE-5134-4B3B-BDDF-5FF8CCE95514}" type="sibTrans" cxnId="{E93C102B-BA60-470E-B5B3-B1F51FC71E7A}">
      <dgm:prSet/>
      <dgm:spPr/>
      <dgm:t>
        <a:bodyPr/>
        <a:lstStyle/>
        <a:p>
          <a:endParaRPr lang="en-US">
            <a:solidFill>
              <a:schemeClr val="tx1"/>
            </a:solidFill>
          </a:endParaRPr>
        </a:p>
      </dgm:t>
    </dgm:pt>
    <dgm:pt modelId="{D03C0428-894B-4174-B658-5362410D8F58}" type="pres">
      <dgm:prSet presAssocID="{D08ED750-235E-42C6-8CB0-B67DA194F888}" presName="Name0" presStyleCnt="0">
        <dgm:presLayoutVars>
          <dgm:dir/>
          <dgm:resizeHandles val="exact"/>
        </dgm:presLayoutVars>
      </dgm:prSet>
      <dgm:spPr/>
    </dgm:pt>
    <dgm:pt modelId="{3A8824E1-16E2-49A3-9591-3B78D59F5517}" type="pres">
      <dgm:prSet presAssocID="{1E268D51-7098-4415-B620-EBD21336A879}" presName="node" presStyleLbl="node1" presStyleIdx="0" presStyleCnt="13">
        <dgm:presLayoutVars>
          <dgm:bulletEnabled val="1"/>
        </dgm:presLayoutVars>
      </dgm:prSet>
      <dgm:spPr/>
    </dgm:pt>
    <dgm:pt modelId="{1453C15F-D81C-4ACC-86FA-07A4C23C4629}" type="pres">
      <dgm:prSet presAssocID="{00EC1BBE-0228-410A-91E1-9800898DCAF7}" presName="sibTransSpacerBeforeConnector" presStyleCnt="0"/>
      <dgm:spPr/>
    </dgm:pt>
    <dgm:pt modelId="{A1044F3D-0C05-418E-A8C5-53EBE750C796}" type="pres">
      <dgm:prSet presAssocID="{00EC1BBE-0228-410A-91E1-9800898DCAF7}" presName="sibTrans" presStyleLbl="node1" presStyleIdx="1" presStyleCnt="13"/>
      <dgm:spPr/>
    </dgm:pt>
    <dgm:pt modelId="{25FDAF4B-BA88-4B00-8572-CCC2160BF4FE}" type="pres">
      <dgm:prSet presAssocID="{00EC1BBE-0228-410A-91E1-9800898DCAF7}" presName="sibTransSpacerAfterConnector" presStyleCnt="0"/>
      <dgm:spPr/>
    </dgm:pt>
    <dgm:pt modelId="{48936B96-5627-4A93-A76E-E40DCBB658D1}" type="pres">
      <dgm:prSet presAssocID="{438A9FB7-72B7-4183-BC1D-EAFA58E3AF8B}" presName="node" presStyleLbl="node1" presStyleIdx="2" presStyleCnt="13">
        <dgm:presLayoutVars>
          <dgm:bulletEnabled val="1"/>
        </dgm:presLayoutVars>
      </dgm:prSet>
      <dgm:spPr/>
    </dgm:pt>
    <dgm:pt modelId="{71E1D7F5-B52F-4C7B-BD3F-32C91F9A5111}" type="pres">
      <dgm:prSet presAssocID="{4F499DE2-126B-40AC-A827-76FB8587EC20}" presName="sibTransSpacerBeforeConnector" presStyleCnt="0"/>
      <dgm:spPr/>
    </dgm:pt>
    <dgm:pt modelId="{03062CD0-C8AE-431A-9F0A-63F412637F30}" type="pres">
      <dgm:prSet presAssocID="{4F499DE2-126B-40AC-A827-76FB8587EC20}" presName="sibTrans" presStyleLbl="node1" presStyleIdx="3" presStyleCnt="13"/>
      <dgm:spPr/>
    </dgm:pt>
    <dgm:pt modelId="{F9A71858-C620-494A-BBD1-2C0CE139566B}" type="pres">
      <dgm:prSet presAssocID="{4F499DE2-126B-40AC-A827-76FB8587EC20}" presName="sibTransSpacerAfterConnector" presStyleCnt="0"/>
      <dgm:spPr/>
    </dgm:pt>
    <dgm:pt modelId="{5881048B-5326-4184-A1FE-C54A2FEF4BF3}" type="pres">
      <dgm:prSet presAssocID="{9E731A7E-8667-4465-8882-3ACD67F8C388}" presName="node" presStyleLbl="node1" presStyleIdx="4" presStyleCnt="13" custScaleX="93134" custScaleY="99675">
        <dgm:presLayoutVars>
          <dgm:bulletEnabled val="1"/>
        </dgm:presLayoutVars>
      </dgm:prSet>
      <dgm:spPr/>
    </dgm:pt>
    <dgm:pt modelId="{B15C17EE-0A97-4BC9-83D7-CBF1F8E463A0}" type="pres">
      <dgm:prSet presAssocID="{499BD078-8DB2-4E0C-B8CF-0A48A1E7A491}" presName="sibTransSpacerBeforeConnector" presStyleCnt="0"/>
      <dgm:spPr/>
    </dgm:pt>
    <dgm:pt modelId="{A2867B01-640C-4357-B9BD-397ADBECD44D}" type="pres">
      <dgm:prSet presAssocID="{499BD078-8DB2-4E0C-B8CF-0A48A1E7A491}" presName="sibTrans" presStyleLbl="node1" presStyleIdx="5" presStyleCnt="13"/>
      <dgm:spPr/>
    </dgm:pt>
    <dgm:pt modelId="{DB1F7CD3-E0FF-4EE5-8549-2516878A646F}" type="pres">
      <dgm:prSet presAssocID="{499BD078-8DB2-4E0C-B8CF-0A48A1E7A491}" presName="sibTransSpacerAfterConnector" presStyleCnt="0"/>
      <dgm:spPr/>
    </dgm:pt>
    <dgm:pt modelId="{F7516DC7-B386-4AB1-BDAB-52D0C999E19B}" type="pres">
      <dgm:prSet presAssocID="{0D78921A-7440-4B08-A4CD-06685C0E0C29}" presName="node" presStyleLbl="node1" presStyleIdx="6" presStyleCnt="13">
        <dgm:presLayoutVars>
          <dgm:bulletEnabled val="1"/>
        </dgm:presLayoutVars>
      </dgm:prSet>
      <dgm:spPr/>
    </dgm:pt>
    <dgm:pt modelId="{8D4D4048-53E7-41AB-8F97-E6850431ECB0}" type="pres">
      <dgm:prSet presAssocID="{2BA33688-93B3-4A24-9A9E-B2747D57D750}" presName="sibTransSpacerBeforeConnector" presStyleCnt="0"/>
      <dgm:spPr/>
    </dgm:pt>
    <dgm:pt modelId="{4FE5A18A-D4C2-4987-8695-A8DEF3AFDC4D}" type="pres">
      <dgm:prSet presAssocID="{2BA33688-93B3-4A24-9A9E-B2747D57D750}" presName="sibTrans" presStyleLbl="node1" presStyleIdx="7" presStyleCnt="13"/>
      <dgm:spPr/>
    </dgm:pt>
    <dgm:pt modelId="{99E41C21-37D7-4351-BF9A-8394F43E627A}" type="pres">
      <dgm:prSet presAssocID="{2BA33688-93B3-4A24-9A9E-B2747D57D750}" presName="sibTransSpacerAfterConnector" presStyleCnt="0"/>
      <dgm:spPr/>
    </dgm:pt>
    <dgm:pt modelId="{F71066DB-025A-4F5F-8DE5-E8F15415D169}" type="pres">
      <dgm:prSet presAssocID="{AFC883F2-5EDC-4CAB-ACC2-2481DA96A7C4}" presName="node" presStyleLbl="node1" presStyleIdx="8" presStyleCnt="13">
        <dgm:presLayoutVars>
          <dgm:bulletEnabled val="1"/>
        </dgm:presLayoutVars>
      </dgm:prSet>
      <dgm:spPr/>
    </dgm:pt>
    <dgm:pt modelId="{0677ADCB-CC31-46D2-A21D-3E25C37ADB0E}" type="pres">
      <dgm:prSet presAssocID="{EB99B459-2D84-4938-9942-5D80DA106863}" presName="sibTransSpacerBeforeConnector" presStyleCnt="0"/>
      <dgm:spPr/>
    </dgm:pt>
    <dgm:pt modelId="{737D059D-08FC-4FB5-8768-5C6BBA2D4274}" type="pres">
      <dgm:prSet presAssocID="{EB99B459-2D84-4938-9942-5D80DA106863}" presName="sibTrans" presStyleLbl="node1" presStyleIdx="9" presStyleCnt="13"/>
      <dgm:spPr/>
    </dgm:pt>
    <dgm:pt modelId="{15C862F1-BAF1-489B-8452-16421A55F46B}" type="pres">
      <dgm:prSet presAssocID="{EB99B459-2D84-4938-9942-5D80DA106863}" presName="sibTransSpacerAfterConnector" presStyleCnt="0"/>
      <dgm:spPr/>
    </dgm:pt>
    <dgm:pt modelId="{AA951616-10B8-4443-9763-80444A1046E9}" type="pres">
      <dgm:prSet presAssocID="{58892B65-9CC3-400D-B7E4-FD6FF95762A1}" presName="node" presStyleLbl="node1" presStyleIdx="10" presStyleCnt="13">
        <dgm:presLayoutVars>
          <dgm:bulletEnabled val="1"/>
        </dgm:presLayoutVars>
      </dgm:prSet>
      <dgm:spPr/>
    </dgm:pt>
    <dgm:pt modelId="{FFFAFC5C-71FD-40AD-852C-D3BA1D92D3E7}" type="pres">
      <dgm:prSet presAssocID="{26D44F9D-072E-47CA-A3F2-0C5F18D66932}" presName="sibTransSpacerBeforeConnector" presStyleCnt="0"/>
      <dgm:spPr/>
    </dgm:pt>
    <dgm:pt modelId="{35CAEAB8-40D5-4967-988D-B7CCF4BE1C96}" type="pres">
      <dgm:prSet presAssocID="{26D44F9D-072E-47CA-A3F2-0C5F18D66932}" presName="sibTrans" presStyleLbl="node1" presStyleIdx="11" presStyleCnt="13"/>
      <dgm:spPr/>
    </dgm:pt>
    <dgm:pt modelId="{256AAAA0-2C6F-4F6F-8D6E-38E6B080BDC4}" type="pres">
      <dgm:prSet presAssocID="{26D44F9D-072E-47CA-A3F2-0C5F18D66932}" presName="sibTransSpacerAfterConnector" presStyleCnt="0"/>
      <dgm:spPr/>
    </dgm:pt>
    <dgm:pt modelId="{438E6B34-D763-43FF-ACFA-900A61793988}" type="pres">
      <dgm:prSet presAssocID="{FEB196A0-AF68-424C-B987-B3A0F74586F2}" presName="node" presStyleLbl="node1" presStyleIdx="12" presStyleCnt="13">
        <dgm:presLayoutVars>
          <dgm:bulletEnabled val="1"/>
        </dgm:presLayoutVars>
      </dgm:prSet>
      <dgm:spPr/>
    </dgm:pt>
  </dgm:ptLst>
  <dgm:cxnLst>
    <dgm:cxn modelId="{1CED1C0A-23EF-4CAD-9EBF-AC28F45A4892}" type="presOf" srcId="{D08ED750-235E-42C6-8CB0-B67DA194F888}" destId="{D03C0428-894B-4174-B658-5362410D8F58}" srcOrd="0" destOrd="0" presId="urn:microsoft.com/office/officeart/2016/7/layout/BasicProcessNew"/>
    <dgm:cxn modelId="{40E5031E-3D7A-4DFE-BB6A-5C60FB078296}" srcId="{D08ED750-235E-42C6-8CB0-B67DA194F888}" destId="{9E731A7E-8667-4465-8882-3ACD67F8C388}" srcOrd="2" destOrd="0" parTransId="{AC3FE537-B500-42C4-B4BA-7F723B45A1F9}" sibTransId="{499BD078-8DB2-4E0C-B8CF-0A48A1E7A491}"/>
    <dgm:cxn modelId="{8CC22B24-3868-48DA-AF17-04B347CE78E2}" srcId="{D08ED750-235E-42C6-8CB0-B67DA194F888}" destId="{0D78921A-7440-4B08-A4CD-06685C0E0C29}" srcOrd="3" destOrd="0" parTransId="{C4B11CB7-E630-486B-92AE-4E11B72B87A7}" sibTransId="{2BA33688-93B3-4A24-9A9E-B2747D57D750}"/>
    <dgm:cxn modelId="{4069D229-05F3-4051-9FA0-D63C3943B674}" type="presOf" srcId="{26D44F9D-072E-47CA-A3F2-0C5F18D66932}" destId="{35CAEAB8-40D5-4967-988D-B7CCF4BE1C96}" srcOrd="0" destOrd="0" presId="urn:microsoft.com/office/officeart/2016/7/layout/BasicProcessNew"/>
    <dgm:cxn modelId="{E93C102B-BA60-470E-B5B3-B1F51FC71E7A}" srcId="{D08ED750-235E-42C6-8CB0-B67DA194F888}" destId="{FEB196A0-AF68-424C-B987-B3A0F74586F2}" srcOrd="6" destOrd="0" parTransId="{F1BBE346-6A9C-485A-90AA-4B67C894EF8B}" sibTransId="{B4F11FEE-5134-4B3B-BDDF-5FF8CCE95514}"/>
    <dgm:cxn modelId="{D393E92C-3D81-4B36-AA99-A2BDAC58D54A}" type="presOf" srcId="{9E731A7E-8667-4465-8882-3ACD67F8C388}" destId="{5881048B-5326-4184-A1FE-C54A2FEF4BF3}" srcOrd="0" destOrd="0" presId="urn:microsoft.com/office/officeart/2016/7/layout/BasicProcessNew"/>
    <dgm:cxn modelId="{96E77761-C87E-42E0-82A8-4B4181376D68}" srcId="{D08ED750-235E-42C6-8CB0-B67DA194F888}" destId="{1E268D51-7098-4415-B620-EBD21336A879}" srcOrd="0" destOrd="0" parTransId="{8694D465-8833-4533-A938-9B9689B45AE8}" sibTransId="{00EC1BBE-0228-410A-91E1-9800898DCAF7}"/>
    <dgm:cxn modelId="{79D38064-56E2-4AF1-B125-AC3BCA32D786}" srcId="{D08ED750-235E-42C6-8CB0-B67DA194F888}" destId="{AFC883F2-5EDC-4CAB-ACC2-2481DA96A7C4}" srcOrd="4" destOrd="0" parTransId="{73B9D4F5-B88C-48EC-822C-E9275051E361}" sibTransId="{EB99B459-2D84-4938-9942-5D80DA106863}"/>
    <dgm:cxn modelId="{79E3125A-39FA-41A2-9CF1-FEE5FE742312}" type="presOf" srcId="{FEB196A0-AF68-424C-B987-B3A0F74586F2}" destId="{438E6B34-D763-43FF-ACFA-900A61793988}" srcOrd="0" destOrd="0" presId="urn:microsoft.com/office/officeart/2016/7/layout/BasicProcessNew"/>
    <dgm:cxn modelId="{2D4C0E86-47D2-4E0E-9C8B-C2F64CA06C6F}" type="presOf" srcId="{2BA33688-93B3-4A24-9A9E-B2747D57D750}" destId="{4FE5A18A-D4C2-4987-8695-A8DEF3AFDC4D}" srcOrd="0" destOrd="0" presId="urn:microsoft.com/office/officeart/2016/7/layout/BasicProcessNew"/>
    <dgm:cxn modelId="{E2F48B86-C653-499A-A1DC-5BB5C726E7E9}" type="presOf" srcId="{00EC1BBE-0228-410A-91E1-9800898DCAF7}" destId="{A1044F3D-0C05-418E-A8C5-53EBE750C796}" srcOrd="0" destOrd="0" presId="urn:microsoft.com/office/officeart/2016/7/layout/BasicProcessNew"/>
    <dgm:cxn modelId="{7556B087-8353-4471-A09C-B39FC1630058}" type="presOf" srcId="{438A9FB7-72B7-4183-BC1D-EAFA58E3AF8B}" destId="{48936B96-5627-4A93-A76E-E40DCBB658D1}" srcOrd="0" destOrd="0" presId="urn:microsoft.com/office/officeart/2016/7/layout/BasicProcessNew"/>
    <dgm:cxn modelId="{AE55E19C-656F-4DAF-8B9D-C021D465724B}" type="presOf" srcId="{EB99B459-2D84-4938-9942-5D80DA106863}" destId="{737D059D-08FC-4FB5-8768-5C6BBA2D4274}" srcOrd="0" destOrd="0" presId="urn:microsoft.com/office/officeart/2016/7/layout/BasicProcessNew"/>
    <dgm:cxn modelId="{D9AF9C9E-7203-4BA1-9EC3-1E269F66299C}" srcId="{D08ED750-235E-42C6-8CB0-B67DA194F888}" destId="{58892B65-9CC3-400D-B7E4-FD6FF95762A1}" srcOrd="5" destOrd="0" parTransId="{0B1C4712-32E0-4A92-B6B9-B0540577B2D6}" sibTransId="{26D44F9D-072E-47CA-A3F2-0C5F18D66932}"/>
    <dgm:cxn modelId="{89AC1AA1-9936-4C7F-9127-F89A4C09353F}" type="presOf" srcId="{AFC883F2-5EDC-4CAB-ACC2-2481DA96A7C4}" destId="{F71066DB-025A-4F5F-8DE5-E8F15415D169}" srcOrd="0" destOrd="0" presId="urn:microsoft.com/office/officeart/2016/7/layout/BasicProcessNew"/>
    <dgm:cxn modelId="{56E0FCB2-5FF6-4F06-8CAB-BCE19830F300}" type="presOf" srcId="{58892B65-9CC3-400D-B7E4-FD6FF95762A1}" destId="{AA951616-10B8-4443-9763-80444A1046E9}" srcOrd="0" destOrd="0" presId="urn:microsoft.com/office/officeart/2016/7/layout/BasicProcessNew"/>
    <dgm:cxn modelId="{16C4F9BD-5152-4185-AFAE-DEED8069F734}" type="presOf" srcId="{499BD078-8DB2-4E0C-B8CF-0A48A1E7A491}" destId="{A2867B01-640C-4357-B9BD-397ADBECD44D}" srcOrd="0" destOrd="0" presId="urn:microsoft.com/office/officeart/2016/7/layout/BasicProcessNew"/>
    <dgm:cxn modelId="{134CCDC1-D67B-475D-8A79-FA87BBA7F7FC}" type="presOf" srcId="{4F499DE2-126B-40AC-A827-76FB8587EC20}" destId="{03062CD0-C8AE-431A-9F0A-63F412637F30}" srcOrd="0" destOrd="0" presId="urn:microsoft.com/office/officeart/2016/7/layout/BasicProcessNew"/>
    <dgm:cxn modelId="{25FC91CF-A776-4417-B6F9-B45FFF24CF50}" type="presOf" srcId="{0D78921A-7440-4B08-A4CD-06685C0E0C29}" destId="{F7516DC7-B386-4AB1-BDAB-52D0C999E19B}" srcOrd="0" destOrd="0" presId="urn:microsoft.com/office/officeart/2016/7/layout/BasicProcessNew"/>
    <dgm:cxn modelId="{B6A481E9-07C4-466C-BD6C-4A8CF528A7F6}" type="presOf" srcId="{1E268D51-7098-4415-B620-EBD21336A879}" destId="{3A8824E1-16E2-49A3-9591-3B78D59F5517}" srcOrd="0" destOrd="0" presId="urn:microsoft.com/office/officeart/2016/7/layout/BasicProcessNew"/>
    <dgm:cxn modelId="{186EA9F7-C729-496C-8F65-98D7622F2849}" srcId="{D08ED750-235E-42C6-8CB0-B67DA194F888}" destId="{438A9FB7-72B7-4183-BC1D-EAFA58E3AF8B}" srcOrd="1" destOrd="0" parTransId="{1FEE3B37-4896-403D-A2BD-66F98B37FBA7}" sibTransId="{4F499DE2-126B-40AC-A827-76FB8587EC20}"/>
    <dgm:cxn modelId="{9718C59E-DC1F-48AD-B1C3-99B397D54DED}" type="presParOf" srcId="{D03C0428-894B-4174-B658-5362410D8F58}" destId="{3A8824E1-16E2-49A3-9591-3B78D59F5517}" srcOrd="0" destOrd="0" presId="urn:microsoft.com/office/officeart/2016/7/layout/BasicProcessNew"/>
    <dgm:cxn modelId="{B1FE2D1E-FBE3-4C23-B633-B78B7787CCCF}" type="presParOf" srcId="{D03C0428-894B-4174-B658-5362410D8F58}" destId="{1453C15F-D81C-4ACC-86FA-07A4C23C4629}" srcOrd="1" destOrd="0" presId="urn:microsoft.com/office/officeart/2016/7/layout/BasicProcessNew"/>
    <dgm:cxn modelId="{AA54353D-4DC6-4C32-ACDD-3FD1BE71055D}" type="presParOf" srcId="{D03C0428-894B-4174-B658-5362410D8F58}" destId="{A1044F3D-0C05-418E-A8C5-53EBE750C796}" srcOrd="2" destOrd="0" presId="urn:microsoft.com/office/officeart/2016/7/layout/BasicProcessNew"/>
    <dgm:cxn modelId="{BFE50BBA-17E1-4B22-A19F-C929B9DC0798}" type="presParOf" srcId="{D03C0428-894B-4174-B658-5362410D8F58}" destId="{25FDAF4B-BA88-4B00-8572-CCC2160BF4FE}" srcOrd="3" destOrd="0" presId="urn:microsoft.com/office/officeart/2016/7/layout/BasicProcessNew"/>
    <dgm:cxn modelId="{D33717F1-8A33-4D37-AD1B-0DE4699A17F6}" type="presParOf" srcId="{D03C0428-894B-4174-B658-5362410D8F58}" destId="{48936B96-5627-4A93-A76E-E40DCBB658D1}" srcOrd="4" destOrd="0" presId="urn:microsoft.com/office/officeart/2016/7/layout/BasicProcessNew"/>
    <dgm:cxn modelId="{06523B71-71A1-454F-AE3C-ED9DBAF13CAB}" type="presParOf" srcId="{D03C0428-894B-4174-B658-5362410D8F58}" destId="{71E1D7F5-B52F-4C7B-BD3F-32C91F9A5111}" srcOrd="5" destOrd="0" presId="urn:microsoft.com/office/officeart/2016/7/layout/BasicProcessNew"/>
    <dgm:cxn modelId="{7787061C-5569-44DF-86A4-A1C2A702AC08}" type="presParOf" srcId="{D03C0428-894B-4174-B658-5362410D8F58}" destId="{03062CD0-C8AE-431A-9F0A-63F412637F30}" srcOrd="6" destOrd="0" presId="urn:microsoft.com/office/officeart/2016/7/layout/BasicProcessNew"/>
    <dgm:cxn modelId="{457B59CE-540C-4BE8-B570-3C56938B6F56}" type="presParOf" srcId="{D03C0428-894B-4174-B658-5362410D8F58}" destId="{F9A71858-C620-494A-BBD1-2C0CE139566B}" srcOrd="7" destOrd="0" presId="urn:microsoft.com/office/officeart/2016/7/layout/BasicProcessNew"/>
    <dgm:cxn modelId="{F4589FA2-9BD1-4D4E-A399-1C7C7DBD5D28}" type="presParOf" srcId="{D03C0428-894B-4174-B658-5362410D8F58}" destId="{5881048B-5326-4184-A1FE-C54A2FEF4BF3}" srcOrd="8" destOrd="0" presId="urn:microsoft.com/office/officeart/2016/7/layout/BasicProcessNew"/>
    <dgm:cxn modelId="{A28F5FFB-C983-4B6A-BDB2-97F8E136745E}" type="presParOf" srcId="{D03C0428-894B-4174-B658-5362410D8F58}" destId="{B15C17EE-0A97-4BC9-83D7-CBF1F8E463A0}" srcOrd="9" destOrd="0" presId="urn:microsoft.com/office/officeart/2016/7/layout/BasicProcessNew"/>
    <dgm:cxn modelId="{998B44F1-6795-4CB2-B26F-F61184337DF2}" type="presParOf" srcId="{D03C0428-894B-4174-B658-5362410D8F58}" destId="{A2867B01-640C-4357-B9BD-397ADBECD44D}" srcOrd="10" destOrd="0" presId="urn:microsoft.com/office/officeart/2016/7/layout/BasicProcessNew"/>
    <dgm:cxn modelId="{895DAC5E-3915-49E7-A27A-4B66A84FC045}" type="presParOf" srcId="{D03C0428-894B-4174-B658-5362410D8F58}" destId="{DB1F7CD3-E0FF-4EE5-8549-2516878A646F}" srcOrd="11" destOrd="0" presId="urn:microsoft.com/office/officeart/2016/7/layout/BasicProcessNew"/>
    <dgm:cxn modelId="{A4E41DDC-B49E-4559-AC98-B995F6274448}" type="presParOf" srcId="{D03C0428-894B-4174-B658-5362410D8F58}" destId="{F7516DC7-B386-4AB1-BDAB-52D0C999E19B}" srcOrd="12" destOrd="0" presId="urn:microsoft.com/office/officeart/2016/7/layout/BasicProcessNew"/>
    <dgm:cxn modelId="{29F03696-F4FB-4EC4-BC20-0FA2B91A592E}" type="presParOf" srcId="{D03C0428-894B-4174-B658-5362410D8F58}" destId="{8D4D4048-53E7-41AB-8F97-E6850431ECB0}" srcOrd="13" destOrd="0" presId="urn:microsoft.com/office/officeart/2016/7/layout/BasicProcessNew"/>
    <dgm:cxn modelId="{F3DDFB77-1E6B-4846-BB58-475EB288F93C}" type="presParOf" srcId="{D03C0428-894B-4174-B658-5362410D8F58}" destId="{4FE5A18A-D4C2-4987-8695-A8DEF3AFDC4D}" srcOrd="14" destOrd="0" presId="urn:microsoft.com/office/officeart/2016/7/layout/BasicProcessNew"/>
    <dgm:cxn modelId="{D62B74EE-FE4A-4A6C-86E3-3D0883DE9AA9}" type="presParOf" srcId="{D03C0428-894B-4174-B658-5362410D8F58}" destId="{99E41C21-37D7-4351-BF9A-8394F43E627A}" srcOrd="15" destOrd="0" presId="urn:microsoft.com/office/officeart/2016/7/layout/BasicProcessNew"/>
    <dgm:cxn modelId="{3BCF6106-828E-4A17-B02C-3D1D7008014A}" type="presParOf" srcId="{D03C0428-894B-4174-B658-5362410D8F58}" destId="{F71066DB-025A-4F5F-8DE5-E8F15415D169}" srcOrd="16" destOrd="0" presId="urn:microsoft.com/office/officeart/2016/7/layout/BasicProcessNew"/>
    <dgm:cxn modelId="{D3D2F978-52A1-4C05-9E36-C76C4383EC63}" type="presParOf" srcId="{D03C0428-894B-4174-B658-5362410D8F58}" destId="{0677ADCB-CC31-46D2-A21D-3E25C37ADB0E}" srcOrd="17" destOrd="0" presId="urn:microsoft.com/office/officeart/2016/7/layout/BasicProcessNew"/>
    <dgm:cxn modelId="{2EF04837-730B-4A01-A74C-4C5471D2AEA4}" type="presParOf" srcId="{D03C0428-894B-4174-B658-5362410D8F58}" destId="{737D059D-08FC-4FB5-8768-5C6BBA2D4274}" srcOrd="18" destOrd="0" presId="urn:microsoft.com/office/officeart/2016/7/layout/BasicProcessNew"/>
    <dgm:cxn modelId="{25B6E318-E9FE-422F-8678-4F147E3608E6}" type="presParOf" srcId="{D03C0428-894B-4174-B658-5362410D8F58}" destId="{15C862F1-BAF1-489B-8452-16421A55F46B}" srcOrd="19" destOrd="0" presId="urn:microsoft.com/office/officeart/2016/7/layout/BasicProcessNew"/>
    <dgm:cxn modelId="{73CF0E3D-0CEA-45C3-A999-93043D10571D}" type="presParOf" srcId="{D03C0428-894B-4174-B658-5362410D8F58}" destId="{AA951616-10B8-4443-9763-80444A1046E9}" srcOrd="20" destOrd="0" presId="urn:microsoft.com/office/officeart/2016/7/layout/BasicProcessNew"/>
    <dgm:cxn modelId="{F0EECF74-B496-4E40-9368-9E76ABA66654}" type="presParOf" srcId="{D03C0428-894B-4174-B658-5362410D8F58}" destId="{FFFAFC5C-71FD-40AD-852C-D3BA1D92D3E7}" srcOrd="21" destOrd="0" presId="urn:microsoft.com/office/officeart/2016/7/layout/BasicProcessNew"/>
    <dgm:cxn modelId="{73866D09-A431-4C4E-B7F8-CF2BFD62B8C5}" type="presParOf" srcId="{D03C0428-894B-4174-B658-5362410D8F58}" destId="{35CAEAB8-40D5-4967-988D-B7CCF4BE1C96}" srcOrd="22" destOrd="0" presId="urn:microsoft.com/office/officeart/2016/7/layout/BasicProcessNew"/>
    <dgm:cxn modelId="{F999F156-1CA8-49B9-9754-819205D23A7D}" type="presParOf" srcId="{D03C0428-894B-4174-B658-5362410D8F58}" destId="{256AAAA0-2C6F-4F6F-8D6E-38E6B080BDC4}" srcOrd="23" destOrd="0" presId="urn:microsoft.com/office/officeart/2016/7/layout/BasicProcessNew"/>
    <dgm:cxn modelId="{1F2E4B71-1883-4F2E-8EC9-EDEAEF60CA13}" type="presParOf" srcId="{D03C0428-894B-4174-B658-5362410D8F58}" destId="{438E6B34-D763-43FF-ACFA-900A61793988}" srcOrd="24" destOrd="0" presId="urn:microsoft.com/office/officeart/2016/7/layout/Basic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8824E1-16E2-49A3-9591-3B78D59F5517}">
      <dsp:nvSpPr>
        <dsp:cNvPr id="0" name=""/>
        <dsp:cNvSpPr/>
      </dsp:nvSpPr>
      <dsp:spPr>
        <a:xfrm>
          <a:off x="168" y="863028"/>
          <a:ext cx="1442767" cy="2772819"/>
        </a:xfrm>
        <a:prstGeom prst="rect">
          <a:avLst/>
        </a:prstGeom>
        <a:solidFill>
          <a:srgbClr val="FFFF00"/>
        </a:solidFill>
        <a:ln>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b="0" i="0" kern="1200" baseline="0" dirty="0">
              <a:solidFill>
                <a:schemeClr val="tx1"/>
              </a:solidFill>
            </a:rPr>
            <a:t>Once a load has been dispatched to a carrier the tracking process must start. The first step in the tracking process is to receive acknowledgment of the rate confirmation. Either via email or a signed rate confirmation (preferred but not required.)</a:t>
          </a:r>
          <a:endParaRPr lang="en-US" sz="1100" kern="1200" dirty="0">
            <a:solidFill>
              <a:schemeClr val="tx1"/>
            </a:solidFill>
          </a:endParaRPr>
        </a:p>
      </dsp:txBody>
      <dsp:txXfrm>
        <a:off x="168" y="863028"/>
        <a:ext cx="1442767" cy="2772819"/>
      </dsp:txXfrm>
    </dsp:sp>
    <dsp:sp modelId="{A1044F3D-0C05-418E-A8C5-53EBE750C796}">
      <dsp:nvSpPr>
        <dsp:cNvPr id="0" name=""/>
        <dsp:cNvSpPr/>
      </dsp:nvSpPr>
      <dsp:spPr>
        <a:xfrm>
          <a:off x="1463186" y="2127938"/>
          <a:ext cx="216415" cy="243000"/>
        </a:xfrm>
        <a:prstGeom prst="rightArrow">
          <a:avLst>
            <a:gd name="adj1" fmla="val 50000"/>
            <a:gd name="adj2" fmla="val 50000"/>
          </a:avLst>
        </a:prstGeom>
        <a:solidFill>
          <a:schemeClr val="bg1"/>
        </a:solidFill>
        <a:ln>
          <a:noFill/>
        </a:ln>
        <a:effectLst/>
      </dsp:spPr>
      <dsp:style>
        <a:lnRef idx="0">
          <a:scrgbClr r="0" g="0" b="0"/>
        </a:lnRef>
        <a:fillRef idx="3">
          <a:scrgbClr r="0" g="0" b="0"/>
        </a:fillRef>
        <a:effectRef idx="2">
          <a:scrgbClr r="0" g="0" b="0"/>
        </a:effectRef>
        <a:fontRef idx="minor">
          <a:schemeClr val="lt1"/>
        </a:fontRef>
      </dsp:style>
    </dsp:sp>
    <dsp:sp modelId="{48936B96-5627-4A93-A76E-E40DCBB658D1}">
      <dsp:nvSpPr>
        <dsp:cNvPr id="0" name=""/>
        <dsp:cNvSpPr/>
      </dsp:nvSpPr>
      <dsp:spPr>
        <a:xfrm>
          <a:off x="1699851" y="863028"/>
          <a:ext cx="1442767" cy="2772819"/>
        </a:xfrm>
        <a:prstGeom prst="rect">
          <a:avLst/>
        </a:prstGeom>
        <a:solidFill>
          <a:srgbClr val="FFFF00"/>
        </a:solidFill>
        <a:ln>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b="0" i="0" kern="1200" baseline="0" dirty="0">
              <a:solidFill>
                <a:schemeClr val="tx1"/>
              </a:solidFill>
            </a:rPr>
            <a:t>We have a team dedicated to tracking the pick-up and delivery. This team is only to track pickups and deliveries. They will utilize the Trucker Tools app as well as calling and emailing the carrier. </a:t>
          </a:r>
          <a:endParaRPr lang="en-US" sz="1100" kern="1200" dirty="0">
            <a:solidFill>
              <a:schemeClr val="tx1"/>
            </a:solidFill>
          </a:endParaRPr>
        </a:p>
      </dsp:txBody>
      <dsp:txXfrm>
        <a:off x="1699851" y="863028"/>
        <a:ext cx="1442767" cy="2772819"/>
      </dsp:txXfrm>
    </dsp:sp>
    <dsp:sp modelId="{03062CD0-C8AE-431A-9F0A-63F412637F30}">
      <dsp:nvSpPr>
        <dsp:cNvPr id="0" name=""/>
        <dsp:cNvSpPr/>
      </dsp:nvSpPr>
      <dsp:spPr>
        <a:xfrm>
          <a:off x="3162869" y="2127938"/>
          <a:ext cx="216415" cy="243000"/>
        </a:xfrm>
        <a:prstGeom prst="rightArrow">
          <a:avLst>
            <a:gd name="adj1" fmla="val 50000"/>
            <a:gd name="adj2" fmla="val 50000"/>
          </a:avLst>
        </a:prstGeom>
        <a:solidFill>
          <a:schemeClr val="bg1"/>
        </a:solidFill>
        <a:ln>
          <a:noFill/>
        </a:ln>
        <a:effectLst/>
      </dsp:spPr>
      <dsp:style>
        <a:lnRef idx="0">
          <a:scrgbClr r="0" g="0" b="0"/>
        </a:lnRef>
        <a:fillRef idx="3">
          <a:scrgbClr r="0" g="0" b="0"/>
        </a:fillRef>
        <a:effectRef idx="2">
          <a:scrgbClr r="0" g="0" b="0"/>
        </a:effectRef>
        <a:fontRef idx="minor">
          <a:schemeClr val="lt1"/>
        </a:fontRef>
      </dsp:style>
    </dsp:sp>
    <dsp:sp modelId="{5881048B-5326-4184-A1FE-C54A2FEF4BF3}">
      <dsp:nvSpPr>
        <dsp:cNvPr id="0" name=""/>
        <dsp:cNvSpPr/>
      </dsp:nvSpPr>
      <dsp:spPr>
        <a:xfrm>
          <a:off x="3399534" y="867534"/>
          <a:ext cx="1343707" cy="2763807"/>
        </a:xfrm>
        <a:prstGeom prst="rect">
          <a:avLst/>
        </a:prstGeom>
        <a:solidFill>
          <a:srgbClr val="FFFF00"/>
        </a:solidFill>
        <a:ln>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b="0" i="0" kern="1200" baseline="0" dirty="0">
              <a:solidFill>
                <a:schemeClr val="tx1"/>
              </a:solidFill>
            </a:rPr>
            <a:t>The tracking team will use several different load status throughout the life of the load. These are the most common:</a:t>
          </a:r>
          <a:endParaRPr lang="en-US" sz="1100" kern="1200" dirty="0">
            <a:solidFill>
              <a:schemeClr val="tx1"/>
            </a:solidFill>
          </a:endParaRPr>
        </a:p>
      </dsp:txBody>
      <dsp:txXfrm>
        <a:off x="3399534" y="867534"/>
        <a:ext cx="1343707" cy="2763807"/>
      </dsp:txXfrm>
    </dsp:sp>
    <dsp:sp modelId="{A2867B01-640C-4357-B9BD-397ADBECD44D}">
      <dsp:nvSpPr>
        <dsp:cNvPr id="0" name=""/>
        <dsp:cNvSpPr/>
      </dsp:nvSpPr>
      <dsp:spPr>
        <a:xfrm>
          <a:off x="4763492" y="2127938"/>
          <a:ext cx="216415" cy="243000"/>
        </a:xfrm>
        <a:prstGeom prst="rightArrow">
          <a:avLst>
            <a:gd name="adj1" fmla="val 50000"/>
            <a:gd name="adj2" fmla="val 50000"/>
          </a:avLst>
        </a:prstGeom>
        <a:solidFill>
          <a:schemeClr val="bg1"/>
        </a:solidFill>
        <a:ln>
          <a:noFill/>
        </a:ln>
        <a:effectLst/>
      </dsp:spPr>
      <dsp:style>
        <a:lnRef idx="0">
          <a:scrgbClr r="0" g="0" b="0"/>
        </a:lnRef>
        <a:fillRef idx="3">
          <a:scrgbClr r="0" g="0" b="0"/>
        </a:fillRef>
        <a:effectRef idx="2">
          <a:scrgbClr r="0" g="0" b="0"/>
        </a:effectRef>
        <a:fontRef idx="minor">
          <a:schemeClr val="lt1"/>
        </a:fontRef>
      </dsp:style>
    </dsp:sp>
    <dsp:sp modelId="{F7516DC7-B386-4AB1-BDAB-52D0C999E19B}">
      <dsp:nvSpPr>
        <dsp:cNvPr id="0" name=""/>
        <dsp:cNvSpPr/>
      </dsp:nvSpPr>
      <dsp:spPr>
        <a:xfrm>
          <a:off x="5000157" y="863028"/>
          <a:ext cx="1442767" cy="2772819"/>
        </a:xfrm>
        <a:prstGeom prst="rect">
          <a:avLst/>
        </a:prstGeom>
        <a:solidFill>
          <a:srgbClr val="FFFF00"/>
        </a:solidFill>
        <a:ln>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89000">
            <a:lnSpc>
              <a:spcPct val="90000"/>
            </a:lnSpc>
            <a:spcBef>
              <a:spcPct val="0"/>
            </a:spcBef>
            <a:spcAft>
              <a:spcPct val="35000"/>
            </a:spcAft>
            <a:buNone/>
          </a:pPr>
          <a:r>
            <a:rPr lang="en-US" sz="2000" b="0" i="0" kern="1200" baseline="0" dirty="0">
              <a:solidFill>
                <a:schemeClr val="tx1"/>
              </a:solidFill>
              <a:effectLst>
                <a:outerShdw blurRad="38100" dist="38100" dir="2700000" algn="tl">
                  <a:srgbClr val="000000">
                    <a:alpha val="43137"/>
                  </a:srgbClr>
                </a:outerShdw>
              </a:effectLst>
            </a:rPr>
            <a:t>Loading </a:t>
          </a:r>
          <a:r>
            <a:rPr lang="en-US" sz="2000" b="0" i="0" kern="1200" baseline="0" dirty="0">
              <a:solidFill>
                <a:schemeClr val="tx1"/>
              </a:solidFill>
            </a:rPr>
            <a:t> </a:t>
          </a:r>
          <a:r>
            <a:rPr lang="en-US" sz="1100" b="0" i="0" kern="1200" baseline="0" dirty="0">
              <a:solidFill>
                <a:schemeClr val="tx1"/>
              </a:solidFill>
            </a:rPr>
            <a:t>confirmed driver is on-site to load</a:t>
          </a:r>
          <a:endParaRPr lang="en-US" sz="1100" kern="1200" dirty="0">
            <a:solidFill>
              <a:schemeClr val="tx1"/>
            </a:solidFill>
          </a:endParaRPr>
        </a:p>
      </dsp:txBody>
      <dsp:txXfrm>
        <a:off x="5000157" y="863028"/>
        <a:ext cx="1442767" cy="2772819"/>
      </dsp:txXfrm>
    </dsp:sp>
    <dsp:sp modelId="{4FE5A18A-D4C2-4987-8695-A8DEF3AFDC4D}">
      <dsp:nvSpPr>
        <dsp:cNvPr id="0" name=""/>
        <dsp:cNvSpPr/>
      </dsp:nvSpPr>
      <dsp:spPr>
        <a:xfrm>
          <a:off x="6463175" y="2127938"/>
          <a:ext cx="216415" cy="243000"/>
        </a:xfrm>
        <a:prstGeom prst="rightArrow">
          <a:avLst>
            <a:gd name="adj1" fmla="val 50000"/>
            <a:gd name="adj2" fmla="val 50000"/>
          </a:avLst>
        </a:prstGeom>
        <a:solidFill>
          <a:schemeClr val="bg1"/>
        </a:solidFill>
        <a:ln>
          <a:noFill/>
        </a:ln>
        <a:effectLst/>
      </dsp:spPr>
      <dsp:style>
        <a:lnRef idx="0">
          <a:scrgbClr r="0" g="0" b="0"/>
        </a:lnRef>
        <a:fillRef idx="3">
          <a:scrgbClr r="0" g="0" b="0"/>
        </a:fillRef>
        <a:effectRef idx="2">
          <a:scrgbClr r="0" g="0" b="0"/>
        </a:effectRef>
        <a:fontRef idx="minor">
          <a:schemeClr val="lt1"/>
        </a:fontRef>
      </dsp:style>
    </dsp:sp>
    <dsp:sp modelId="{F71066DB-025A-4F5F-8DE5-E8F15415D169}">
      <dsp:nvSpPr>
        <dsp:cNvPr id="0" name=""/>
        <dsp:cNvSpPr/>
      </dsp:nvSpPr>
      <dsp:spPr>
        <a:xfrm>
          <a:off x="6699840" y="863028"/>
          <a:ext cx="1442767" cy="2772819"/>
        </a:xfrm>
        <a:prstGeom prst="rect">
          <a:avLst/>
        </a:prstGeom>
        <a:solidFill>
          <a:srgbClr val="FFFF00"/>
        </a:solidFill>
        <a:ln>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89000">
            <a:lnSpc>
              <a:spcPct val="90000"/>
            </a:lnSpc>
            <a:spcBef>
              <a:spcPct val="0"/>
            </a:spcBef>
            <a:spcAft>
              <a:spcPct val="35000"/>
            </a:spcAft>
            <a:buNone/>
          </a:pPr>
          <a:r>
            <a:rPr lang="en-US" sz="2000" b="0" i="0" kern="1200" baseline="0" dirty="0">
              <a:solidFill>
                <a:schemeClr val="tx1"/>
              </a:solidFill>
              <a:effectLst>
                <a:outerShdw blurRad="38100" dist="38100" dir="2700000" algn="tl">
                  <a:srgbClr val="000000">
                    <a:alpha val="43137"/>
                  </a:srgbClr>
                </a:outerShdw>
              </a:effectLst>
            </a:rPr>
            <a:t>Progress</a:t>
          </a:r>
          <a:r>
            <a:rPr lang="en-US" sz="2000" b="0" i="0" kern="1200" baseline="0" dirty="0">
              <a:solidFill>
                <a:schemeClr val="tx1"/>
              </a:solidFill>
            </a:rPr>
            <a:t> </a:t>
          </a:r>
          <a:r>
            <a:rPr lang="en-US" sz="1100" b="0" i="0" kern="1200" baseline="0" dirty="0">
              <a:solidFill>
                <a:schemeClr val="tx1"/>
              </a:solidFill>
            </a:rPr>
            <a:t> confirmed driver is loaded and rolling</a:t>
          </a:r>
          <a:endParaRPr lang="en-US" sz="1100" kern="1200" dirty="0">
            <a:solidFill>
              <a:schemeClr val="tx1"/>
            </a:solidFill>
          </a:endParaRPr>
        </a:p>
      </dsp:txBody>
      <dsp:txXfrm>
        <a:off x="6699840" y="863028"/>
        <a:ext cx="1442767" cy="2772819"/>
      </dsp:txXfrm>
    </dsp:sp>
    <dsp:sp modelId="{737D059D-08FC-4FB5-8768-5C6BBA2D4274}">
      <dsp:nvSpPr>
        <dsp:cNvPr id="0" name=""/>
        <dsp:cNvSpPr/>
      </dsp:nvSpPr>
      <dsp:spPr>
        <a:xfrm>
          <a:off x="8162858" y="2127938"/>
          <a:ext cx="216415" cy="243000"/>
        </a:xfrm>
        <a:prstGeom prst="rightArrow">
          <a:avLst>
            <a:gd name="adj1" fmla="val 50000"/>
            <a:gd name="adj2" fmla="val 50000"/>
          </a:avLst>
        </a:prstGeom>
        <a:solidFill>
          <a:schemeClr val="bg1"/>
        </a:solidFill>
        <a:ln>
          <a:noFill/>
        </a:ln>
        <a:effectLst/>
      </dsp:spPr>
      <dsp:style>
        <a:lnRef idx="0">
          <a:scrgbClr r="0" g="0" b="0"/>
        </a:lnRef>
        <a:fillRef idx="3">
          <a:scrgbClr r="0" g="0" b="0"/>
        </a:fillRef>
        <a:effectRef idx="2">
          <a:scrgbClr r="0" g="0" b="0"/>
        </a:effectRef>
        <a:fontRef idx="minor">
          <a:schemeClr val="lt1"/>
        </a:fontRef>
      </dsp:style>
    </dsp:sp>
    <dsp:sp modelId="{AA951616-10B8-4443-9763-80444A1046E9}">
      <dsp:nvSpPr>
        <dsp:cNvPr id="0" name=""/>
        <dsp:cNvSpPr/>
      </dsp:nvSpPr>
      <dsp:spPr>
        <a:xfrm>
          <a:off x="8399523" y="863028"/>
          <a:ext cx="1442767" cy="2772819"/>
        </a:xfrm>
        <a:prstGeom prst="rect">
          <a:avLst/>
        </a:prstGeom>
        <a:solidFill>
          <a:srgbClr val="FFFF00"/>
        </a:solidFill>
        <a:ln>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89000">
            <a:lnSpc>
              <a:spcPct val="90000"/>
            </a:lnSpc>
            <a:spcBef>
              <a:spcPct val="0"/>
            </a:spcBef>
            <a:spcAft>
              <a:spcPct val="35000"/>
            </a:spcAft>
            <a:buNone/>
          </a:pPr>
          <a:r>
            <a:rPr lang="en-US" sz="2000" b="0" i="0" kern="1200" baseline="0" dirty="0">
              <a:solidFill>
                <a:schemeClr val="tx1"/>
              </a:solidFill>
              <a:effectLst>
                <a:outerShdw blurRad="38100" dist="38100" dir="2700000" algn="tl">
                  <a:srgbClr val="000000">
                    <a:alpha val="43137"/>
                  </a:srgbClr>
                </a:outerShdw>
              </a:effectLst>
            </a:rPr>
            <a:t>Unloading</a:t>
          </a:r>
          <a:r>
            <a:rPr lang="en-US" sz="2000" b="0" i="0" kern="1200" baseline="0" dirty="0">
              <a:solidFill>
                <a:schemeClr val="tx1"/>
              </a:solidFill>
            </a:rPr>
            <a:t> </a:t>
          </a:r>
          <a:r>
            <a:rPr lang="en-US" sz="1100" b="0" i="0" kern="1200" baseline="0" dirty="0">
              <a:solidFill>
                <a:schemeClr val="tx1"/>
              </a:solidFill>
            </a:rPr>
            <a:t> confirmed driver is on-site to delivery</a:t>
          </a:r>
          <a:endParaRPr lang="en-US" sz="1100" kern="1200" dirty="0">
            <a:solidFill>
              <a:schemeClr val="tx1"/>
            </a:solidFill>
          </a:endParaRPr>
        </a:p>
      </dsp:txBody>
      <dsp:txXfrm>
        <a:off x="8399523" y="863028"/>
        <a:ext cx="1442767" cy="2772819"/>
      </dsp:txXfrm>
    </dsp:sp>
    <dsp:sp modelId="{35CAEAB8-40D5-4967-988D-B7CCF4BE1C96}">
      <dsp:nvSpPr>
        <dsp:cNvPr id="0" name=""/>
        <dsp:cNvSpPr/>
      </dsp:nvSpPr>
      <dsp:spPr>
        <a:xfrm>
          <a:off x="9862541" y="2127938"/>
          <a:ext cx="216415" cy="243000"/>
        </a:xfrm>
        <a:prstGeom prst="rightArrow">
          <a:avLst>
            <a:gd name="adj1" fmla="val 50000"/>
            <a:gd name="adj2" fmla="val 50000"/>
          </a:avLst>
        </a:prstGeom>
        <a:solidFill>
          <a:schemeClr val="bg1"/>
        </a:solidFill>
        <a:ln>
          <a:noFill/>
        </a:ln>
        <a:effectLst/>
      </dsp:spPr>
      <dsp:style>
        <a:lnRef idx="0">
          <a:scrgbClr r="0" g="0" b="0"/>
        </a:lnRef>
        <a:fillRef idx="3">
          <a:scrgbClr r="0" g="0" b="0"/>
        </a:fillRef>
        <a:effectRef idx="2">
          <a:scrgbClr r="0" g="0" b="0"/>
        </a:effectRef>
        <a:fontRef idx="minor">
          <a:schemeClr val="lt1"/>
        </a:fontRef>
      </dsp:style>
    </dsp:sp>
    <dsp:sp modelId="{438E6B34-D763-43FF-ACFA-900A61793988}">
      <dsp:nvSpPr>
        <dsp:cNvPr id="0" name=""/>
        <dsp:cNvSpPr/>
      </dsp:nvSpPr>
      <dsp:spPr>
        <a:xfrm>
          <a:off x="10099206" y="863028"/>
          <a:ext cx="1442767" cy="2772819"/>
        </a:xfrm>
        <a:prstGeom prst="rect">
          <a:avLst/>
        </a:prstGeom>
        <a:solidFill>
          <a:srgbClr val="FFFF00"/>
        </a:solidFill>
        <a:ln>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89000">
            <a:lnSpc>
              <a:spcPct val="90000"/>
            </a:lnSpc>
            <a:spcBef>
              <a:spcPct val="0"/>
            </a:spcBef>
            <a:spcAft>
              <a:spcPct val="35000"/>
            </a:spcAft>
            <a:buNone/>
          </a:pPr>
          <a:r>
            <a:rPr lang="en-US" sz="2000" b="0" i="0" kern="1200" baseline="0" dirty="0">
              <a:solidFill>
                <a:schemeClr val="tx1"/>
              </a:solidFill>
              <a:effectLst>
                <a:outerShdw blurRad="38100" dist="38100" dir="2700000" algn="tl">
                  <a:srgbClr val="000000">
                    <a:alpha val="43137"/>
                  </a:srgbClr>
                </a:outerShdw>
              </a:effectLst>
            </a:rPr>
            <a:t>Delivered</a:t>
          </a:r>
          <a:r>
            <a:rPr lang="en-US" sz="1100" b="0" i="0" kern="1200" baseline="0" dirty="0">
              <a:solidFill>
                <a:schemeClr val="tx1"/>
              </a:solidFill>
            </a:rPr>
            <a:t>  confirmed driver is unloaded, and load has clean POD</a:t>
          </a:r>
          <a:endParaRPr lang="en-US" sz="1100" kern="1200" dirty="0">
            <a:solidFill>
              <a:schemeClr val="tx1"/>
            </a:solidFill>
          </a:endParaRPr>
        </a:p>
      </dsp:txBody>
      <dsp:txXfrm>
        <a:off x="10099206" y="863028"/>
        <a:ext cx="1442767" cy="2772819"/>
      </dsp:txXfrm>
    </dsp:sp>
  </dsp:spTree>
</dsp:drawing>
</file>

<file path=ppt/diagrams/layout1.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1366" max="3840" units="cm"/>
          <inkml:channel name="Y" type="integer" max="1080" units="cm"/>
          <inkml:channel name="T" type="integer" max="2.14748E9" units="dev"/>
        </inkml:traceFormat>
        <inkml:channelProperties>
          <inkml:channelProperty channel="X" name="resolution" value="109.14046" units="1/cm"/>
          <inkml:channelProperty channel="Y" name="resolution" value="40.29851" units="1/cm"/>
          <inkml:channelProperty channel="T" name="resolution" value="1" units="1/dev"/>
        </inkml:channelProperties>
      </inkml:inkSource>
      <inkml:timestamp xml:id="ts0" timeString="2019-06-03T20:49:13.425"/>
    </inkml:context>
    <inkml:brush xml:id="br0">
      <inkml:brushProperty name="width" value="0.175" units="cm"/>
      <inkml:brushProperty name="height" value="0.35" units="cm"/>
      <inkml:brushProperty name="color" value="#FFFF00"/>
      <inkml:brushProperty name="tip" value="rectangle"/>
      <inkml:brushProperty name="rasterOp" value="maskPen"/>
      <inkml:brushProperty name="fitToCurve" value="1"/>
    </inkml:brush>
  </inkml:definitions>
  <inkml:trace contextRef="#ctx0" brushRef="#br0">0 0 0,'18'0'218,"-18"18"-171,19 1-15,-1-19 30,1 0-15,-1 0-16,0 0 0,0 0 16,1 0 16,-1 0-63,1 0 31,17 0-31,-17 0 16,-1 0 93,0 0-93,1 0-1,-1 0 1,0 0 0,1 0-1,17 0 1,1 0-1,-18 0 1,-1 0 15,0 0 1,0 0-32,1 0 15,-1 0 1,1 0-1,-1-19 1,0 19 0,0 0-1,1 0 1,-1 0-16,1 0 78,-1 0-78,0 0 16,1 0-1,-1 0-15,0 0 16,1 0 0,-1 0-16,0 0 31,1 0-16,17 0 298,-18 0-172,20 0-95,-20 0-14,18 0 140,-17 0-1</inkml:trace>
</inkml:ink>
</file>

<file path=ppt/ink/ink2.xml><?xml version="1.0" encoding="utf-8"?>
<inkml:ink xmlns:inkml="http://www.w3.org/2003/InkML">
  <inkml:definitions>
    <inkml:context xml:id="ctx0">
      <inkml:inkSource xml:id="inkSrc0">
        <inkml:traceFormat>
          <inkml:channel name="X" type="integer" min="-1366" max="3840" units="cm"/>
          <inkml:channel name="Y" type="integer" max="1080" units="cm"/>
          <inkml:channel name="T" type="integer" max="2.14748E9" units="dev"/>
        </inkml:traceFormat>
        <inkml:channelProperties>
          <inkml:channelProperty channel="X" name="resolution" value="109.14046" units="1/cm"/>
          <inkml:channelProperty channel="Y" name="resolution" value="40.29851" units="1/cm"/>
          <inkml:channelProperty channel="T" name="resolution" value="1" units="1/dev"/>
        </inkml:channelProperties>
      </inkml:inkSource>
      <inkml:timestamp xml:id="ts0" timeString="2019-06-03T20:49:17.968"/>
    </inkml:context>
    <inkml:brush xml:id="br0">
      <inkml:brushProperty name="width" value="0.175" units="cm"/>
      <inkml:brushProperty name="height" value="0.35" units="cm"/>
      <inkml:brushProperty name="color" value="#FFFF00"/>
      <inkml:brushProperty name="tip" value="rectangle"/>
      <inkml:brushProperty name="rasterOp" value="maskPen"/>
      <inkml:brushProperty name="fitToCurve" value="1"/>
    </inkml:brush>
  </inkml:definitions>
  <inkml:trace contextRef="#ctx0" brushRef="#br0">0 18 0,'0'-18'125,"18"18"-94,1 0 0,-1 0 110,1 18-125,-1-18 30,0 0 1,0 0-15,1 0 61,-1 0-77,1 0 0,-1 0-1,0 0 32,1 0-47,-1 0 16,1 19-16,-1-19 31,0 0-31,0 0 16,1 0 15,-1 0-16,0 0 17,1 0-17,-1 0-15,1 0 32,-1 0-17,0 0-15,0 0 156,1 0-140,18 0 0,-19 0-16,0 0 15,0 0-15,1 0 16,0 0 15,54 0 375,-36 0-406,-1 0 16,-18 0-16,1 0 16,-1 0 234,0 0-172,19 0-78,0-19 15,-19 19 1</inkml:trace>
</inkml:ink>
</file>

<file path=ppt/ink/ink3.xml><?xml version="1.0" encoding="utf-8"?>
<inkml:ink xmlns:inkml="http://www.w3.org/2003/InkML">
  <inkml:definitions>
    <inkml:context xml:id="ctx0">
      <inkml:inkSource xml:id="inkSrc0">
        <inkml:traceFormat>
          <inkml:channel name="X" type="integer" min="-1366" max="3840" units="cm"/>
          <inkml:channel name="Y" type="integer" max="1080" units="cm"/>
          <inkml:channel name="T" type="integer" max="2.14748E9" units="dev"/>
        </inkml:traceFormat>
        <inkml:channelProperties>
          <inkml:channelProperty channel="X" name="resolution" value="109.14046" units="1/cm"/>
          <inkml:channelProperty channel="Y" name="resolution" value="40.29851" units="1/cm"/>
          <inkml:channelProperty channel="T" name="resolution" value="1" units="1/dev"/>
        </inkml:channelProperties>
      </inkml:inkSource>
      <inkml:timestamp xml:id="ts0" timeString="2019-06-06T19:47:20.143"/>
    </inkml:context>
    <inkml:brush xml:id="br0">
      <inkml:brushProperty name="width" value="0.175" units="cm"/>
      <inkml:brushProperty name="height" value="0.35" units="cm"/>
      <inkml:brushProperty name="color" value="#FFFF00"/>
      <inkml:brushProperty name="tip" value="rectangle"/>
      <inkml:brushProperty name="rasterOp" value="maskPen"/>
      <inkml:brushProperty name="fitToCurve" value="1"/>
    </inkml:brush>
  </inkml:definitions>
  <inkml:trace contextRef="#ctx0" brushRef="#br0">0 0 0,'0'26'79,"0"0"-17,0 0-46,26-26 15,0 0-15,-1 0-16,-25 26 15,26-26 16,0 0-15,0 0-16,0 0 63,26 26-32,0 0 203,-26-26-171,0 0-32,-26-26 141,0 0-125,0-26 31,26 52 47,-1 0-94,1 0 0,0 0 1,0 0-1,0 0 0,-26 26 313,0 0-313,-26 0-15,0-26-1,0 0 63,0 0-31</inkml:trace>
</inkml:ink>
</file>

<file path=ppt/ink/ink4.xml><?xml version="1.0" encoding="utf-8"?>
<inkml:ink xmlns:inkml="http://www.w3.org/2003/InkML">
  <inkml:definitions>
    <inkml:context xml:id="ctx0">
      <inkml:inkSource xml:id="inkSrc0">
        <inkml:traceFormat>
          <inkml:channel name="X" type="integer" min="-1366" max="3840" units="cm"/>
          <inkml:channel name="Y" type="integer" max="1080" units="cm"/>
          <inkml:channel name="T" type="integer" max="2.14748E9" units="dev"/>
        </inkml:traceFormat>
        <inkml:channelProperties>
          <inkml:channelProperty channel="X" name="resolution" value="109.14046" units="1/cm"/>
          <inkml:channelProperty channel="Y" name="resolution" value="40.29851" units="1/cm"/>
          <inkml:channelProperty channel="T" name="resolution" value="1" units="1/dev"/>
        </inkml:channelProperties>
      </inkml:inkSource>
      <inkml:timestamp xml:id="ts0" timeString="2019-06-06T19:47:29.521"/>
    </inkml:context>
    <inkml:brush xml:id="br0">
      <inkml:brushProperty name="width" value="0.175" units="cm"/>
      <inkml:brushProperty name="height" value="0.35" units="cm"/>
      <inkml:brushProperty name="color" value="#FFFF00"/>
      <inkml:brushProperty name="tip" value="rectangle"/>
      <inkml:brushProperty name="rasterOp" value="maskPen"/>
      <inkml:brushProperty name="fitToCurve" value="1"/>
    </inkml:brush>
  </inkml:definitions>
  <inkml:trace contextRef="#ctx0" brushRef="#br0">78 53 0,'0'-26'78,"52"26"-47,-26 0-15,0 0 31,0 0-32,0 0 17,0 0-17,0 0 1,-1 0-16,1 0 31,0 0 0,0 0-31,26 0 32,-26 0-17,0 0 1,0 0 0,0 0-16,0 0 234,0 0-218,25-26 15,-25 26 859,-26 26-874,26-26-16,0 26 109,0-26 360,-26 26-469,0 0 16,0 0-1,0 0 1,0 0 47,0 0-32,0 0-16,0 25 142,0-25-142,0 0 17,0 0-1,0 26 94,-26-26-110,26 0-15,0 0 16,0 0 15,0 0-15,0-1 0,0 1 15,0 0 0,0 0-15,-26 0-1,26 0 1,0 0 31,-26 0-32,-26-26 345,27 0-298,-27 0-30,26 0-1,-26 0 16,26 0 62,0 0-15,0 0-79,0 0-15,0 0 47,0 0-31,1 0 0,-1 0 30,0 0-30,0 0 31,0 0-31,0 0-1,0 0 16,0 0-15,0 0 0,0 0 15,0 0 0,0 0-15,26-52 93,0 26-93,0 0-1,0 0 17,0 0-32,26-25 15,-26 25 17,0 0-1,0 0 0,26-52-15,0 78-1,-26-26 32,0 0-47,0 0 16,0 0 46,26 0-46,-26 1 0,0-27 140,0 26-141,0 0 1,0-26 0,0 26 31,0 52 203,52 26-235,-52-26-15,0 0 31,0 0-15,0 0-16,0-1 16,0 1-16,0 0 15,0 0 1,0 26-16,0-26 31,0 0-15,0 0-16,0 0 15,0 0 17,0 0-17,0-1 32,26-25 63,0 0-95,0 0-15,-26-25 16,0-53-16,0 52 15,0 0 1,0 0 0,0 0-1,0 0 1,26 0 187,0 26-187,-1 0-1,1 52 1,0 0 0,26 26-1,-52-52 1,26-26-16,-26 51 31,26-25 0,-26-103 126,0 51-142,0-26 1,0 26-16,0-26 15,0 26-15,0 0 16,0 0 0,26 0-16,-26 1 15,0-1 1,0 0 15,0 0-15,26-26-1,0 52 95,0 0-32,0 0-47,-26 26-15,0 0-16,25 26 15,-25-26 17,0-1-1,0 27 78,0-26-93,0 26 0,0-26-1,0 0 1,0 0-1,0 0 110,0 26-125,0-27 32,26 1 61,-26 0-93,0 0 16,0 0 0,0 0 93</inkml:trace>
</inkml:ink>
</file>

<file path=ppt/ink/ink5.xml><?xml version="1.0" encoding="utf-8"?>
<inkml:ink xmlns:inkml="http://www.w3.org/2003/InkML">
  <inkml:definitions>
    <inkml:context xml:id="ctx0">
      <inkml:inkSource xml:id="inkSrc0">
        <inkml:traceFormat>
          <inkml:channel name="X" type="integer" min="-1366" max="3840" units="cm"/>
          <inkml:channel name="Y" type="integer" max="1080" units="cm"/>
          <inkml:channel name="T" type="integer" max="2.14748E9" units="dev"/>
        </inkml:traceFormat>
        <inkml:channelProperties>
          <inkml:channelProperty channel="X" name="resolution" value="109.14046" units="1/cm"/>
          <inkml:channelProperty channel="Y" name="resolution" value="40.29851" units="1/cm"/>
          <inkml:channelProperty channel="T" name="resolution" value="1" units="1/dev"/>
        </inkml:channelProperties>
      </inkml:inkSource>
      <inkml:timestamp xml:id="ts0" timeString="2019-06-10T15:41:54.006"/>
    </inkml:context>
    <inkml:brush xml:id="br0">
      <inkml:brushProperty name="width" value="0.175" units="cm"/>
      <inkml:brushProperty name="height" value="0.35" units="cm"/>
      <inkml:brushProperty name="color" value="#FFFF00"/>
      <inkml:brushProperty name="tip" value="rectangle"/>
      <inkml:brushProperty name="rasterOp" value="maskPen"/>
      <inkml:brushProperty name="fitToCurve" value="1"/>
    </inkml:brush>
  </inkml:definitions>
  <inkml:trace contextRef="#ctx0" brushRef="#br0">0 0 0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961A7-724F-AF3B-C7DC-D3A63502F8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504C473-0D31-2960-D590-1B3B34C28A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A70090-22BA-0A42-DFFA-8E62BB64D69A}"/>
              </a:ext>
            </a:extLst>
          </p:cNvPr>
          <p:cNvSpPr>
            <a:spLocks noGrp="1"/>
          </p:cNvSpPr>
          <p:nvPr>
            <p:ph type="dt" sz="half" idx="10"/>
          </p:nvPr>
        </p:nvSpPr>
        <p:spPr/>
        <p:txBody>
          <a:bodyPr/>
          <a:lstStyle/>
          <a:p>
            <a:fld id="{429231FB-1C45-4574-A5E9-E46040A43725}" type="datetimeFigureOut">
              <a:rPr lang="en-US" smtClean="0"/>
              <a:t>7/18/2023</a:t>
            </a:fld>
            <a:endParaRPr lang="en-US"/>
          </a:p>
        </p:txBody>
      </p:sp>
      <p:sp>
        <p:nvSpPr>
          <p:cNvPr id="5" name="Footer Placeholder 4">
            <a:extLst>
              <a:ext uri="{FF2B5EF4-FFF2-40B4-BE49-F238E27FC236}">
                <a16:creationId xmlns:a16="http://schemas.microsoft.com/office/drawing/2014/main" id="{C2FB73B6-93D7-2497-934E-B42BFFE960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8E235D-E3B3-7768-01A3-2050BBA16DD6}"/>
              </a:ext>
            </a:extLst>
          </p:cNvPr>
          <p:cNvSpPr>
            <a:spLocks noGrp="1"/>
          </p:cNvSpPr>
          <p:nvPr>
            <p:ph type="sldNum" sz="quarter" idx="12"/>
          </p:nvPr>
        </p:nvSpPr>
        <p:spPr/>
        <p:txBody>
          <a:bodyPr/>
          <a:lstStyle/>
          <a:p>
            <a:fld id="{83979980-DC58-48F9-8A3C-657BB3D8A839}" type="slidenum">
              <a:rPr lang="en-US" smtClean="0"/>
              <a:t>‹#›</a:t>
            </a:fld>
            <a:endParaRPr lang="en-US"/>
          </a:p>
        </p:txBody>
      </p:sp>
    </p:spTree>
    <p:extLst>
      <p:ext uri="{BB962C8B-B14F-4D97-AF65-F5344CB8AC3E}">
        <p14:creationId xmlns:p14="http://schemas.microsoft.com/office/powerpoint/2010/main" val="4279699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B8261-79CE-143B-FE3A-A72E0C91C7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D90577-1E21-FC44-63AB-B318A4D3F4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A2EC06-77A3-25FD-7CE5-EDE197F138D2}"/>
              </a:ext>
            </a:extLst>
          </p:cNvPr>
          <p:cNvSpPr>
            <a:spLocks noGrp="1"/>
          </p:cNvSpPr>
          <p:nvPr>
            <p:ph type="dt" sz="half" idx="10"/>
          </p:nvPr>
        </p:nvSpPr>
        <p:spPr/>
        <p:txBody>
          <a:bodyPr/>
          <a:lstStyle/>
          <a:p>
            <a:fld id="{429231FB-1C45-4574-A5E9-E46040A43725}" type="datetimeFigureOut">
              <a:rPr lang="en-US" smtClean="0"/>
              <a:t>7/18/2023</a:t>
            </a:fld>
            <a:endParaRPr lang="en-US"/>
          </a:p>
        </p:txBody>
      </p:sp>
      <p:sp>
        <p:nvSpPr>
          <p:cNvPr id="5" name="Footer Placeholder 4">
            <a:extLst>
              <a:ext uri="{FF2B5EF4-FFF2-40B4-BE49-F238E27FC236}">
                <a16:creationId xmlns:a16="http://schemas.microsoft.com/office/drawing/2014/main" id="{07709043-44CB-03BC-961A-41094F33B6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0EF0CD-1125-2125-EC40-5A00A313248E}"/>
              </a:ext>
            </a:extLst>
          </p:cNvPr>
          <p:cNvSpPr>
            <a:spLocks noGrp="1"/>
          </p:cNvSpPr>
          <p:nvPr>
            <p:ph type="sldNum" sz="quarter" idx="12"/>
          </p:nvPr>
        </p:nvSpPr>
        <p:spPr/>
        <p:txBody>
          <a:bodyPr/>
          <a:lstStyle/>
          <a:p>
            <a:fld id="{83979980-DC58-48F9-8A3C-657BB3D8A839}" type="slidenum">
              <a:rPr lang="en-US" smtClean="0"/>
              <a:t>‹#›</a:t>
            </a:fld>
            <a:endParaRPr lang="en-US"/>
          </a:p>
        </p:txBody>
      </p:sp>
    </p:spTree>
    <p:extLst>
      <p:ext uri="{BB962C8B-B14F-4D97-AF65-F5344CB8AC3E}">
        <p14:creationId xmlns:p14="http://schemas.microsoft.com/office/powerpoint/2010/main" val="1450042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1456A4-00AA-81F8-7849-E8E37759ABE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61305A-3779-583B-5525-25814CE32D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9E6DFD-B7F1-3B17-6F5D-FF7F06201FA1}"/>
              </a:ext>
            </a:extLst>
          </p:cNvPr>
          <p:cNvSpPr>
            <a:spLocks noGrp="1"/>
          </p:cNvSpPr>
          <p:nvPr>
            <p:ph type="dt" sz="half" idx="10"/>
          </p:nvPr>
        </p:nvSpPr>
        <p:spPr/>
        <p:txBody>
          <a:bodyPr/>
          <a:lstStyle/>
          <a:p>
            <a:fld id="{429231FB-1C45-4574-A5E9-E46040A43725}" type="datetimeFigureOut">
              <a:rPr lang="en-US" smtClean="0"/>
              <a:t>7/18/2023</a:t>
            </a:fld>
            <a:endParaRPr lang="en-US"/>
          </a:p>
        </p:txBody>
      </p:sp>
      <p:sp>
        <p:nvSpPr>
          <p:cNvPr id="5" name="Footer Placeholder 4">
            <a:extLst>
              <a:ext uri="{FF2B5EF4-FFF2-40B4-BE49-F238E27FC236}">
                <a16:creationId xmlns:a16="http://schemas.microsoft.com/office/drawing/2014/main" id="{B4732A07-1DC8-7A9F-AE6D-73AFABC63C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52BF14-933C-2224-5088-7253B18DEB1E}"/>
              </a:ext>
            </a:extLst>
          </p:cNvPr>
          <p:cNvSpPr>
            <a:spLocks noGrp="1"/>
          </p:cNvSpPr>
          <p:nvPr>
            <p:ph type="sldNum" sz="quarter" idx="12"/>
          </p:nvPr>
        </p:nvSpPr>
        <p:spPr/>
        <p:txBody>
          <a:bodyPr/>
          <a:lstStyle/>
          <a:p>
            <a:fld id="{83979980-DC58-48F9-8A3C-657BB3D8A839}" type="slidenum">
              <a:rPr lang="en-US" smtClean="0"/>
              <a:t>‹#›</a:t>
            </a:fld>
            <a:endParaRPr lang="en-US"/>
          </a:p>
        </p:txBody>
      </p:sp>
    </p:spTree>
    <p:extLst>
      <p:ext uri="{BB962C8B-B14F-4D97-AF65-F5344CB8AC3E}">
        <p14:creationId xmlns:p14="http://schemas.microsoft.com/office/powerpoint/2010/main" val="1153333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CC16EC6-2DAA-4B06-97ED-75B0593BF4FF}"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D0C0F3-7150-4852-BE10-A92AB248F50D}" type="slidenum">
              <a:rPr lang="en-US" smtClean="0"/>
              <a:t>‹#›</a:t>
            </a:fld>
            <a:endParaRPr lang="en-US"/>
          </a:p>
        </p:txBody>
      </p:sp>
    </p:spTree>
    <p:extLst>
      <p:ext uri="{BB962C8B-B14F-4D97-AF65-F5344CB8AC3E}">
        <p14:creationId xmlns:p14="http://schemas.microsoft.com/office/powerpoint/2010/main" val="3384183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C16EC6-2DAA-4B06-97ED-75B0593BF4FF}"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D0C0F3-7150-4852-BE10-A92AB248F50D}" type="slidenum">
              <a:rPr lang="en-US" smtClean="0"/>
              <a:t>‹#›</a:t>
            </a:fld>
            <a:endParaRPr lang="en-US"/>
          </a:p>
        </p:txBody>
      </p:sp>
    </p:spTree>
    <p:extLst>
      <p:ext uri="{BB962C8B-B14F-4D97-AF65-F5344CB8AC3E}">
        <p14:creationId xmlns:p14="http://schemas.microsoft.com/office/powerpoint/2010/main" val="1100437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C16EC6-2DAA-4B06-97ED-75B0593BF4FF}"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D0C0F3-7150-4852-BE10-A92AB248F50D}" type="slidenum">
              <a:rPr lang="en-US" smtClean="0"/>
              <a:t>‹#›</a:t>
            </a:fld>
            <a:endParaRPr lang="en-US"/>
          </a:p>
        </p:txBody>
      </p:sp>
    </p:spTree>
    <p:extLst>
      <p:ext uri="{BB962C8B-B14F-4D97-AF65-F5344CB8AC3E}">
        <p14:creationId xmlns:p14="http://schemas.microsoft.com/office/powerpoint/2010/main" val="3689081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C16EC6-2DAA-4B06-97ED-75B0593BF4FF}" type="datetimeFigureOut">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D0C0F3-7150-4852-BE10-A92AB248F50D}" type="slidenum">
              <a:rPr lang="en-US" smtClean="0"/>
              <a:t>‹#›</a:t>
            </a:fld>
            <a:endParaRPr lang="en-US"/>
          </a:p>
        </p:txBody>
      </p:sp>
    </p:spTree>
    <p:extLst>
      <p:ext uri="{BB962C8B-B14F-4D97-AF65-F5344CB8AC3E}">
        <p14:creationId xmlns:p14="http://schemas.microsoft.com/office/powerpoint/2010/main" val="2853039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CC16EC6-2DAA-4B06-97ED-75B0593BF4FF}" type="datetimeFigureOut">
              <a:rPr lang="en-US" smtClean="0"/>
              <a:t>7/18/2023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D0C0F3-7150-4852-BE10-A92AB248F50D}" type="slidenum">
              <a:rPr lang="en-US" smtClean="0"/>
              <a:t>‹#›</a:t>
            </a:fld>
            <a:endParaRPr lang="en-US"/>
          </a:p>
        </p:txBody>
      </p:sp>
    </p:spTree>
    <p:extLst>
      <p:ext uri="{BB962C8B-B14F-4D97-AF65-F5344CB8AC3E}">
        <p14:creationId xmlns:p14="http://schemas.microsoft.com/office/powerpoint/2010/main" val="35136378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C16EC6-2DAA-4B06-97ED-75B0593BF4FF}" type="datetimeFigureOut">
              <a:rPr lang="en-US" smtClean="0"/>
              <a:t>7/18/2023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D0C0F3-7150-4852-BE10-A92AB248F50D}" type="slidenum">
              <a:rPr lang="en-US" smtClean="0"/>
              <a:t>‹#›</a:t>
            </a:fld>
            <a:endParaRPr lang="en-US"/>
          </a:p>
        </p:txBody>
      </p:sp>
    </p:spTree>
    <p:extLst>
      <p:ext uri="{BB962C8B-B14F-4D97-AF65-F5344CB8AC3E}">
        <p14:creationId xmlns:p14="http://schemas.microsoft.com/office/powerpoint/2010/main" val="1430679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C16EC6-2DAA-4B06-97ED-75B0593BF4FF}" type="datetimeFigureOut">
              <a:rPr lang="en-US" smtClean="0"/>
              <a:t>7/18/2023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D0C0F3-7150-4852-BE10-A92AB248F50D}" type="slidenum">
              <a:rPr lang="en-US" smtClean="0"/>
              <a:t>‹#›</a:t>
            </a:fld>
            <a:endParaRPr lang="en-US"/>
          </a:p>
        </p:txBody>
      </p:sp>
    </p:spTree>
    <p:extLst>
      <p:ext uri="{BB962C8B-B14F-4D97-AF65-F5344CB8AC3E}">
        <p14:creationId xmlns:p14="http://schemas.microsoft.com/office/powerpoint/2010/main" val="1290701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C16EC6-2DAA-4B06-97ED-75B0593BF4FF}" type="datetimeFigureOut">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D0C0F3-7150-4852-BE10-A92AB248F50D}" type="slidenum">
              <a:rPr lang="en-US" smtClean="0"/>
              <a:t>‹#›</a:t>
            </a:fld>
            <a:endParaRPr lang="en-US"/>
          </a:p>
        </p:txBody>
      </p:sp>
    </p:spTree>
    <p:extLst>
      <p:ext uri="{BB962C8B-B14F-4D97-AF65-F5344CB8AC3E}">
        <p14:creationId xmlns:p14="http://schemas.microsoft.com/office/powerpoint/2010/main" val="3575005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44361-83ED-8457-72BD-2FB55B3C85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D20B08-1B5F-C2CD-3BD7-38F0DEEBFF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B48F4C-9527-55BD-2383-AAD117FA84DE}"/>
              </a:ext>
            </a:extLst>
          </p:cNvPr>
          <p:cNvSpPr>
            <a:spLocks noGrp="1"/>
          </p:cNvSpPr>
          <p:nvPr>
            <p:ph type="dt" sz="half" idx="10"/>
          </p:nvPr>
        </p:nvSpPr>
        <p:spPr/>
        <p:txBody>
          <a:bodyPr/>
          <a:lstStyle/>
          <a:p>
            <a:fld id="{429231FB-1C45-4574-A5E9-E46040A43725}" type="datetimeFigureOut">
              <a:rPr lang="en-US" smtClean="0"/>
              <a:t>7/18/2023</a:t>
            </a:fld>
            <a:endParaRPr lang="en-US"/>
          </a:p>
        </p:txBody>
      </p:sp>
      <p:sp>
        <p:nvSpPr>
          <p:cNvPr id="5" name="Footer Placeholder 4">
            <a:extLst>
              <a:ext uri="{FF2B5EF4-FFF2-40B4-BE49-F238E27FC236}">
                <a16:creationId xmlns:a16="http://schemas.microsoft.com/office/drawing/2014/main" id="{2D3A2BDF-6156-7697-FF1A-F2E79388CC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3C6DB2-CB02-D15A-F24A-17351C413981}"/>
              </a:ext>
            </a:extLst>
          </p:cNvPr>
          <p:cNvSpPr>
            <a:spLocks noGrp="1"/>
          </p:cNvSpPr>
          <p:nvPr>
            <p:ph type="sldNum" sz="quarter" idx="12"/>
          </p:nvPr>
        </p:nvSpPr>
        <p:spPr/>
        <p:txBody>
          <a:bodyPr/>
          <a:lstStyle/>
          <a:p>
            <a:fld id="{83979980-DC58-48F9-8A3C-657BB3D8A839}" type="slidenum">
              <a:rPr lang="en-US" smtClean="0"/>
              <a:t>‹#›</a:t>
            </a:fld>
            <a:endParaRPr lang="en-US"/>
          </a:p>
        </p:txBody>
      </p:sp>
    </p:spTree>
    <p:extLst>
      <p:ext uri="{BB962C8B-B14F-4D97-AF65-F5344CB8AC3E}">
        <p14:creationId xmlns:p14="http://schemas.microsoft.com/office/powerpoint/2010/main" val="42597636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C16EC6-2DAA-4B06-97ED-75B0593BF4FF}" type="datetimeFigureOut">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D0C0F3-7150-4852-BE10-A92AB248F50D}" type="slidenum">
              <a:rPr lang="en-US" smtClean="0"/>
              <a:t>‹#›</a:t>
            </a:fld>
            <a:endParaRPr lang="en-US"/>
          </a:p>
        </p:txBody>
      </p:sp>
    </p:spTree>
    <p:extLst>
      <p:ext uri="{BB962C8B-B14F-4D97-AF65-F5344CB8AC3E}">
        <p14:creationId xmlns:p14="http://schemas.microsoft.com/office/powerpoint/2010/main" val="6832677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C16EC6-2DAA-4B06-97ED-75B0593BF4FF}"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D0C0F3-7150-4852-BE10-A92AB248F50D}" type="slidenum">
              <a:rPr lang="en-US" smtClean="0"/>
              <a:t>‹#›</a:t>
            </a:fld>
            <a:endParaRPr lang="en-US"/>
          </a:p>
        </p:txBody>
      </p:sp>
    </p:spTree>
    <p:extLst>
      <p:ext uri="{BB962C8B-B14F-4D97-AF65-F5344CB8AC3E}">
        <p14:creationId xmlns:p14="http://schemas.microsoft.com/office/powerpoint/2010/main" val="8473715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C16EC6-2DAA-4B06-97ED-75B0593BF4FF}"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D0C0F3-7150-4852-BE10-A92AB248F50D}" type="slidenum">
              <a:rPr lang="en-US" smtClean="0"/>
              <a:t>‹#›</a:t>
            </a:fld>
            <a:endParaRPr lang="en-US"/>
          </a:p>
        </p:txBody>
      </p:sp>
    </p:spTree>
    <p:extLst>
      <p:ext uri="{BB962C8B-B14F-4D97-AF65-F5344CB8AC3E}">
        <p14:creationId xmlns:p14="http://schemas.microsoft.com/office/powerpoint/2010/main" val="973295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6BD76-E8C7-3974-0EEC-3B78DBA896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34878E1-F9F7-93C4-A8BC-98F0033DD3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924E46-049E-C5D2-FAE5-E2268822EBC4}"/>
              </a:ext>
            </a:extLst>
          </p:cNvPr>
          <p:cNvSpPr>
            <a:spLocks noGrp="1"/>
          </p:cNvSpPr>
          <p:nvPr>
            <p:ph type="dt" sz="half" idx="10"/>
          </p:nvPr>
        </p:nvSpPr>
        <p:spPr/>
        <p:txBody>
          <a:bodyPr/>
          <a:lstStyle/>
          <a:p>
            <a:fld id="{429231FB-1C45-4574-A5E9-E46040A43725}" type="datetimeFigureOut">
              <a:rPr lang="en-US" smtClean="0"/>
              <a:t>7/18/2023</a:t>
            </a:fld>
            <a:endParaRPr lang="en-US"/>
          </a:p>
        </p:txBody>
      </p:sp>
      <p:sp>
        <p:nvSpPr>
          <p:cNvPr id="5" name="Footer Placeholder 4">
            <a:extLst>
              <a:ext uri="{FF2B5EF4-FFF2-40B4-BE49-F238E27FC236}">
                <a16:creationId xmlns:a16="http://schemas.microsoft.com/office/drawing/2014/main" id="{2D400061-66EE-7ADE-75E0-EAC5A0E005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D6B99F-BDD8-BEE8-CE66-BBFC1A49D4B5}"/>
              </a:ext>
            </a:extLst>
          </p:cNvPr>
          <p:cNvSpPr>
            <a:spLocks noGrp="1"/>
          </p:cNvSpPr>
          <p:nvPr>
            <p:ph type="sldNum" sz="quarter" idx="12"/>
          </p:nvPr>
        </p:nvSpPr>
        <p:spPr/>
        <p:txBody>
          <a:bodyPr/>
          <a:lstStyle/>
          <a:p>
            <a:fld id="{83979980-DC58-48F9-8A3C-657BB3D8A839}" type="slidenum">
              <a:rPr lang="en-US" smtClean="0"/>
              <a:t>‹#›</a:t>
            </a:fld>
            <a:endParaRPr lang="en-US"/>
          </a:p>
        </p:txBody>
      </p:sp>
    </p:spTree>
    <p:extLst>
      <p:ext uri="{BB962C8B-B14F-4D97-AF65-F5344CB8AC3E}">
        <p14:creationId xmlns:p14="http://schemas.microsoft.com/office/powerpoint/2010/main" val="414198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27FBB-0436-EFC4-D107-4AFE8A70B6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665824-5875-2495-E1F5-FCDF132675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02FFBB-02FA-0C5A-47A2-DF2FC9FD5C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4E2D36-F74D-5051-5421-DE643C39BD34}"/>
              </a:ext>
            </a:extLst>
          </p:cNvPr>
          <p:cNvSpPr>
            <a:spLocks noGrp="1"/>
          </p:cNvSpPr>
          <p:nvPr>
            <p:ph type="dt" sz="half" idx="10"/>
          </p:nvPr>
        </p:nvSpPr>
        <p:spPr/>
        <p:txBody>
          <a:bodyPr/>
          <a:lstStyle/>
          <a:p>
            <a:fld id="{429231FB-1C45-4574-A5E9-E46040A43725}" type="datetimeFigureOut">
              <a:rPr lang="en-US" smtClean="0"/>
              <a:t>7/18/2023</a:t>
            </a:fld>
            <a:endParaRPr lang="en-US"/>
          </a:p>
        </p:txBody>
      </p:sp>
      <p:sp>
        <p:nvSpPr>
          <p:cNvPr id="6" name="Footer Placeholder 5">
            <a:extLst>
              <a:ext uri="{FF2B5EF4-FFF2-40B4-BE49-F238E27FC236}">
                <a16:creationId xmlns:a16="http://schemas.microsoft.com/office/drawing/2014/main" id="{9FCFD9DD-3479-6C3E-B694-B5B0E8CC58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8367C4-BB9E-CFB1-1ECE-D84228F24C2D}"/>
              </a:ext>
            </a:extLst>
          </p:cNvPr>
          <p:cNvSpPr>
            <a:spLocks noGrp="1"/>
          </p:cNvSpPr>
          <p:nvPr>
            <p:ph type="sldNum" sz="quarter" idx="12"/>
          </p:nvPr>
        </p:nvSpPr>
        <p:spPr/>
        <p:txBody>
          <a:bodyPr/>
          <a:lstStyle/>
          <a:p>
            <a:fld id="{83979980-DC58-48F9-8A3C-657BB3D8A839}" type="slidenum">
              <a:rPr lang="en-US" smtClean="0"/>
              <a:t>‹#›</a:t>
            </a:fld>
            <a:endParaRPr lang="en-US"/>
          </a:p>
        </p:txBody>
      </p:sp>
    </p:spTree>
    <p:extLst>
      <p:ext uri="{BB962C8B-B14F-4D97-AF65-F5344CB8AC3E}">
        <p14:creationId xmlns:p14="http://schemas.microsoft.com/office/powerpoint/2010/main" val="3670781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BFE50-429E-A4B1-4491-6C4F26E7228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A92BE0-931D-9B90-EAF9-481F7D3933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55A2BA-09A1-D2DA-030F-C5730C5FA7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C014B1-ECB6-0772-1A2D-F83EE630D9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2D3F13-094E-953C-4DD5-A9ECD49660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D538C4-8BCB-7E88-0BD3-196DC2C9081D}"/>
              </a:ext>
            </a:extLst>
          </p:cNvPr>
          <p:cNvSpPr>
            <a:spLocks noGrp="1"/>
          </p:cNvSpPr>
          <p:nvPr>
            <p:ph type="dt" sz="half" idx="10"/>
          </p:nvPr>
        </p:nvSpPr>
        <p:spPr/>
        <p:txBody>
          <a:bodyPr/>
          <a:lstStyle/>
          <a:p>
            <a:fld id="{429231FB-1C45-4574-A5E9-E46040A43725}" type="datetimeFigureOut">
              <a:rPr lang="en-US" smtClean="0"/>
              <a:t>7/18/2023</a:t>
            </a:fld>
            <a:endParaRPr lang="en-US"/>
          </a:p>
        </p:txBody>
      </p:sp>
      <p:sp>
        <p:nvSpPr>
          <p:cNvPr id="8" name="Footer Placeholder 7">
            <a:extLst>
              <a:ext uri="{FF2B5EF4-FFF2-40B4-BE49-F238E27FC236}">
                <a16:creationId xmlns:a16="http://schemas.microsoft.com/office/drawing/2014/main" id="{C1CD9C0F-5085-2F99-565F-999E6DB436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B1F484-7382-F95D-01D5-AF0FB8379547}"/>
              </a:ext>
            </a:extLst>
          </p:cNvPr>
          <p:cNvSpPr>
            <a:spLocks noGrp="1"/>
          </p:cNvSpPr>
          <p:nvPr>
            <p:ph type="sldNum" sz="quarter" idx="12"/>
          </p:nvPr>
        </p:nvSpPr>
        <p:spPr/>
        <p:txBody>
          <a:bodyPr/>
          <a:lstStyle/>
          <a:p>
            <a:fld id="{83979980-DC58-48F9-8A3C-657BB3D8A839}" type="slidenum">
              <a:rPr lang="en-US" smtClean="0"/>
              <a:t>‹#›</a:t>
            </a:fld>
            <a:endParaRPr lang="en-US"/>
          </a:p>
        </p:txBody>
      </p:sp>
    </p:spTree>
    <p:extLst>
      <p:ext uri="{BB962C8B-B14F-4D97-AF65-F5344CB8AC3E}">
        <p14:creationId xmlns:p14="http://schemas.microsoft.com/office/powerpoint/2010/main" val="3578419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C01A0-6C3C-083E-EFAE-B2525922DD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B3D95F-F7F5-D2BD-1476-5048E7DA6148}"/>
              </a:ext>
            </a:extLst>
          </p:cNvPr>
          <p:cNvSpPr>
            <a:spLocks noGrp="1"/>
          </p:cNvSpPr>
          <p:nvPr>
            <p:ph type="dt" sz="half" idx="10"/>
          </p:nvPr>
        </p:nvSpPr>
        <p:spPr/>
        <p:txBody>
          <a:bodyPr/>
          <a:lstStyle/>
          <a:p>
            <a:fld id="{429231FB-1C45-4574-A5E9-E46040A43725}" type="datetimeFigureOut">
              <a:rPr lang="en-US" smtClean="0"/>
              <a:t>7/18/2023</a:t>
            </a:fld>
            <a:endParaRPr lang="en-US"/>
          </a:p>
        </p:txBody>
      </p:sp>
      <p:sp>
        <p:nvSpPr>
          <p:cNvPr id="4" name="Footer Placeholder 3">
            <a:extLst>
              <a:ext uri="{FF2B5EF4-FFF2-40B4-BE49-F238E27FC236}">
                <a16:creationId xmlns:a16="http://schemas.microsoft.com/office/drawing/2014/main" id="{DD37DF29-E927-8F87-FE54-3CBC3F6D14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FD9F2A-1D8D-0FFF-9F33-AD07E81C2EA3}"/>
              </a:ext>
            </a:extLst>
          </p:cNvPr>
          <p:cNvSpPr>
            <a:spLocks noGrp="1"/>
          </p:cNvSpPr>
          <p:nvPr>
            <p:ph type="sldNum" sz="quarter" idx="12"/>
          </p:nvPr>
        </p:nvSpPr>
        <p:spPr/>
        <p:txBody>
          <a:bodyPr/>
          <a:lstStyle/>
          <a:p>
            <a:fld id="{83979980-DC58-48F9-8A3C-657BB3D8A839}" type="slidenum">
              <a:rPr lang="en-US" smtClean="0"/>
              <a:t>‹#›</a:t>
            </a:fld>
            <a:endParaRPr lang="en-US"/>
          </a:p>
        </p:txBody>
      </p:sp>
    </p:spTree>
    <p:extLst>
      <p:ext uri="{BB962C8B-B14F-4D97-AF65-F5344CB8AC3E}">
        <p14:creationId xmlns:p14="http://schemas.microsoft.com/office/powerpoint/2010/main" val="2448099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1E6E89-B98D-50A4-EDF1-F85A174593EB}"/>
              </a:ext>
            </a:extLst>
          </p:cNvPr>
          <p:cNvSpPr>
            <a:spLocks noGrp="1"/>
          </p:cNvSpPr>
          <p:nvPr>
            <p:ph type="dt" sz="half" idx="10"/>
          </p:nvPr>
        </p:nvSpPr>
        <p:spPr/>
        <p:txBody>
          <a:bodyPr/>
          <a:lstStyle/>
          <a:p>
            <a:fld id="{429231FB-1C45-4574-A5E9-E46040A43725}" type="datetimeFigureOut">
              <a:rPr lang="en-US" smtClean="0"/>
              <a:t>7/18/2023</a:t>
            </a:fld>
            <a:endParaRPr lang="en-US"/>
          </a:p>
        </p:txBody>
      </p:sp>
      <p:sp>
        <p:nvSpPr>
          <p:cNvPr id="3" name="Footer Placeholder 2">
            <a:extLst>
              <a:ext uri="{FF2B5EF4-FFF2-40B4-BE49-F238E27FC236}">
                <a16:creationId xmlns:a16="http://schemas.microsoft.com/office/drawing/2014/main" id="{C5F023E2-A4A2-2F0A-6757-52F0406B0A0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F5ACA0-E1D5-A3A9-427B-A1E71D08D843}"/>
              </a:ext>
            </a:extLst>
          </p:cNvPr>
          <p:cNvSpPr>
            <a:spLocks noGrp="1"/>
          </p:cNvSpPr>
          <p:nvPr>
            <p:ph type="sldNum" sz="quarter" idx="12"/>
          </p:nvPr>
        </p:nvSpPr>
        <p:spPr/>
        <p:txBody>
          <a:bodyPr/>
          <a:lstStyle/>
          <a:p>
            <a:fld id="{83979980-DC58-48F9-8A3C-657BB3D8A839}" type="slidenum">
              <a:rPr lang="en-US" smtClean="0"/>
              <a:t>‹#›</a:t>
            </a:fld>
            <a:endParaRPr lang="en-US"/>
          </a:p>
        </p:txBody>
      </p:sp>
    </p:spTree>
    <p:extLst>
      <p:ext uri="{BB962C8B-B14F-4D97-AF65-F5344CB8AC3E}">
        <p14:creationId xmlns:p14="http://schemas.microsoft.com/office/powerpoint/2010/main" val="1305403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F1F6E-DA00-525A-BD96-9AA8FB95D0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E49293-CC4E-6EC4-36B0-6400EC82FE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6160EF-BFB9-EAE8-0ABC-CD32F97781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335A90-BC2A-34AB-BE13-9A7986E75983}"/>
              </a:ext>
            </a:extLst>
          </p:cNvPr>
          <p:cNvSpPr>
            <a:spLocks noGrp="1"/>
          </p:cNvSpPr>
          <p:nvPr>
            <p:ph type="dt" sz="half" idx="10"/>
          </p:nvPr>
        </p:nvSpPr>
        <p:spPr/>
        <p:txBody>
          <a:bodyPr/>
          <a:lstStyle/>
          <a:p>
            <a:fld id="{429231FB-1C45-4574-A5E9-E46040A43725}" type="datetimeFigureOut">
              <a:rPr lang="en-US" smtClean="0"/>
              <a:t>7/18/2023</a:t>
            </a:fld>
            <a:endParaRPr lang="en-US"/>
          </a:p>
        </p:txBody>
      </p:sp>
      <p:sp>
        <p:nvSpPr>
          <p:cNvPr id="6" name="Footer Placeholder 5">
            <a:extLst>
              <a:ext uri="{FF2B5EF4-FFF2-40B4-BE49-F238E27FC236}">
                <a16:creationId xmlns:a16="http://schemas.microsoft.com/office/drawing/2014/main" id="{9795BE9D-1C9D-66EF-5894-9ECC1A5975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9B6249-2EE7-13C6-AE16-F85631CBA8AC}"/>
              </a:ext>
            </a:extLst>
          </p:cNvPr>
          <p:cNvSpPr>
            <a:spLocks noGrp="1"/>
          </p:cNvSpPr>
          <p:nvPr>
            <p:ph type="sldNum" sz="quarter" idx="12"/>
          </p:nvPr>
        </p:nvSpPr>
        <p:spPr/>
        <p:txBody>
          <a:bodyPr/>
          <a:lstStyle/>
          <a:p>
            <a:fld id="{83979980-DC58-48F9-8A3C-657BB3D8A839}" type="slidenum">
              <a:rPr lang="en-US" smtClean="0"/>
              <a:t>‹#›</a:t>
            </a:fld>
            <a:endParaRPr lang="en-US"/>
          </a:p>
        </p:txBody>
      </p:sp>
    </p:spTree>
    <p:extLst>
      <p:ext uri="{BB962C8B-B14F-4D97-AF65-F5344CB8AC3E}">
        <p14:creationId xmlns:p14="http://schemas.microsoft.com/office/powerpoint/2010/main" val="1182589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F678D-F916-07DF-90A6-0886D02B8B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097DDC-7B39-6937-5562-C3294A756F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D4B563-A37F-6AEE-B8D2-5CB9A21581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89BF16-A8D3-0400-88FB-7DD9B185C8BE}"/>
              </a:ext>
            </a:extLst>
          </p:cNvPr>
          <p:cNvSpPr>
            <a:spLocks noGrp="1"/>
          </p:cNvSpPr>
          <p:nvPr>
            <p:ph type="dt" sz="half" idx="10"/>
          </p:nvPr>
        </p:nvSpPr>
        <p:spPr/>
        <p:txBody>
          <a:bodyPr/>
          <a:lstStyle/>
          <a:p>
            <a:fld id="{429231FB-1C45-4574-A5E9-E46040A43725}" type="datetimeFigureOut">
              <a:rPr lang="en-US" smtClean="0"/>
              <a:t>7/18/2023</a:t>
            </a:fld>
            <a:endParaRPr lang="en-US"/>
          </a:p>
        </p:txBody>
      </p:sp>
      <p:sp>
        <p:nvSpPr>
          <p:cNvPr id="6" name="Footer Placeholder 5">
            <a:extLst>
              <a:ext uri="{FF2B5EF4-FFF2-40B4-BE49-F238E27FC236}">
                <a16:creationId xmlns:a16="http://schemas.microsoft.com/office/drawing/2014/main" id="{E76D52AC-84FA-53FB-C303-F2BFD76AE0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C49599-6760-1B5B-E63C-83DA2A089E16}"/>
              </a:ext>
            </a:extLst>
          </p:cNvPr>
          <p:cNvSpPr>
            <a:spLocks noGrp="1"/>
          </p:cNvSpPr>
          <p:nvPr>
            <p:ph type="sldNum" sz="quarter" idx="12"/>
          </p:nvPr>
        </p:nvSpPr>
        <p:spPr/>
        <p:txBody>
          <a:bodyPr/>
          <a:lstStyle/>
          <a:p>
            <a:fld id="{83979980-DC58-48F9-8A3C-657BB3D8A839}" type="slidenum">
              <a:rPr lang="en-US" smtClean="0"/>
              <a:t>‹#›</a:t>
            </a:fld>
            <a:endParaRPr lang="en-US"/>
          </a:p>
        </p:txBody>
      </p:sp>
    </p:spTree>
    <p:extLst>
      <p:ext uri="{BB962C8B-B14F-4D97-AF65-F5344CB8AC3E}">
        <p14:creationId xmlns:p14="http://schemas.microsoft.com/office/powerpoint/2010/main" val="977244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1E9640-DFF8-26C6-4E73-9B92B53EC2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599581-7E05-F1A5-B83E-735EFCDB50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3AB62F-9CE2-6407-6C77-2C109C444A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231FB-1C45-4574-A5E9-E46040A43725}" type="datetimeFigureOut">
              <a:rPr lang="en-US" smtClean="0"/>
              <a:t>7/18/2023</a:t>
            </a:fld>
            <a:endParaRPr lang="en-US"/>
          </a:p>
        </p:txBody>
      </p:sp>
      <p:sp>
        <p:nvSpPr>
          <p:cNvPr id="5" name="Footer Placeholder 4">
            <a:extLst>
              <a:ext uri="{FF2B5EF4-FFF2-40B4-BE49-F238E27FC236}">
                <a16:creationId xmlns:a16="http://schemas.microsoft.com/office/drawing/2014/main" id="{6A2A1A9D-43B2-F7B1-CDA2-D7537D0BF9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F0BDDBE-6465-8A41-9A62-BF5EEB2348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979980-DC58-48F9-8A3C-657BB3D8A839}" type="slidenum">
              <a:rPr lang="en-US" smtClean="0"/>
              <a:t>‹#›</a:t>
            </a:fld>
            <a:endParaRPr lang="en-US"/>
          </a:p>
        </p:txBody>
      </p:sp>
    </p:spTree>
    <p:extLst>
      <p:ext uri="{BB962C8B-B14F-4D97-AF65-F5344CB8AC3E}">
        <p14:creationId xmlns:p14="http://schemas.microsoft.com/office/powerpoint/2010/main" val="369974300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7/18/2023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3581561372"/>
      </p:ext>
    </p:extLst>
  </p:cSld>
  <p:clrMap bg1="dk1" tx1="lt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ustomXml" Target="../ink/ink3.xml"/><Relationship Id="rId7"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3.emf"/><Relationship Id="rId5" Type="http://schemas.openxmlformats.org/officeDocument/2006/relationships/customXml" Target="../ink/ink4.xml"/><Relationship Id="rId4" Type="http://schemas.openxmlformats.org/officeDocument/2006/relationships/image" Target="../media/image50.emf"/></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7.emf"/></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pixabay.com/en/truck-lorry-cargo-transportation-303460/" TargetMode="External"/><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6.jpg"/></Relationships>
</file>

<file path=ppt/slides/_rels/slide3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9.jpg"/></Relationships>
</file>

<file path=ppt/slides/_rels/slide3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3.jpg"/><Relationship Id="rId4" Type="http://schemas.openxmlformats.org/officeDocument/2006/relationships/image" Target="../media/image42.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5.jpg"/><Relationship Id="rId4" Type="http://schemas.openxmlformats.org/officeDocument/2006/relationships/image" Target="../media/image44.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6.jpg"/><Relationship Id="rId7" Type="http://schemas.openxmlformats.org/officeDocument/2006/relationships/image" Target="../media/image50.jp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53.jpg"/></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4.xml.rels><?xml version="1.0" encoding="UTF-8" standalone="yes"?>
<Relationships xmlns="http://schemas.openxmlformats.org/package/2006/relationships"><Relationship Id="rId3" Type="http://schemas.openxmlformats.org/officeDocument/2006/relationships/hyperlink" Target="mailto:Afterhours@beemac.com" TargetMode="External"/><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png"/><Relationship Id="rId2" Type="http://schemas.openxmlformats.org/officeDocument/2006/relationships/customXml" Target="../ink/ink1.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customXml" Target="../ink/ink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yellow logo on a black background&#10;&#10;Description automatically generated with low confidence">
            <a:extLst>
              <a:ext uri="{FF2B5EF4-FFF2-40B4-BE49-F238E27FC236}">
                <a16:creationId xmlns:a16="http://schemas.microsoft.com/office/drawing/2014/main" id="{98BEF27C-13DC-9FB3-82B1-C4A08EA933CE}"/>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t="15842" b="31424"/>
          <a:stretch/>
        </p:blipFill>
        <p:spPr>
          <a:xfrm>
            <a:off x="0" y="10"/>
            <a:ext cx="12191980" cy="6857990"/>
          </a:xfrm>
          <a:prstGeom prst="rect">
            <a:avLst/>
          </a:prstGeom>
        </p:spPr>
      </p:pic>
      <p:sp>
        <p:nvSpPr>
          <p:cNvPr id="2" name="Title 1">
            <a:extLst>
              <a:ext uri="{FF2B5EF4-FFF2-40B4-BE49-F238E27FC236}">
                <a16:creationId xmlns:a16="http://schemas.microsoft.com/office/drawing/2014/main" id="{955CEABD-8951-91F7-56AE-37CB89569B0D}"/>
              </a:ext>
            </a:extLst>
          </p:cNvPr>
          <p:cNvSpPr>
            <a:spLocks noGrp="1"/>
          </p:cNvSpPr>
          <p:nvPr>
            <p:ph type="ctrTitle"/>
          </p:nvPr>
        </p:nvSpPr>
        <p:spPr>
          <a:xfrm>
            <a:off x="178269" y="2165231"/>
            <a:ext cx="11835441" cy="1811547"/>
          </a:xfrm>
        </p:spPr>
        <p:txBody>
          <a:bodyPr rtlCol="0">
            <a:normAutofit/>
          </a:bodyPr>
          <a:lstStyle/>
          <a:p>
            <a:pPr eaLnBrk="1" fontAlgn="auto" hangingPunct="1">
              <a:spcAft>
                <a:spcPts val="0"/>
              </a:spcAft>
              <a:defRPr/>
            </a:pPr>
            <a:r>
              <a:rPr lang="en-US" sz="11500" dirty="0">
                <a:ln w="22225">
                  <a:solidFill>
                    <a:schemeClr val="tx1"/>
                  </a:solidFill>
                  <a:miter lim="800000"/>
                </a:ln>
                <a:noFill/>
              </a:rPr>
              <a:t> SYSTEM TRAINING</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DCC51B0-318D-479E-89D6-7CFDBFCE0024}"/>
              </a:ext>
            </a:extLst>
          </p:cNvPr>
          <p:cNvSpPr>
            <a:spLocks noGrp="1"/>
          </p:cNvSpPr>
          <p:nvPr>
            <p:ph type="title"/>
          </p:nvPr>
        </p:nvSpPr>
        <p:spPr>
          <a:xfrm>
            <a:off x="838200" y="388308"/>
            <a:ext cx="5499970" cy="1021424"/>
          </a:xfrm>
        </p:spPr>
        <p:txBody>
          <a:bodyPr vert="horz" lIns="91440" tIns="45720" rIns="91440" bIns="45720" rtlCol="0" anchor="b">
            <a:normAutofit/>
          </a:bodyPr>
          <a:lstStyle/>
          <a:p>
            <a:r>
              <a:rPr lang="en-US" sz="4000" b="1" kern="1200" dirty="0">
                <a:solidFill>
                  <a:schemeClr val="bg1"/>
                </a:solidFill>
                <a:latin typeface="+mj-lt"/>
                <a:ea typeface="+mj-ea"/>
                <a:cs typeface="+mj-cs"/>
              </a:rPr>
              <a:t>Posting</a:t>
            </a:r>
          </a:p>
        </p:txBody>
      </p:sp>
      <p:cxnSp>
        <p:nvCxnSpPr>
          <p:cNvPr id="17" name="Straight Connector 16">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1440584"/>
            <a:ext cx="62119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A45AB308-7F89-45DF-B72E-85FEBB328B1C}"/>
              </a:ext>
            </a:extLst>
          </p:cNvPr>
          <p:cNvPicPr>
            <a:picLocks noChangeAspect="1"/>
          </p:cNvPicPr>
          <p:nvPr/>
        </p:nvPicPr>
        <p:blipFill>
          <a:blip r:embed="rId2"/>
          <a:stretch>
            <a:fillRect/>
          </a:stretch>
        </p:blipFill>
        <p:spPr>
          <a:xfrm>
            <a:off x="284672" y="1524925"/>
            <a:ext cx="11447253" cy="1175975"/>
          </a:xfrm>
          <a:prstGeom prst="rect">
            <a:avLst/>
          </a:prstGeom>
        </p:spPr>
      </p:pic>
      <p:cxnSp>
        <p:nvCxnSpPr>
          <p:cNvPr id="8" name="Straight Arrow Connector 7">
            <a:extLst>
              <a:ext uri="{FF2B5EF4-FFF2-40B4-BE49-F238E27FC236}">
                <a16:creationId xmlns:a16="http://schemas.microsoft.com/office/drawing/2014/main" id="{62F225E0-98A8-4200-8ADD-E7D2D326B568}"/>
              </a:ext>
            </a:extLst>
          </p:cNvPr>
          <p:cNvCxnSpPr>
            <a:cxnSpLocks/>
          </p:cNvCxnSpPr>
          <p:nvPr/>
        </p:nvCxnSpPr>
        <p:spPr>
          <a:xfrm>
            <a:off x="8915156" y="2303533"/>
            <a:ext cx="341791" cy="638093"/>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987AFC0-2F40-4EB7-B39C-14CE0E7E6381}"/>
              </a:ext>
            </a:extLst>
          </p:cNvPr>
          <p:cNvSpPr txBox="1"/>
          <p:nvPr/>
        </p:nvSpPr>
        <p:spPr>
          <a:xfrm>
            <a:off x="6474648" y="2999223"/>
            <a:ext cx="4273900" cy="316690"/>
          </a:xfrm>
          <a:prstGeom prst="rect">
            <a:avLst/>
          </a:prstGeom>
          <a:noFill/>
        </p:spPr>
        <p:txBody>
          <a:bodyPr wrap="square" rtlCol="0">
            <a:spAutoFit/>
          </a:bodyPr>
          <a:lstStyle/>
          <a:p>
            <a:pPr marL="0" marR="0" lvl="0" indent="0" algn="l" defTabSz="740664" rtl="0" eaLnBrk="1" fontAlgn="auto" latinLnBrk="0" hangingPunct="1">
              <a:lnSpc>
                <a:spcPct val="100000"/>
              </a:lnSpc>
              <a:spcBef>
                <a:spcPts val="0"/>
              </a:spcBef>
              <a:spcAft>
                <a:spcPts val="600"/>
              </a:spcAft>
              <a:buClrTx/>
              <a:buSzTx/>
              <a:buFontTx/>
              <a:buNone/>
              <a:tabLst/>
              <a:defRPr/>
            </a:pPr>
            <a:r>
              <a:rPr kumimoji="0" lang="en-US" sz="1458" b="0" i="0" u="none" strike="noStrike" kern="1200" cap="none" spc="0" normalizeH="0" baseline="0" noProof="0" dirty="0">
                <a:ln>
                  <a:noFill/>
                </a:ln>
                <a:solidFill>
                  <a:prstClr val="white"/>
                </a:solidFill>
                <a:effectLst/>
                <a:uLnTx/>
                <a:uFillTx/>
                <a:latin typeface="Calibri" panose="020F0502020204030204"/>
                <a:ea typeface="+mn-ea"/>
                <a:cs typeface="+mn-cs"/>
              </a:rPr>
              <a:t>Select ‘</a:t>
            </a:r>
            <a:r>
              <a:rPr lang="en-US" sz="1458" dirty="0">
                <a:solidFill>
                  <a:prstClr val="white"/>
                </a:solidFill>
                <a:latin typeface="Calibri" panose="020F0502020204030204"/>
              </a:rPr>
              <a:t>Subject Order</a:t>
            </a:r>
            <a:r>
              <a:rPr kumimoji="0" lang="en-US" sz="1458" b="0" i="0" u="none" strike="noStrike" kern="1200" cap="none" spc="0" normalizeH="0" baseline="0" noProof="0" dirty="0">
                <a:ln>
                  <a:noFill/>
                </a:ln>
                <a:solidFill>
                  <a:prstClr val="white"/>
                </a:solidFill>
                <a:effectLst/>
                <a:uLnTx/>
                <a:uFillTx/>
                <a:latin typeface="Calibri" panose="020F0502020204030204"/>
                <a:ea typeface="+mn-ea"/>
                <a:cs typeface="+mn-cs"/>
              </a:rPr>
              <a:t>’ from your </a:t>
            </a:r>
            <a:r>
              <a:rPr kumimoji="0" lang="en-US" sz="1458" b="0" i="0" u="none" strike="noStrike" kern="1200" cap="none" spc="0" normalizeH="0" baseline="0" noProof="0" dirty="0" err="1">
                <a:ln>
                  <a:noFill/>
                </a:ln>
                <a:solidFill>
                  <a:prstClr val="white"/>
                </a:solidFill>
                <a:effectLst/>
                <a:uLnTx/>
                <a:uFillTx/>
                <a:latin typeface="Calibri" panose="020F0502020204030204"/>
                <a:ea typeface="+mn-ea"/>
                <a:cs typeface="+mn-cs"/>
              </a:rPr>
              <a:t>LoadMaster</a:t>
            </a:r>
            <a:r>
              <a:rPr kumimoji="0" lang="en-US" sz="1458" b="0" i="0" u="none" strike="noStrike" kern="1200" cap="none" spc="0" normalizeH="0" baseline="0" noProof="0" dirty="0">
                <a:ln>
                  <a:noFill/>
                </a:ln>
                <a:solidFill>
                  <a:prstClr val="white"/>
                </a:solidFill>
                <a:effectLst/>
                <a:uLnTx/>
                <a:uFillTx/>
                <a:latin typeface="Calibri" panose="020F0502020204030204"/>
                <a:ea typeface="+mn-ea"/>
                <a:cs typeface="+mn-cs"/>
              </a:rPr>
              <a:t> toolbar</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descr="A yellow logo on a black background&#10;&#10;Description automatically generated with low confidence">
            <a:extLst>
              <a:ext uri="{FF2B5EF4-FFF2-40B4-BE49-F238E27FC236}">
                <a16:creationId xmlns:a16="http://schemas.microsoft.com/office/drawing/2014/main" id="{693AC8EF-2914-6127-556E-ADACA4704A2F}"/>
              </a:ext>
            </a:extLst>
          </p:cNvPr>
          <p:cNvPicPr>
            <a:picLocks noChangeAspect="1"/>
          </p:cNvPicPr>
          <p:nvPr/>
        </p:nvPicPr>
        <p:blipFill>
          <a:blip r:embed="rId3"/>
          <a:stretch>
            <a:fillRect/>
          </a:stretch>
        </p:blipFill>
        <p:spPr>
          <a:xfrm>
            <a:off x="10263505" y="5345536"/>
            <a:ext cx="536258" cy="571645"/>
          </a:xfrm>
          <a:prstGeom prst="rect">
            <a:avLst/>
          </a:prstGeom>
        </p:spPr>
      </p:pic>
    </p:spTree>
    <p:extLst>
      <p:ext uri="{BB962C8B-B14F-4D97-AF65-F5344CB8AC3E}">
        <p14:creationId xmlns:p14="http://schemas.microsoft.com/office/powerpoint/2010/main" val="245495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C9B208-D131-4FF5-970D-27D4DEBC6285}"/>
              </a:ext>
            </a:extLst>
          </p:cNvPr>
          <p:cNvPicPr>
            <a:picLocks noChangeAspect="1"/>
          </p:cNvPicPr>
          <p:nvPr/>
        </p:nvPicPr>
        <p:blipFill>
          <a:blip r:embed="rId2"/>
          <a:stretch>
            <a:fillRect/>
          </a:stretch>
        </p:blipFill>
        <p:spPr>
          <a:xfrm>
            <a:off x="3671973" y="1970115"/>
            <a:ext cx="8442927" cy="4568855"/>
          </a:xfrm>
          <a:prstGeom prst="rect">
            <a:avLst/>
          </a:prstGeom>
        </p:spPr>
      </p:pic>
      <p:sp>
        <p:nvSpPr>
          <p:cNvPr id="6" name="TextBox 5">
            <a:extLst>
              <a:ext uri="{FF2B5EF4-FFF2-40B4-BE49-F238E27FC236}">
                <a16:creationId xmlns:a16="http://schemas.microsoft.com/office/drawing/2014/main" id="{F0CE7D7F-1B55-434A-B1C0-06E19D806801}"/>
              </a:ext>
            </a:extLst>
          </p:cNvPr>
          <p:cNvSpPr txBox="1"/>
          <p:nvPr/>
        </p:nvSpPr>
        <p:spPr>
          <a:xfrm>
            <a:off x="250163" y="843677"/>
            <a:ext cx="11765092"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You can post and refresh posted loads through brokerage planning.  When you build a load and switch the </a:t>
            </a:r>
            <a:r>
              <a:rPr kumimoji="0" lang="en-US" sz="1800" b="0" i="0" u="none" strike="noStrike" kern="1200" cap="none" spc="0" normalizeH="0" baseline="0" noProof="0" dirty="0" err="1">
                <a:ln>
                  <a:noFill/>
                </a:ln>
                <a:solidFill>
                  <a:schemeClr val="bg1"/>
                </a:solidFill>
                <a:effectLst/>
                <a:uLnTx/>
                <a:uFillTx/>
                <a:latin typeface="Calibri" panose="020F0502020204030204"/>
                <a:ea typeface="+mn-ea"/>
                <a:cs typeface="+mn-cs"/>
              </a:rPr>
              <a:t>Loadboard</a:t>
            </a: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 status to ‘</a:t>
            </a:r>
            <a:r>
              <a:rPr kumimoji="0" lang="en-US" sz="1800" b="0" i="0" u="none" strike="noStrike" kern="1200" cap="none" spc="0" normalizeH="0" baseline="0" noProof="0" dirty="0" err="1">
                <a:ln>
                  <a:noFill/>
                </a:ln>
                <a:solidFill>
                  <a:schemeClr val="bg1"/>
                </a:solidFill>
                <a:effectLst/>
                <a:uLnTx/>
                <a:uFillTx/>
                <a:latin typeface="Calibri" panose="020F0502020204030204"/>
                <a:ea typeface="+mn-ea"/>
                <a:cs typeface="+mn-cs"/>
              </a:rPr>
              <a:t>Loadboards</a:t>
            </a: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 the load will automatically post once it is executed. To refresh the load you will select the ‘</a:t>
            </a:r>
            <a:r>
              <a:rPr kumimoji="0" lang="en-US" sz="1800" b="0" i="0" u="none" strike="noStrike" kern="1200" cap="none" spc="0" normalizeH="0" baseline="0" noProof="0" dirty="0" err="1">
                <a:ln>
                  <a:noFill/>
                </a:ln>
                <a:solidFill>
                  <a:schemeClr val="bg1"/>
                </a:solidFill>
                <a:effectLst/>
                <a:uLnTx/>
                <a:uFillTx/>
                <a:latin typeface="Calibri" panose="020F0502020204030204"/>
                <a:ea typeface="+mn-ea"/>
                <a:cs typeface="+mn-cs"/>
              </a:rPr>
              <a:t>Loadboards</a:t>
            </a: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 button at the top of the screen. This will pull the load down and change the </a:t>
            </a:r>
            <a:r>
              <a:rPr kumimoji="0" lang="en-US" sz="1800" b="0" i="0" u="none" strike="noStrike" kern="1200" cap="none" spc="0" normalizeH="0" baseline="0" noProof="0" dirty="0" err="1">
                <a:ln>
                  <a:noFill/>
                </a:ln>
                <a:solidFill>
                  <a:schemeClr val="bg1"/>
                </a:solidFill>
                <a:effectLst/>
                <a:uLnTx/>
                <a:uFillTx/>
                <a:latin typeface="Calibri" panose="020F0502020204030204"/>
                <a:ea typeface="+mn-ea"/>
                <a:cs typeface="+mn-cs"/>
              </a:rPr>
              <a:t>loadboard</a:t>
            </a: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 status to ‘No.’ There is a 3-5 minute delay for refreshing.</a:t>
            </a:r>
          </a:p>
        </p:txBody>
      </p:sp>
      <p:sp>
        <p:nvSpPr>
          <p:cNvPr id="8" name="TextBox 7">
            <a:extLst>
              <a:ext uri="{FF2B5EF4-FFF2-40B4-BE49-F238E27FC236}">
                <a16:creationId xmlns:a16="http://schemas.microsoft.com/office/drawing/2014/main" id="{008F57C1-4F0D-4442-B039-B526F5FA5B9B}"/>
              </a:ext>
            </a:extLst>
          </p:cNvPr>
          <p:cNvSpPr txBox="1"/>
          <p:nvPr/>
        </p:nvSpPr>
        <p:spPr>
          <a:xfrm>
            <a:off x="176745" y="2666706"/>
            <a:ext cx="3620814" cy="203132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If you want to bump the rate or make a change to the post you must first remove the post from the </a:t>
            </a:r>
            <a:r>
              <a:rPr kumimoji="0" lang="en-US" sz="1800" b="0" i="0" u="none" strike="noStrike" kern="1200" cap="none" spc="0" normalizeH="0" baseline="0" noProof="0" dirty="0" err="1">
                <a:ln>
                  <a:noFill/>
                </a:ln>
                <a:solidFill>
                  <a:schemeClr val="bg1"/>
                </a:solidFill>
                <a:effectLst/>
                <a:uLnTx/>
                <a:uFillTx/>
                <a:latin typeface="Calibri" panose="020F0502020204030204"/>
                <a:ea typeface="+mn-ea"/>
                <a:cs typeface="+mn-cs"/>
              </a:rPr>
              <a:t>loadboard</a:t>
            </a: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 make the changes, and then repost the load. You can take a post down and repost by clicking on the ‘</a:t>
            </a:r>
            <a:r>
              <a:rPr kumimoji="0" lang="en-US" sz="1800" b="0" i="0" u="none" strike="noStrike" kern="1200" cap="none" spc="0" normalizeH="0" baseline="0" noProof="0" dirty="0" err="1">
                <a:ln>
                  <a:noFill/>
                </a:ln>
                <a:solidFill>
                  <a:schemeClr val="bg1"/>
                </a:solidFill>
                <a:effectLst/>
                <a:uLnTx/>
                <a:uFillTx/>
                <a:latin typeface="Calibri" panose="020F0502020204030204"/>
                <a:ea typeface="+mn-ea"/>
                <a:cs typeface="+mn-cs"/>
              </a:rPr>
              <a:t>Loadboard</a:t>
            </a: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 button.</a:t>
            </a:r>
          </a:p>
        </p:txBody>
      </p:sp>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CAA70446-7D9C-4C3C-A5F2-BC766916AF37}"/>
                  </a:ext>
                </a:extLst>
              </p14:cNvPr>
              <p14:cNvContentPartPr/>
              <p14:nvPr/>
            </p14:nvContentPartPr>
            <p14:xfrm>
              <a:off x="9078796" y="2407283"/>
              <a:ext cx="177480" cy="56520"/>
            </p14:xfrm>
          </p:contentPart>
        </mc:Choice>
        <mc:Fallback xmlns="">
          <p:pic>
            <p:nvPicPr>
              <p:cNvPr id="9" name="Ink 8">
                <a:extLst>
                  <a:ext uri="{FF2B5EF4-FFF2-40B4-BE49-F238E27FC236}">
                    <a16:creationId xmlns:a16="http://schemas.microsoft.com/office/drawing/2014/main" id="{CAA70446-7D9C-4C3C-A5F2-BC766916AF37}"/>
                  </a:ext>
                </a:extLst>
              </p:cNvPr>
              <p:cNvPicPr/>
              <p:nvPr/>
            </p:nvPicPr>
            <p:blipFill>
              <a:blip r:embed="rId4"/>
              <a:stretch>
                <a:fillRect/>
              </a:stretch>
            </p:blipFill>
            <p:spPr>
              <a:xfrm>
                <a:off x="9047476" y="2344283"/>
                <a:ext cx="24012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EC8B74C8-14D3-4612-ABF7-287377C66298}"/>
                  </a:ext>
                </a:extLst>
              </p14:cNvPr>
              <p14:cNvContentPartPr/>
              <p14:nvPr/>
            </p14:nvContentPartPr>
            <p14:xfrm>
              <a:off x="3965356" y="3069323"/>
              <a:ext cx="271800" cy="274320"/>
            </p14:xfrm>
          </p:contentPart>
        </mc:Choice>
        <mc:Fallback xmlns="">
          <p:pic>
            <p:nvPicPr>
              <p:cNvPr id="10" name="Ink 9">
                <a:extLst>
                  <a:ext uri="{FF2B5EF4-FFF2-40B4-BE49-F238E27FC236}">
                    <a16:creationId xmlns:a16="http://schemas.microsoft.com/office/drawing/2014/main" id="{EC8B74C8-14D3-4612-ABF7-287377C66298}"/>
                  </a:ext>
                </a:extLst>
              </p:cNvPr>
              <p:cNvPicPr/>
              <p:nvPr/>
            </p:nvPicPr>
            <p:blipFill>
              <a:blip r:embed="rId6"/>
              <a:stretch>
                <a:fillRect/>
              </a:stretch>
            </p:blipFill>
            <p:spPr>
              <a:xfrm>
                <a:off x="3934036" y="3006323"/>
                <a:ext cx="334440" cy="399960"/>
              </a:xfrm>
              <a:prstGeom prst="rect">
                <a:avLst/>
              </a:prstGeom>
            </p:spPr>
          </p:pic>
        </mc:Fallback>
      </mc:AlternateContent>
      <p:pic>
        <p:nvPicPr>
          <p:cNvPr id="2" name="Picture 1" descr="A yellow logo on a black background&#10;&#10;Description automatically generated with low confidence">
            <a:extLst>
              <a:ext uri="{FF2B5EF4-FFF2-40B4-BE49-F238E27FC236}">
                <a16:creationId xmlns:a16="http://schemas.microsoft.com/office/drawing/2014/main" id="{9BA89EEC-972E-1245-A069-B0F73DBED355}"/>
              </a:ext>
            </a:extLst>
          </p:cNvPr>
          <p:cNvPicPr>
            <a:picLocks noChangeAspect="1"/>
          </p:cNvPicPr>
          <p:nvPr/>
        </p:nvPicPr>
        <p:blipFill>
          <a:blip r:embed="rId7"/>
          <a:stretch>
            <a:fillRect/>
          </a:stretch>
        </p:blipFill>
        <p:spPr>
          <a:xfrm>
            <a:off x="77100" y="6228604"/>
            <a:ext cx="536258" cy="571645"/>
          </a:xfrm>
          <a:prstGeom prst="rect">
            <a:avLst/>
          </a:prstGeom>
        </p:spPr>
      </p:pic>
    </p:spTree>
    <p:extLst>
      <p:ext uri="{BB962C8B-B14F-4D97-AF65-F5344CB8AC3E}">
        <p14:creationId xmlns:p14="http://schemas.microsoft.com/office/powerpoint/2010/main" val="2271108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F6D0746-9066-4805-AFAB-AB4EEA4AF6D7}"/>
              </a:ext>
            </a:extLst>
          </p:cNvPr>
          <p:cNvSpPr>
            <a:spLocks noGrp="1"/>
          </p:cNvSpPr>
          <p:nvPr>
            <p:ph type="title"/>
          </p:nvPr>
        </p:nvSpPr>
        <p:spPr>
          <a:xfrm>
            <a:off x="250163" y="245139"/>
            <a:ext cx="9905998" cy="596348"/>
          </a:xfrm>
        </p:spPr>
        <p:txBody>
          <a:bodyPr>
            <a:normAutofit fontScale="90000"/>
          </a:bodyPr>
          <a:lstStyle/>
          <a:p>
            <a:r>
              <a:rPr lang="en-US" b="1" dirty="0">
                <a:solidFill>
                  <a:schemeClr val="bg1"/>
                </a:solidFill>
              </a:rPr>
              <a:t>Posting – subject orders</a:t>
            </a:r>
          </a:p>
        </p:txBody>
      </p:sp>
      <p:sp>
        <p:nvSpPr>
          <p:cNvPr id="6" name="TextBox 5">
            <a:extLst>
              <a:ext uri="{FF2B5EF4-FFF2-40B4-BE49-F238E27FC236}">
                <a16:creationId xmlns:a16="http://schemas.microsoft.com/office/drawing/2014/main" id="{4D63382C-2A2B-423B-A1E2-E7A994001BA0}"/>
              </a:ext>
            </a:extLst>
          </p:cNvPr>
          <p:cNvSpPr txBox="1"/>
          <p:nvPr/>
        </p:nvSpPr>
        <p:spPr>
          <a:xfrm>
            <a:off x="250163" y="843677"/>
            <a:ext cx="11765092"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To quickly post a load before it is built or to post a load out as different cities to get more views you will use the ‘Subject Orders’ button at the top of the brokerage planning screen. In this pop-up you will enter enough information to quickly post the load. At the top you will enter pickup and delivery city and state along with date and times. Beneath you need to enter the trailer type which you can select by the magnifying glass button. </a:t>
            </a:r>
          </a:p>
        </p:txBody>
      </p:sp>
      <p:sp>
        <p:nvSpPr>
          <p:cNvPr id="7" name="TextBox 6">
            <a:extLst>
              <a:ext uri="{FF2B5EF4-FFF2-40B4-BE49-F238E27FC236}">
                <a16:creationId xmlns:a16="http://schemas.microsoft.com/office/drawing/2014/main" id="{EDA933E9-F5FD-4768-B7B1-662793C878CA}"/>
              </a:ext>
            </a:extLst>
          </p:cNvPr>
          <p:cNvSpPr txBox="1"/>
          <p:nvPr/>
        </p:nvSpPr>
        <p:spPr>
          <a:xfrm>
            <a:off x="6087903" y="2356010"/>
            <a:ext cx="6067248" cy="39703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In the planning comments you will put a brief, sellable description of the load.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Ex: 10K INSULATION, TWO 8FT TARPS, LOADS 7-5, DEL NEXT DAY@8A - $1298</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Make sure the ‘Revenue Code’ field is correct and enter the commodity which you can select by the magnifying glass button.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Change the ‘</a:t>
            </a:r>
            <a:r>
              <a:rPr kumimoji="0" lang="en-US" sz="1800" b="0" i="0" u="none" strike="noStrike" kern="1200" cap="none" spc="0" normalizeH="0" baseline="0" noProof="0" dirty="0" err="1">
                <a:ln>
                  <a:noFill/>
                </a:ln>
                <a:solidFill>
                  <a:schemeClr val="bg1"/>
                </a:solidFill>
                <a:effectLst/>
                <a:uLnTx/>
                <a:uFillTx/>
                <a:latin typeface="Calibri" panose="020F0502020204030204"/>
                <a:ea typeface="+mn-ea"/>
                <a:cs typeface="+mn-cs"/>
              </a:rPr>
              <a:t>Loadboards</a:t>
            </a: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 drop down to say </a:t>
            </a:r>
            <a:r>
              <a:rPr kumimoji="0" lang="en-US" sz="1800" b="0" i="0" u="none" strike="noStrike" kern="1200" cap="none" spc="0" normalizeH="0" baseline="0" noProof="0" dirty="0" err="1">
                <a:ln>
                  <a:noFill/>
                </a:ln>
                <a:solidFill>
                  <a:schemeClr val="bg1"/>
                </a:solidFill>
                <a:effectLst/>
                <a:uLnTx/>
                <a:uFillTx/>
                <a:latin typeface="Calibri" panose="020F0502020204030204"/>
                <a:ea typeface="+mn-ea"/>
                <a:cs typeface="+mn-cs"/>
              </a:rPr>
              <a:t>loadboards</a:t>
            </a: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 Change the ‘Rate type’ drop down to flat. Enter the rate and a small description in the ‘Comment 1’ field that you wan the driver to see on the load once it posts to the </a:t>
            </a:r>
            <a:r>
              <a:rPr kumimoji="0" lang="en-US" sz="1800" b="0" i="0" u="none" strike="noStrike" kern="1200" cap="none" spc="0" normalizeH="0" baseline="0" noProof="0" dirty="0" err="1">
                <a:ln>
                  <a:noFill/>
                </a:ln>
                <a:solidFill>
                  <a:schemeClr val="bg1"/>
                </a:solidFill>
                <a:effectLst/>
                <a:uLnTx/>
                <a:uFillTx/>
                <a:latin typeface="Calibri" panose="020F0502020204030204"/>
                <a:ea typeface="+mn-ea"/>
                <a:cs typeface="+mn-cs"/>
              </a:rPr>
              <a:t>loadboards</a:t>
            </a: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a:t>
            </a:r>
          </a:p>
        </p:txBody>
      </p:sp>
      <p:cxnSp>
        <p:nvCxnSpPr>
          <p:cNvPr id="9" name="Straight Arrow Connector 8">
            <a:extLst>
              <a:ext uri="{FF2B5EF4-FFF2-40B4-BE49-F238E27FC236}">
                <a16:creationId xmlns:a16="http://schemas.microsoft.com/office/drawing/2014/main" id="{32C07A88-584F-4540-81F1-D183AB170C72}"/>
              </a:ext>
            </a:extLst>
          </p:cNvPr>
          <p:cNvCxnSpPr>
            <a:cxnSpLocks/>
          </p:cNvCxnSpPr>
          <p:nvPr/>
        </p:nvCxnSpPr>
        <p:spPr>
          <a:xfrm>
            <a:off x="1600276" y="4991227"/>
            <a:ext cx="4122098" cy="2871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A350175-7C05-41C4-B487-8C95D3165F71}"/>
              </a:ext>
            </a:extLst>
          </p:cNvPr>
          <p:cNvCxnSpPr>
            <a:cxnSpLocks/>
          </p:cNvCxnSpPr>
          <p:nvPr/>
        </p:nvCxnSpPr>
        <p:spPr>
          <a:xfrm>
            <a:off x="3235916" y="4123323"/>
            <a:ext cx="2486458" cy="8071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5D065F2-D081-4FE7-B49D-77130E456FE2}"/>
              </a:ext>
            </a:extLst>
          </p:cNvPr>
          <p:cNvCxnSpPr>
            <a:cxnSpLocks/>
          </p:cNvCxnSpPr>
          <p:nvPr/>
        </p:nvCxnSpPr>
        <p:spPr>
          <a:xfrm flipV="1">
            <a:off x="3480761" y="2643805"/>
            <a:ext cx="2293233" cy="125708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D7AC9072-D586-04B7-0966-F0ADCC3402F5}"/>
              </a:ext>
            </a:extLst>
          </p:cNvPr>
          <p:cNvPicPr>
            <a:picLocks noChangeAspect="1"/>
          </p:cNvPicPr>
          <p:nvPr/>
        </p:nvPicPr>
        <p:blipFill>
          <a:blip r:embed="rId2"/>
          <a:stretch>
            <a:fillRect/>
          </a:stretch>
        </p:blipFill>
        <p:spPr>
          <a:xfrm>
            <a:off x="36850" y="2356010"/>
            <a:ext cx="6110372" cy="4479157"/>
          </a:xfrm>
          <a:prstGeom prst="rect">
            <a:avLst/>
          </a:prstGeom>
        </p:spPr>
      </p:pic>
      <p:sp>
        <p:nvSpPr>
          <p:cNvPr id="2" name="TextBox 1">
            <a:extLst>
              <a:ext uri="{FF2B5EF4-FFF2-40B4-BE49-F238E27FC236}">
                <a16:creationId xmlns:a16="http://schemas.microsoft.com/office/drawing/2014/main" id="{000C21FF-3769-FA85-19A8-EA7FF71FFF52}"/>
              </a:ext>
            </a:extLst>
          </p:cNvPr>
          <p:cNvSpPr txBox="1"/>
          <p:nvPr/>
        </p:nvSpPr>
        <p:spPr>
          <a:xfrm>
            <a:off x="879893" y="5883518"/>
            <a:ext cx="517585"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FLAT</a:t>
            </a:r>
          </a:p>
        </p:txBody>
      </p:sp>
      <p:pic>
        <p:nvPicPr>
          <p:cNvPr id="5" name="Picture 4" descr="A yellow logo on a black background&#10;&#10;Description automatically generated with low confidence">
            <a:extLst>
              <a:ext uri="{FF2B5EF4-FFF2-40B4-BE49-F238E27FC236}">
                <a16:creationId xmlns:a16="http://schemas.microsoft.com/office/drawing/2014/main" id="{B0BA189B-8403-44F2-8DE9-96CE138E9E28}"/>
              </a:ext>
            </a:extLst>
          </p:cNvPr>
          <p:cNvPicPr>
            <a:picLocks noChangeAspect="1"/>
          </p:cNvPicPr>
          <p:nvPr/>
        </p:nvPicPr>
        <p:blipFill>
          <a:blip r:embed="rId3"/>
          <a:stretch>
            <a:fillRect/>
          </a:stretch>
        </p:blipFill>
        <p:spPr>
          <a:xfrm>
            <a:off x="11438089" y="6054652"/>
            <a:ext cx="536258" cy="571645"/>
          </a:xfrm>
          <a:prstGeom prst="rect">
            <a:avLst/>
          </a:prstGeom>
        </p:spPr>
      </p:pic>
    </p:spTree>
    <p:extLst>
      <p:ext uri="{BB962C8B-B14F-4D97-AF65-F5344CB8AC3E}">
        <p14:creationId xmlns:p14="http://schemas.microsoft.com/office/powerpoint/2010/main" val="1678783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5B19E4-0108-41C4-8DB1-11BAE0B49D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7" name="Picture 6">
            <a:extLst>
              <a:ext uri="{FF2B5EF4-FFF2-40B4-BE49-F238E27FC236}">
                <a16:creationId xmlns:a16="http://schemas.microsoft.com/office/drawing/2014/main" id="{F982212D-D0E4-ABE9-3F72-0F568C1BCCC8}"/>
              </a:ext>
            </a:extLst>
          </p:cNvPr>
          <p:cNvPicPr>
            <a:picLocks noChangeAspect="1"/>
          </p:cNvPicPr>
          <p:nvPr/>
        </p:nvPicPr>
        <p:blipFill>
          <a:blip r:embed="rId2"/>
          <a:stretch>
            <a:fillRect/>
          </a:stretch>
        </p:blipFill>
        <p:spPr>
          <a:xfrm>
            <a:off x="423867" y="1170908"/>
            <a:ext cx="5753102" cy="4516184"/>
          </a:xfrm>
          <a:prstGeom prst="rect">
            <a:avLst/>
          </a:prstGeom>
        </p:spPr>
      </p:pic>
      <p:cxnSp>
        <p:nvCxnSpPr>
          <p:cNvPr id="14" name="Straight Connector 13">
            <a:extLst>
              <a:ext uri="{FF2B5EF4-FFF2-40B4-BE49-F238E27FC236}">
                <a16:creationId xmlns:a16="http://schemas.microsoft.com/office/drawing/2014/main" id="{CEA14AE1-71AB-4B18-826E-F563FF4288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2916"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17920" y="2026340"/>
            <a:ext cx="597408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A5D0926-1450-26E7-A2E1-B2C4A8D067FB}"/>
              </a:ext>
            </a:extLst>
          </p:cNvPr>
          <p:cNvSpPr>
            <a:spLocks noGrp="1"/>
          </p:cNvSpPr>
          <p:nvPr>
            <p:ph idx="1"/>
          </p:nvPr>
        </p:nvSpPr>
        <p:spPr>
          <a:xfrm>
            <a:off x="6217919" y="2400304"/>
            <a:ext cx="4635609" cy="3441692"/>
          </a:xfrm>
        </p:spPr>
        <p:txBody>
          <a:bodyPr>
            <a:normAutofit/>
          </a:bodyPr>
          <a:lstStyle/>
          <a:p>
            <a:r>
              <a:rPr lang="en-US" sz="2000">
                <a:solidFill>
                  <a:schemeClr val="bg1"/>
                </a:solidFill>
              </a:rPr>
              <a:t>HOUSTON, TX TO PINE HILL,AL </a:t>
            </a:r>
          </a:p>
          <a:p>
            <a:r>
              <a:rPr lang="en-US" sz="2000">
                <a:solidFill>
                  <a:schemeClr val="bg1"/>
                </a:solidFill>
              </a:rPr>
              <a:t>FLATBED WITH 4 FT TARPS, COIL RACKS ( 4 SETS ) AND DUNNAGE, DRIVER NEED TWIC CARD </a:t>
            </a:r>
          </a:p>
          <a:p>
            <a:r>
              <a:rPr lang="en-US" sz="2000">
                <a:solidFill>
                  <a:schemeClr val="bg1"/>
                </a:solidFill>
              </a:rPr>
              <a:t>45000LBS </a:t>
            </a:r>
          </a:p>
          <a:p>
            <a:r>
              <a:rPr lang="en-US" sz="2000">
                <a:solidFill>
                  <a:schemeClr val="bg1"/>
                </a:solidFill>
              </a:rPr>
              <a:t>PU 8/31 FROM 8AM TO 3PM / DEL 9/2 FROM 7AM TO 5PM </a:t>
            </a:r>
          </a:p>
          <a:p>
            <a:r>
              <a:rPr lang="en-US" sz="2000">
                <a:solidFill>
                  <a:schemeClr val="bg1"/>
                </a:solidFill>
              </a:rPr>
              <a:t>CUSTOMER RATE 3600 / TTT 3158</a:t>
            </a:r>
          </a:p>
        </p:txBody>
      </p:sp>
      <p:pic>
        <p:nvPicPr>
          <p:cNvPr id="2" name="Picture 1" descr="A yellow logo on a black background&#10;&#10;Description automatically generated with low confidence">
            <a:extLst>
              <a:ext uri="{FF2B5EF4-FFF2-40B4-BE49-F238E27FC236}">
                <a16:creationId xmlns:a16="http://schemas.microsoft.com/office/drawing/2014/main" id="{41C735C8-A773-0A4F-6A39-9E9609CEDE06}"/>
              </a:ext>
            </a:extLst>
          </p:cNvPr>
          <p:cNvPicPr>
            <a:picLocks noChangeAspect="1"/>
          </p:cNvPicPr>
          <p:nvPr/>
        </p:nvPicPr>
        <p:blipFill>
          <a:blip r:embed="rId3"/>
          <a:stretch>
            <a:fillRect/>
          </a:stretch>
        </p:blipFill>
        <p:spPr>
          <a:xfrm>
            <a:off x="11584738" y="127095"/>
            <a:ext cx="536258" cy="571645"/>
          </a:xfrm>
          <a:prstGeom prst="rect">
            <a:avLst/>
          </a:prstGeom>
        </p:spPr>
      </p:pic>
    </p:spTree>
    <p:extLst>
      <p:ext uri="{BB962C8B-B14F-4D97-AF65-F5344CB8AC3E}">
        <p14:creationId xmlns:p14="http://schemas.microsoft.com/office/powerpoint/2010/main" val="1225886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75B19E4-0108-41C4-8DB1-11BAE0B49D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a:extLst>
              <a:ext uri="{FF2B5EF4-FFF2-40B4-BE49-F238E27FC236}">
                <a16:creationId xmlns:a16="http://schemas.microsoft.com/office/drawing/2014/main" id="{828D2288-63F0-4E43-A7D0-F177752092BB}"/>
              </a:ext>
            </a:extLst>
          </p:cNvPr>
          <p:cNvSpPr txBox="1"/>
          <p:nvPr/>
        </p:nvSpPr>
        <p:spPr>
          <a:xfrm>
            <a:off x="6217919" y="669925"/>
            <a:ext cx="5974079" cy="1325563"/>
          </a:xfrm>
          <a:prstGeom prst="rect">
            <a:avLst/>
          </a:prstGeom>
        </p:spPr>
        <p:txBody>
          <a:bodyPr vert="horz" lIns="91440" tIns="45720" rIns="91440" bIns="45720" rtlCol="0" anchor="b">
            <a:normAutofit/>
          </a:bodyPr>
          <a:lstStyle/>
          <a:p>
            <a:pPr marL="0" marR="0" lvl="0" indent="0" algn="ctr" defTabSz="914400" fontAlgn="auto">
              <a:lnSpc>
                <a:spcPct val="90000"/>
              </a:lnSpc>
              <a:spcBef>
                <a:spcPct val="0"/>
              </a:spcBef>
              <a:spcAft>
                <a:spcPts val="600"/>
              </a:spcAft>
              <a:buClrTx/>
              <a:buSzTx/>
              <a:tabLst/>
              <a:defRPr/>
            </a:pPr>
            <a:r>
              <a:rPr kumimoji="0" lang="en-US" sz="3800" b="0" i="0" u="none" strike="noStrike" kern="1200" cap="none" spc="0" normalizeH="0" baseline="0" noProof="0" dirty="0">
                <a:ln>
                  <a:noFill/>
                </a:ln>
                <a:solidFill>
                  <a:schemeClr val="bg1"/>
                </a:solidFill>
                <a:effectLst/>
                <a:uLnTx/>
                <a:uFillTx/>
                <a:latin typeface="+mj-lt"/>
                <a:ea typeface="+mj-ea"/>
                <a:cs typeface="+mj-cs"/>
              </a:rPr>
              <a:t>This is how a spread sheet looks like </a:t>
            </a:r>
          </a:p>
        </p:txBody>
      </p:sp>
      <p:pic>
        <p:nvPicPr>
          <p:cNvPr id="5" name="Content Placeholder 4">
            <a:extLst>
              <a:ext uri="{FF2B5EF4-FFF2-40B4-BE49-F238E27FC236}">
                <a16:creationId xmlns:a16="http://schemas.microsoft.com/office/drawing/2014/main" id="{AD3B85B8-C281-4378-AB46-20EECF90188D}"/>
              </a:ext>
            </a:extLst>
          </p:cNvPr>
          <p:cNvPicPr>
            <a:picLocks noChangeAspect="1"/>
          </p:cNvPicPr>
          <p:nvPr/>
        </p:nvPicPr>
        <p:blipFill>
          <a:blip r:embed="rId2"/>
          <a:stretch>
            <a:fillRect/>
          </a:stretch>
        </p:blipFill>
        <p:spPr>
          <a:xfrm>
            <a:off x="505765" y="2288779"/>
            <a:ext cx="11727184" cy="3664742"/>
          </a:xfrm>
          <a:prstGeom prst="rect">
            <a:avLst/>
          </a:prstGeom>
        </p:spPr>
      </p:pic>
      <p:cxnSp>
        <p:nvCxnSpPr>
          <p:cNvPr id="15" name="Straight Connector 14">
            <a:extLst>
              <a:ext uri="{FF2B5EF4-FFF2-40B4-BE49-F238E27FC236}">
                <a16:creationId xmlns:a16="http://schemas.microsoft.com/office/drawing/2014/main" id="{CEA14AE1-71AB-4B18-826E-F563FF4288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2916"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17920" y="2026340"/>
            <a:ext cx="597408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FB2AE6D2-2031-CC05-5B6D-0A07F10BB3B2}"/>
              </a:ext>
            </a:extLst>
          </p:cNvPr>
          <p:cNvSpPr>
            <a:spLocks noGrp="1"/>
          </p:cNvSpPr>
          <p:nvPr>
            <p:ph idx="1"/>
          </p:nvPr>
        </p:nvSpPr>
        <p:spPr>
          <a:xfrm>
            <a:off x="6217919" y="2400304"/>
            <a:ext cx="4635609" cy="3441692"/>
          </a:xfrm>
        </p:spPr>
        <p:txBody>
          <a:bodyPr vert="horz" lIns="91440" tIns="45720" rIns="91440" bIns="45720" rtlCol="0">
            <a:normAutofit/>
          </a:bodyPr>
          <a:lstStyle/>
          <a:p>
            <a:endParaRPr lang="en-US" sz="2000" dirty="0">
              <a:solidFill>
                <a:schemeClr val="bg1"/>
              </a:solidFill>
            </a:endParaRPr>
          </a:p>
        </p:txBody>
      </p:sp>
      <p:pic>
        <p:nvPicPr>
          <p:cNvPr id="2" name="Picture 1" descr="A yellow logo on a black background&#10;&#10;Description automatically generated with low confidence">
            <a:extLst>
              <a:ext uri="{FF2B5EF4-FFF2-40B4-BE49-F238E27FC236}">
                <a16:creationId xmlns:a16="http://schemas.microsoft.com/office/drawing/2014/main" id="{EDEA03D6-A24D-B3F7-E0AF-5BA6D1AD9837}"/>
              </a:ext>
            </a:extLst>
          </p:cNvPr>
          <p:cNvPicPr>
            <a:picLocks noChangeAspect="1"/>
          </p:cNvPicPr>
          <p:nvPr/>
        </p:nvPicPr>
        <p:blipFill>
          <a:blip r:embed="rId3"/>
          <a:stretch>
            <a:fillRect/>
          </a:stretch>
        </p:blipFill>
        <p:spPr>
          <a:xfrm>
            <a:off x="11438089" y="6054652"/>
            <a:ext cx="536258" cy="571645"/>
          </a:xfrm>
          <a:prstGeom prst="rect">
            <a:avLst/>
          </a:prstGeom>
        </p:spPr>
      </p:pic>
    </p:spTree>
    <p:extLst>
      <p:ext uri="{BB962C8B-B14F-4D97-AF65-F5344CB8AC3E}">
        <p14:creationId xmlns:p14="http://schemas.microsoft.com/office/powerpoint/2010/main" val="2964093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94C4491-80EC-4823-A840-7310159DC217}"/>
              </a:ext>
            </a:extLst>
          </p:cNvPr>
          <p:cNvSpPr>
            <a:spLocks noGrp="1"/>
          </p:cNvSpPr>
          <p:nvPr>
            <p:ph type="title"/>
          </p:nvPr>
        </p:nvSpPr>
        <p:spPr>
          <a:xfrm>
            <a:off x="250163" y="245139"/>
            <a:ext cx="9905998" cy="596348"/>
          </a:xfrm>
        </p:spPr>
        <p:txBody>
          <a:bodyPr>
            <a:normAutofit fontScale="90000"/>
          </a:bodyPr>
          <a:lstStyle/>
          <a:p>
            <a:r>
              <a:rPr lang="en-US" b="1" dirty="0">
                <a:solidFill>
                  <a:schemeClr val="bg1"/>
                </a:solidFill>
              </a:rPr>
              <a:t>Search loads to sell in brokerage planning</a:t>
            </a:r>
          </a:p>
        </p:txBody>
      </p:sp>
      <p:sp>
        <p:nvSpPr>
          <p:cNvPr id="5" name="TextBox 4">
            <a:extLst>
              <a:ext uri="{FF2B5EF4-FFF2-40B4-BE49-F238E27FC236}">
                <a16:creationId xmlns:a16="http://schemas.microsoft.com/office/drawing/2014/main" id="{92752D8B-35F8-418F-98E7-601B45E9C883}"/>
              </a:ext>
            </a:extLst>
          </p:cNvPr>
          <p:cNvSpPr txBox="1"/>
          <p:nvPr/>
        </p:nvSpPr>
        <p:spPr>
          <a:xfrm>
            <a:off x="250163" y="843677"/>
            <a:ext cx="1176509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When you are taking phone calls and a carrier calls in to book a load you must search the load in Brokerage Planning to sell the load. First you will need to open the Brokerage Planning profile ‘ALL-OPEN’</a:t>
            </a:r>
          </a:p>
        </p:txBody>
      </p:sp>
      <p:pic>
        <p:nvPicPr>
          <p:cNvPr id="6" name="Picture 5">
            <a:extLst>
              <a:ext uri="{FF2B5EF4-FFF2-40B4-BE49-F238E27FC236}">
                <a16:creationId xmlns:a16="http://schemas.microsoft.com/office/drawing/2014/main" id="{43AE12CB-C40D-4E1E-8075-C8AB66941197}"/>
              </a:ext>
            </a:extLst>
          </p:cNvPr>
          <p:cNvPicPr>
            <a:picLocks noChangeAspect="1"/>
          </p:cNvPicPr>
          <p:nvPr/>
        </p:nvPicPr>
        <p:blipFill>
          <a:blip r:embed="rId2"/>
          <a:stretch>
            <a:fillRect/>
          </a:stretch>
        </p:blipFill>
        <p:spPr>
          <a:xfrm>
            <a:off x="158044" y="1606960"/>
            <a:ext cx="11875911" cy="971103"/>
          </a:xfrm>
          <a:prstGeom prst="rect">
            <a:avLst/>
          </a:prstGeom>
        </p:spPr>
      </p:pic>
      <p:sp>
        <p:nvSpPr>
          <p:cNvPr id="7" name="TextBox 6">
            <a:extLst>
              <a:ext uri="{FF2B5EF4-FFF2-40B4-BE49-F238E27FC236}">
                <a16:creationId xmlns:a16="http://schemas.microsoft.com/office/drawing/2014/main" id="{80AEE01D-161D-40B3-979E-2A3008F3F788}"/>
              </a:ext>
            </a:extLst>
          </p:cNvPr>
          <p:cNvSpPr txBox="1"/>
          <p:nvPr/>
        </p:nvSpPr>
        <p:spPr>
          <a:xfrm>
            <a:off x="250163" y="2695015"/>
            <a:ext cx="1176509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You can search in this screen multiple ways. You can sort the freight via city and state and look for the load that way. You can ask the carrier for the reference number on the post. You will type that into the ‘Order’ field and hit enter.</a:t>
            </a:r>
          </a:p>
        </p:txBody>
      </p:sp>
      <p:pic>
        <p:nvPicPr>
          <p:cNvPr id="9" name="Picture 8">
            <a:extLst>
              <a:ext uri="{FF2B5EF4-FFF2-40B4-BE49-F238E27FC236}">
                <a16:creationId xmlns:a16="http://schemas.microsoft.com/office/drawing/2014/main" id="{20746927-1756-464E-B5B8-2C077F6F93EE}"/>
              </a:ext>
            </a:extLst>
          </p:cNvPr>
          <p:cNvPicPr>
            <a:picLocks noChangeAspect="1"/>
          </p:cNvPicPr>
          <p:nvPr/>
        </p:nvPicPr>
        <p:blipFill>
          <a:blip r:embed="rId3"/>
          <a:stretch>
            <a:fillRect/>
          </a:stretch>
        </p:blipFill>
        <p:spPr>
          <a:xfrm>
            <a:off x="158044" y="3705999"/>
            <a:ext cx="11875911" cy="1020586"/>
          </a:xfrm>
          <a:prstGeom prst="rect">
            <a:avLst/>
          </a:prstGeom>
        </p:spPr>
      </p:pic>
      <p:sp>
        <p:nvSpPr>
          <p:cNvPr id="10" name="TextBox 9">
            <a:extLst>
              <a:ext uri="{FF2B5EF4-FFF2-40B4-BE49-F238E27FC236}">
                <a16:creationId xmlns:a16="http://schemas.microsoft.com/office/drawing/2014/main" id="{8A084F08-66AD-42C9-9380-ADB6452D3E5B}"/>
              </a:ext>
            </a:extLst>
          </p:cNvPr>
          <p:cNvSpPr txBox="1"/>
          <p:nvPr/>
        </p:nvSpPr>
        <p:spPr>
          <a:xfrm>
            <a:off x="268863" y="4931191"/>
            <a:ext cx="1176509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You can also double click on the city title and type the name of the pick-up city in, and the screen will automatically take you to all the loads loading out of this city.</a:t>
            </a:r>
          </a:p>
        </p:txBody>
      </p:sp>
      <p:pic>
        <p:nvPicPr>
          <p:cNvPr id="11" name="Picture 10">
            <a:extLst>
              <a:ext uri="{FF2B5EF4-FFF2-40B4-BE49-F238E27FC236}">
                <a16:creationId xmlns:a16="http://schemas.microsoft.com/office/drawing/2014/main" id="{AB350F87-7D15-43E6-8A41-140B202D1E48}"/>
              </a:ext>
            </a:extLst>
          </p:cNvPr>
          <p:cNvPicPr>
            <a:picLocks noChangeAspect="1"/>
          </p:cNvPicPr>
          <p:nvPr/>
        </p:nvPicPr>
        <p:blipFill>
          <a:blip r:embed="rId4"/>
          <a:stretch>
            <a:fillRect/>
          </a:stretch>
        </p:blipFill>
        <p:spPr>
          <a:xfrm>
            <a:off x="158044" y="5609190"/>
            <a:ext cx="11875911" cy="1020586"/>
          </a:xfrm>
          <a:prstGeom prst="rect">
            <a:avLst/>
          </a:prstGeom>
        </p:spPr>
      </p:pic>
      <p:pic>
        <p:nvPicPr>
          <p:cNvPr id="2" name="Picture 1" descr="A yellow logo on a black background&#10;&#10;Description automatically generated with low confidence">
            <a:extLst>
              <a:ext uri="{FF2B5EF4-FFF2-40B4-BE49-F238E27FC236}">
                <a16:creationId xmlns:a16="http://schemas.microsoft.com/office/drawing/2014/main" id="{B6348FD6-F03E-2204-1D7F-7DA681582501}"/>
              </a:ext>
            </a:extLst>
          </p:cNvPr>
          <p:cNvPicPr>
            <a:picLocks noChangeAspect="1"/>
          </p:cNvPicPr>
          <p:nvPr/>
        </p:nvPicPr>
        <p:blipFill>
          <a:blip r:embed="rId5"/>
          <a:stretch>
            <a:fillRect/>
          </a:stretch>
        </p:blipFill>
        <p:spPr>
          <a:xfrm>
            <a:off x="11497697" y="67426"/>
            <a:ext cx="536258" cy="571645"/>
          </a:xfrm>
          <a:prstGeom prst="rect">
            <a:avLst/>
          </a:prstGeom>
        </p:spPr>
      </p:pic>
    </p:spTree>
    <p:extLst>
      <p:ext uri="{BB962C8B-B14F-4D97-AF65-F5344CB8AC3E}">
        <p14:creationId xmlns:p14="http://schemas.microsoft.com/office/powerpoint/2010/main" val="262471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7" name="Straight Connector 16">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1440584"/>
            <a:ext cx="62119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yellow logo on a black background&#10;&#10;Description automatically generated with low confidence">
            <a:extLst>
              <a:ext uri="{FF2B5EF4-FFF2-40B4-BE49-F238E27FC236}">
                <a16:creationId xmlns:a16="http://schemas.microsoft.com/office/drawing/2014/main" id="{693AC8EF-2914-6127-556E-ADACA4704A2F}"/>
              </a:ext>
            </a:extLst>
          </p:cNvPr>
          <p:cNvPicPr>
            <a:picLocks noChangeAspect="1"/>
          </p:cNvPicPr>
          <p:nvPr/>
        </p:nvPicPr>
        <p:blipFill>
          <a:blip r:embed="rId2"/>
          <a:stretch>
            <a:fillRect/>
          </a:stretch>
        </p:blipFill>
        <p:spPr>
          <a:xfrm>
            <a:off x="10263505" y="5345536"/>
            <a:ext cx="536258" cy="571645"/>
          </a:xfrm>
          <a:prstGeom prst="rect">
            <a:avLst/>
          </a:prstGeom>
        </p:spPr>
      </p:pic>
      <p:sp>
        <p:nvSpPr>
          <p:cNvPr id="7" name="Content Placeholder 2">
            <a:extLst>
              <a:ext uri="{FF2B5EF4-FFF2-40B4-BE49-F238E27FC236}">
                <a16:creationId xmlns:a16="http://schemas.microsoft.com/office/drawing/2014/main" id="{F4B1D4CC-2D16-E20C-665E-F16B887F3F41}"/>
              </a:ext>
            </a:extLst>
          </p:cNvPr>
          <p:cNvSpPr>
            <a:spLocks noGrp="1"/>
          </p:cNvSpPr>
          <p:nvPr>
            <p:ph idx="1"/>
          </p:nvPr>
        </p:nvSpPr>
        <p:spPr>
          <a:xfrm>
            <a:off x="864394" y="1843088"/>
            <a:ext cx="9905998" cy="4286773"/>
          </a:xfrm>
        </p:spPr>
        <p:txBody>
          <a:bodyPr>
            <a:normAutofit lnSpcReduction="10000"/>
          </a:bodyPr>
          <a:lstStyle/>
          <a:p>
            <a:r>
              <a:rPr lang="en-US" dirty="0">
                <a:solidFill>
                  <a:schemeClr val="bg1"/>
                </a:solidFill>
              </a:rPr>
              <a:t>Get customer release/ load tender</a:t>
            </a:r>
          </a:p>
          <a:p>
            <a:r>
              <a:rPr lang="en-US" dirty="0">
                <a:solidFill>
                  <a:schemeClr val="bg1"/>
                </a:solidFill>
              </a:rPr>
              <a:t>Build load / add to brokerage screen</a:t>
            </a:r>
          </a:p>
          <a:p>
            <a:r>
              <a:rPr lang="en-US" dirty="0">
                <a:solidFill>
                  <a:schemeClr val="bg1"/>
                </a:solidFill>
              </a:rPr>
              <a:t>Post load</a:t>
            </a:r>
          </a:p>
          <a:p>
            <a:r>
              <a:rPr lang="en-US" dirty="0">
                <a:solidFill>
                  <a:schemeClr val="bg1"/>
                </a:solidFill>
              </a:rPr>
              <a:t>Cover load </a:t>
            </a:r>
          </a:p>
          <a:p>
            <a:r>
              <a:rPr lang="en-US" dirty="0">
                <a:solidFill>
                  <a:schemeClr val="bg1"/>
                </a:solidFill>
              </a:rPr>
              <a:t>Confirm carrier information/ set up carrier</a:t>
            </a:r>
          </a:p>
          <a:p>
            <a:r>
              <a:rPr lang="en-US" dirty="0">
                <a:solidFill>
                  <a:schemeClr val="bg1"/>
                </a:solidFill>
              </a:rPr>
              <a:t>Send Carrier rate confirmation</a:t>
            </a:r>
          </a:p>
          <a:p>
            <a:r>
              <a:rPr lang="en-US" dirty="0">
                <a:solidFill>
                  <a:schemeClr val="bg1"/>
                </a:solidFill>
              </a:rPr>
              <a:t>Send driver tracking</a:t>
            </a:r>
          </a:p>
          <a:p>
            <a:r>
              <a:rPr lang="en-US" dirty="0">
                <a:solidFill>
                  <a:schemeClr val="bg1"/>
                </a:solidFill>
              </a:rPr>
              <a:t>Confirm pickup &amp; delivery</a:t>
            </a:r>
          </a:p>
          <a:p>
            <a:r>
              <a:rPr lang="en-US" dirty="0">
                <a:solidFill>
                  <a:schemeClr val="bg1"/>
                </a:solidFill>
              </a:rPr>
              <a:t>Repeat...</a:t>
            </a:r>
          </a:p>
          <a:p>
            <a:endParaRPr lang="en-US" dirty="0">
              <a:solidFill>
                <a:schemeClr val="bg1"/>
              </a:solidFill>
            </a:endParaRPr>
          </a:p>
          <a:p>
            <a:endParaRPr lang="en-US" dirty="0">
              <a:solidFill>
                <a:schemeClr val="bg1"/>
              </a:solidFill>
            </a:endParaRPr>
          </a:p>
        </p:txBody>
      </p:sp>
      <p:sp>
        <p:nvSpPr>
          <p:cNvPr id="9" name="Title 1">
            <a:extLst>
              <a:ext uri="{FF2B5EF4-FFF2-40B4-BE49-F238E27FC236}">
                <a16:creationId xmlns:a16="http://schemas.microsoft.com/office/drawing/2014/main" id="{FC563D7C-9B5F-425B-9F41-D59E16527809}"/>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Calibri Light" panose="020F0302020204030204"/>
                <a:ea typeface="+mj-ea"/>
                <a:cs typeface="+mj-cs"/>
              </a:rPr>
              <a:t>Recap – life cycle of a load</a:t>
            </a:r>
            <a:endParaRPr kumimoji="0" lang="en-US" sz="44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3455214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Title 1">
            <a:extLst>
              <a:ext uri="{FF2B5EF4-FFF2-40B4-BE49-F238E27FC236}">
                <a16:creationId xmlns:a16="http://schemas.microsoft.com/office/drawing/2014/main" id="{3D03C200-D968-416E-8A20-9A9D29867FDD}"/>
              </a:ext>
            </a:extLst>
          </p:cNvPr>
          <p:cNvSpPr>
            <a:spLocks noGrp="1"/>
          </p:cNvSpPr>
          <p:nvPr>
            <p:ph type="title"/>
          </p:nvPr>
        </p:nvSpPr>
        <p:spPr>
          <a:xfrm>
            <a:off x="6527800" y="448721"/>
            <a:ext cx="4713997" cy="1225650"/>
          </a:xfrm>
        </p:spPr>
        <p:txBody>
          <a:bodyPr vert="horz" lIns="91440" tIns="45720" rIns="91440" bIns="45720" rtlCol="0" anchor="b">
            <a:normAutofit/>
          </a:bodyPr>
          <a:lstStyle/>
          <a:p>
            <a:r>
              <a:rPr lang="en-US" sz="3200" b="1" kern="1200">
                <a:solidFill>
                  <a:schemeClr val="bg1"/>
                </a:solidFill>
                <a:latin typeface="+mj-lt"/>
                <a:ea typeface="+mj-ea"/>
                <a:cs typeface="+mj-cs"/>
              </a:rPr>
              <a:t>Booking a carrier and checking their information</a:t>
            </a:r>
          </a:p>
        </p:txBody>
      </p:sp>
      <p:cxnSp>
        <p:nvCxnSpPr>
          <p:cNvPr id="15" name="Straight Connector 14">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D87649F-72E6-4956-A350-44916E2F07D9}"/>
              </a:ext>
            </a:extLst>
          </p:cNvPr>
          <p:cNvSpPr txBox="1"/>
          <p:nvPr/>
        </p:nvSpPr>
        <p:spPr>
          <a:xfrm>
            <a:off x="6527800" y="1909192"/>
            <a:ext cx="4713997" cy="3647710"/>
          </a:xfrm>
          <a:prstGeom prst="rect">
            <a:avLst/>
          </a:prstGeom>
        </p:spPr>
        <p:txBody>
          <a:bodyPr vert="horz" lIns="91440" tIns="45720" rIns="91440" bIns="45720" rtlCol="0">
            <a:normAutofit/>
          </a:bodyPr>
          <a:lstStyle/>
          <a:p>
            <a:pPr marL="0" marR="0" lvl="0" indent="-228600" defTabSz="914400" fontAlgn="auto">
              <a:lnSpc>
                <a:spcPct val="90000"/>
              </a:lnSpc>
              <a:spcBef>
                <a:spcPts val="0"/>
              </a:spcBef>
              <a:spcAft>
                <a:spcPts val="600"/>
              </a:spcAft>
              <a:buClrTx/>
              <a:buSzTx/>
              <a:buFont typeface="Arial" panose="020B0604020202020204" pitchFamily="34" charset="0"/>
              <a:buChar char="•"/>
              <a:tabLst/>
              <a:defRPr/>
            </a:pPr>
            <a:r>
              <a:rPr kumimoji="0" lang="en-US" sz="1700" b="0" i="0" u="none" strike="noStrike" cap="none" spc="0" normalizeH="0" baseline="0" noProof="0" dirty="0">
                <a:ln>
                  <a:noFill/>
                </a:ln>
                <a:solidFill>
                  <a:schemeClr val="bg1"/>
                </a:solidFill>
                <a:effectLst/>
                <a:uLnTx/>
                <a:uFillTx/>
              </a:rPr>
              <a:t>To book a carrier you must follow these steps:</a:t>
            </a:r>
          </a:p>
          <a:p>
            <a:pPr marL="0" marR="0" lvl="0" indent="-228600" defTabSz="914400" fontAlgn="auto">
              <a:lnSpc>
                <a:spcPct val="90000"/>
              </a:lnSpc>
              <a:spcBef>
                <a:spcPts val="0"/>
              </a:spcBef>
              <a:spcAft>
                <a:spcPts val="600"/>
              </a:spcAft>
              <a:buClrTx/>
              <a:buSzTx/>
              <a:buFont typeface="Arial" panose="020B0604020202020204" pitchFamily="34" charset="0"/>
              <a:buChar char="•"/>
              <a:tabLst/>
              <a:defRPr/>
            </a:pPr>
            <a:r>
              <a:rPr kumimoji="0" lang="en-US" sz="1700" b="0" i="0" u="none" strike="noStrike" cap="none" spc="0" normalizeH="0" baseline="0" noProof="0" dirty="0">
                <a:ln>
                  <a:noFill/>
                </a:ln>
                <a:solidFill>
                  <a:schemeClr val="bg1"/>
                </a:solidFill>
                <a:effectLst/>
                <a:uLnTx/>
                <a:uFillTx/>
              </a:rPr>
              <a:t>Get MC/DOT to search carrier</a:t>
            </a:r>
          </a:p>
          <a:p>
            <a:pPr marL="0" marR="0" lvl="0" indent="-228600" defTabSz="914400" fontAlgn="auto">
              <a:lnSpc>
                <a:spcPct val="90000"/>
              </a:lnSpc>
              <a:spcBef>
                <a:spcPts val="0"/>
              </a:spcBef>
              <a:spcAft>
                <a:spcPts val="600"/>
              </a:spcAft>
              <a:buClrTx/>
              <a:buSzTx/>
              <a:buFont typeface="Arial" panose="020B0604020202020204" pitchFamily="34" charset="0"/>
              <a:buChar char="•"/>
              <a:tabLst/>
              <a:defRPr/>
            </a:pPr>
            <a:r>
              <a:rPr kumimoji="0" lang="en-US" sz="1700" b="0" i="0" u="none" strike="noStrike" cap="none" spc="0" normalizeH="0" baseline="0" noProof="0" dirty="0">
                <a:ln>
                  <a:noFill/>
                </a:ln>
                <a:solidFill>
                  <a:schemeClr val="bg1"/>
                </a:solidFill>
                <a:effectLst/>
                <a:uLnTx/>
                <a:uFillTx/>
              </a:rPr>
              <a:t>Check that the carrier is in good standing, we don’t need insurance or a new carrier packet. </a:t>
            </a:r>
          </a:p>
          <a:p>
            <a:pPr marL="0" marR="0" lvl="0" indent="-228600" defTabSz="914400" fontAlgn="auto">
              <a:lnSpc>
                <a:spcPct val="90000"/>
              </a:lnSpc>
              <a:spcBef>
                <a:spcPts val="0"/>
              </a:spcBef>
              <a:spcAft>
                <a:spcPts val="600"/>
              </a:spcAft>
              <a:buClrTx/>
              <a:buSzTx/>
              <a:buFont typeface="Arial" panose="020B0604020202020204" pitchFamily="34" charset="0"/>
              <a:buChar char="•"/>
              <a:tabLst/>
              <a:defRPr/>
            </a:pPr>
            <a:endParaRPr kumimoji="0" lang="en-US" sz="1700" b="0" i="0" u="none" strike="noStrike" cap="none" spc="0" normalizeH="0" baseline="0" noProof="0" dirty="0">
              <a:ln>
                <a:noFill/>
              </a:ln>
              <a:solidFill>
                <a:schemeClr val="bg1"/>
              </a:solidFill>
              <a:effectLst/>
              <a:uLnTx/>
              <a:uFillTx/>
            </a:endParaRPr>
          </a:p>
          <a:p>
            <a:pPr marL="0" marR="0" lvl="0" indent="-228600" defTabSz="914400" fontAlgn="auto">
              <a:lnSpc>
                <a:spcPct val="90000"/>
              </a:lnSpc>
              <a:spcBef>
                <a:spcPts val="0"/>
              </a:spcBef>
              <a:spcAft>
                <a:spcPts val="600"/>
              </a:spcAft>
              <a:buClrTx/>
              <a:buSzTx/>
              <a:buFont typeface="Arial" panose="020B0604020202020204" pitchFamily="34" charset="0"/>
              <a:buChar char="•"/>
              <a:tabLst/>
              <a:defRPr/>
            </a:pPr>
            <a:r>
              <a:rPr kumimoji="0" lang="en-US" sz="1700" b="0" i="0" u="none" strike="noStrike" cap="none" spc="0" normalizeH="0" baseline="0" noProof="0" dirty="0">
                <a:ln>
                  <a:noFill/>
                </a:ln>
                <a:solidFill>
                  <a:schemeClr val="bg1"/>
                </a:solidFill>
                <a:effectLst/>
                <a:uLnTx/>
                <a:uFillTx/>
              </a:rPr>
              <a:t>To do this you will open the carrier screen and select the ‘Search’ button then enter the MC or DOT in the appropriate fields. Select execute and wait for information to populate if the carrier is set up or you will get an error stating the carrier is not set up.</a:t>
            </a:r>
          </a:p>
        </p:txBody>
      </p:sp>
      <p:cxnSp>
        <p:nvCxnSpPr>
          <p:cNvPr id="17" name="Straight Connector 16">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descr="A yellow logo on a black background&#10;&#10;Description automatically generated with low confidence">
            <a:extLst>
              <a:ext uri="{FF2B5EF4-FFF2-40B4-BE49-F238E27FC236}">
                <a16:creationId xmlns:a16="http://schemas.microsoft.com/office/drawing/2014/main" id="{0F6D8CE1-3A34-51DC-8A69-B0A38DDE8991}"/>
              </a:ext>
            </a:extLst>
          </p:cNvPr>
          <p:cNvPicPr>
            <a:picLocks noChangeAspect="1"/>
          </p:cNvPicPr>
          <p:nvPr/>
        </p:nvPicPr>
        <p:blipFill>
          <a:blip r:embed="rId2"/>
          <a:stretch>
            <a:fillRect/>
          </a:stretch>
        </p:blipFill>
        <p:spPr>
          <a:xfrm>
            <a:off x="11438089" y="6054652"/>
            <a:ext cx="536258" cy="571645"/>
          </a:xfrm>
          <a:prstGeom prst="rect">
            <a:avLst/>
          </a:prstGeom>
        </p:spPr>
      </p:pic>
      <p:pic>
        <p:nvPicPr>
          <p:cNvPr id="6" name="Picture 5">
            <a:extLst>
              <a:ext uri="{FF2B5EF4-FFF2-40B4-BE49-F238E27FC236}">
                <a16:creationId xmlns:a16="http://schemas.microsoft.com/office/drawing/2014/main" id="{7F7103B6-1623-A49C-E0B0-46AD4FC60D4E}"/>
              </a:ext>
            </a:extLst>
          </p:cNvPr>
          <p:cNvPicPr>
            <a:picLocks noChangeAspect="1"/>
          </p:cNvPicPr>
          <p:nvPr/>
        </p:nvPicPr>
        <p:blipFill>
          <a:blip r:embed="rId3"/>
          <a:stretch>
            <a:fillRect/>
          </a:stretch>
        </p:blipFill>
        <p:spPr>
          <a:xfrm>
            <a:off x="110448" y="930372"/>
            <a:ext cx="6306905" cy="4210064"/>
          </a:xfrm>
          <a:prstGeom prst="rect">
            <a:avLst/>
          </a:prstGeom>
        </p:spPr>
      </p:pic>
    </p:spTree>
    <p:extLst>
      <p:ext uri="{BB962C8B-B14F-4D97-AF65-F5344CB8AC3E}">
        <p14:creationId xmlns:p14="http://schemas.microsoft.com/office/powerpoint/2010/main" val="776771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Title 1">
            <a:extLst>
              <a:ext uri="{FF2B5EF4-FFF2-40B4-BE49-F238E27FC236}">
                <a16:creationId xmlns:a16="http://schemas.microsoft.com/office/drawing/2014/main" id="{CCCEEEE2-D552-4A9C-AB05-9A4F005A56A6}"/>
              </a:ext>
            </a:extLst>
          </p:cNvPr>
          <p:cNvSpPr>
            <a:spLocks noGrp="1"/>
          </p:cNvSpPr>
          <p:nvPr>
            <p:ph type="title"/>
          </p:nvPr>
        </p:nvSpPr>
        <p:spPr>
          <a:xfrm>
            <a:off x="6527800" y="448721"/>
            <a:ext cx="4713997" cy="1225650"/>
          </a:xfrm>
        </p:spPr>
        <p:txBody>
          <a:bodyPr vert="horz" lIns="91440" tIns="45720" rIns="91440" bIns="45720" rtlCol="0" anchor="b">
            <a:normAutofit/>
          </a:bodyPr>
          <a:lstStyle/>
          <a:p>
            <a:r>
              <a:rPr lang="en-US" sz="3200" b="1" kern="1200">
                <a:solidFill>
                  <a:schemeClr val="bg1"/>
                </a:solidFill>
                <a:latin typeface="+mj-lt"/>
                <a:ea typeface="+mj-ea"/>
                <a:cs typeface="+mj-cs"/>
              </a:rPr>
              <a:t>Booking a carrier and checking their information</a:t>
            </a:r>
          </a:p>
        </p:txBody>
      </p:sp>
      <p:cxnSp>
        <p:nvCxnSpPr>
          <p:cNvPr id="13" name="Straight Connector 12">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90F24E8-21EE-40AB-BAFC-D31E04AE7ADE}"/>
              </a:ext>
            </a:extLst>
          </p:cNvPr>
          <p:cNvSpPr txBox="1"/>
          <p:nvPr/>
        </p:nvSpPr>
        <p:spPr>
          <a:xfrm>
            <a:off x="6527800" y="1909192"/>
            <a:ext cx="4713997" cy="3647710"/>
          </a:xfrm>
          <a:prstGeom prst="rect">
            <a:avLst/>
          </a:prstGeom>
        </p:spPr>
        <p:txBody>
          <a:bodyPr vert="horz" lIns="91440" tIns="45720" rIns="91440" bIns="45720" rtlCol="0">
            <a:normAutofit/>
          </a:bodyPr>
          <a:lstStyle/>
          <a:p>
            <a:pPr rtl="0"/>
            <a:r>
              <a:rPr lang="en-US" sz="1600" dirty="0">
                <a:solidFill>
                  <a:schemeClr val="bg1"/>
                </a:solidFill>
                <a:effectLst/>
              </a:rPr>
              <a:t>•Go to the contact tab to view the dispatcher’s information. </a:t>
            </a:r>
          </a:p>
          <a:p>
            <a:pPr rtl="0"/>
            <a:endParaRPr lang="en-US" sz="1600" dirty="0">
              <a:solidFill>
                <a:schemeClr val="bg1"/>
              </a:solidFill>
              <a:effectLst/>
            </a:endParaRPr>
          </a:p>
          <a:p>
            <a:pPr rtl="0">
              <a:buFont typeface="Arial" panose="020B0604020202020204" pitchFamily="34" charset="0"/>
              <a:buChar char="•"/>
            </a:pPr>
            <a:r>
              <a:rPr lang="en-US" sz="1600" dirty="0">
                <a:solidFill>
                  <a:schemeClr val="bg1"/>
                </a:solidFill>
                <a:effectLst/>
              </a:rPr>
              <a:t>Verify that the person you are speaking with is listed as a dispatcher with the company.</a:t>
            </a:r>
            <a:br>
              <a:rPr lang="en-US" sz="1600" dirty="0">
                <a:solidFill>
                  <a:schemeClr val="bg1"/>
                </a:solidFill>
                <a:effectLst/>
              </a:rPr>
            </a:br>
            <a:endParaRPr lang="en-US" sz="1600" dirty="0">
              <a:solidFill>
                <a:schemeClr val="bg1"/>
              </a:solidFill>
              <a:effectLst/>
            </a:endParaRPr>
          </a:p>
          <a:p>
            <a:pPr rtl="0">
              <a:buFont typeface="Arial" panose="020B0604020202020204" pitchFamily="34" charset="0"/>
              <a:buChar char="•"/>
            </a:pPr>
            <a:r>
              <a:rPr lang="en-US" sz="1600" dirty="0">
                <a:solidFill>
                  <a:schemeClr val="bg1"/>
                </a:solidFill>
                <a:effectLst/>
              </a:rPr>
              <a:t>If you need to add a new dispatcher, go through the GO HIGHWAY process  and verification of adding a new dispatcher. This will prevent  fraud. </a:t>
            </a:r>
          </a:p>
          <a:p>
            <a:pPr rtl="0">
              <a:buFont typeface="Arial" panose="020B0604020202020204" pitchFamily="34" charset="0"/>
              <a:buChar char="•"/>
            </a:pPr>
            <a:endParaRPr lang="en-US" sz="1600" dirty="0">
              <a:solidFill>
                <a:schemeClr val="bg1"/>
              </a:solidFill>
              <a:effectLst/>
            </a:endParaRPr>
          </a:p>
          <a:p>
            <a:pPr rtl="0">
              <a:buFont typeface="Arial" panose="020B0604020202020204" pitchFamily="34" charset="0"/>
              <a:buChar char="•"/>
            </a:pPr>
            <a:r>
              <a:rPr lang="en-US" sz="1600" dirty="0">
                <a:solidFill>
                  <a:schemeClr val="bg1"/>
                </a:solidFill>
                <a:effectLst/>
              </a:rPr>
              <a:t>Go Highway will add the new dispatcher if approved. </a:t>
            </a:r>
          </a:p>
          <a:p>
            <a:pPr marR="0" lvl="0" defTabSz="914400" fontAlgn="auto">
              <a:lnSpc>
                <a:spcPct val="90000"/>
              </a:lnSpc>
              <a:spcBef>
                <a:spcPts val="0"/>
              </a:spcBef>
              <a:spcAft>
                <a:spcPts val="600"/>
              </a:spcAft>
              <a:buClrTx/>
              <a:buSzTx/>
              <a:tabLst/>
              <a:defRPr/>
            </a:pPr>
            <a:endParaRPr kumimoji="0" lang="en-US" sz="1600" b="0" i="0" u="none" strike="noStrike" cap="none" spc="0" normalizeH="0" baseline="0" noProof="0" dirty="0">
              <a:ln>
                <a:noFill/>
              </a:ln>
              <a:solidFill>
                <a:schemeClr val="bg1"/>
              </a:solidFill>
              <a:effectLst/>
              <a:uLnTx/>
              <a:uFillTx/>
            </a:endParaRPr>
          </a:p>
          <a:p>
            <a:pPr marL="0" marR="0" lvl="0" indent="-228600" defTabSz="914400" fontAlgn="auto">
              <a:lnSpc>
                <a:spcPct val="90000"/>
              </a:lnSpc>
              <a:spcBef>
                <a:spcPts val="0"/>
              </a:spcBef>
              <a:spcAft>
                <a:spcPts val="600"/>
              </a:spcAft>
              <a:buClrTx/>
              <a:buSzTx/>
              <a:buFont typeface="Arial" panose="020B0604020202020204" pitchFamily="34" charset="0"/>
              <a:buChar char="•"/>
              <a:tabLst/>
              <a:defRPr/>
            </a:pPr>
            <a:endParaRPr lang="en-US" sz="1600" dirty="0">
              <a:solidFill>
                <a:schemeClr val="bg1"/>
              </a:solidFill>
            </a:endParaRPr>
          </a:p>
          <a:p>
            <a:pPr marR="0" lvl="0" defTabSz="914400" fontAlgn="auto">
              <a:lnSpc>
                <a:spcPct val="90000"/>
              </a:lnSpc>
              <a:spcBef>
                <a:spcPts val="0"/>
              </a:spcBef>
              <a:spcAft>
                <a:spcPts val="600"/>
              </a:spcAft>
              <a:buClrTx/>
              <a:buSzTx/>
              <a:tabLst/>
              <a:defRPr/>
            </a:pPr>
            <a:endParaRPr kumimoji="0" lang="en-US" sz="1600" b="0" i="0" u="none" strike="noStrike" cap="none" spc="0" normalizeH="0" baseline="0" noProof="0" dirty="0">
              <a:ln>
                <a:noFill/>
              </a:ln>
              <a:solidFill>
                <a:schemeClr val="bg1"/>
              </a:solidFill>
              <a:effectLst/>
              <a:uLnTx/>
              <a:uFillTx/>
            </a:endParaRPr>
          </a:p>
        </p:txBody>
      </p:sp>
      <p:cxnSp>
        <p:nvCxnSpPr>
          <p:cNvPr id="15" name="Straight Connector 14">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descr="A yellow logo on a black background&#10;&#10;Description automatically generated with low confidence">
            <a:extLst>
              <a:ext uri="{FF2B5EF4-FFF2-40B4-BE49-F238E27FC236}">
                <a16:creationId xmlns:a16="http://schemas.microsoft.com/office/drawing/2014/main" id="{0ADB2F28-F4A8-06F4-5C89-2FE570B1BC88}"/>
              </a:ext>
            </a:extLst>
          </p:cNvPr>
          <p:cNvPicPr>
            <a:picLocks noChangeAspect="1"/>
          </p:cNvPicPr>
          <p:nvPr/>
        </p:nvPicPr>
        <p:blipFill>
          <a:blip r:embed="rId2"/>
          <a:stretch>
            <a:fillRect/>
          </a:stretch>
        </p:blipFill>
        <p:spPr>
          <a:xfrm>
            <a:off x="11438089" y="6054652"/>
            <a:ext cx="536258" cy="571645"/>
          </a:xfrm>
          <a:prstGeom prst="rect">
            <a:avLst/>
          </a:prstGeom>
        </p:spPr>
      </p:pic>
      <p:pic>
        <p:nvPicPr>
          <p:cNvPr id="7" name="Picture 6">
            <a:extLst>
              <a:ext uri="{FF2B5EF4-FFF2-40B4-BE49-F238E27FC236}">
                <a16:creationId xmlns:a16="http://schemas.microsoft.com/office/drawing/2014/main" id="{4541EE3C-06E3-6EA1-7A36-1D5028090EFE}"/>
              </a:ext>
            </a:extLst>
          </p:cNvPr>
          <p:cNvPicPr>
            <a:picLocks noChangeAspect="1"/>
          </p:cNvPicPr>
          <p:nvPr/>
        </p:nvPicPr>
        <p:blipFill>
          <a:blip r:embed="rId3"/>
          <a:stretch>
            <a:fillRect/>
          </a:stretch>
        </p:blipFill>
        <p:spPr>
          <a:xfrm>
            <a:off x="66936" y="1061546"/>
            <a:ext cx="6393929" cy="4316040"/>
          </a:xfrm>
          <a:prstGeom prst="rect">
            <a:avLst/>
          </a:prstGeom>
        </p:spPr>
      </p:pic>
    </p:spTree>
    <p:extLst>
      <p:ext uri="{BB962C8B-B14F-4D97-AF65-F5344CB8AC3E}">
        <p14:creationId xmlns:p14="http://schemas.microsoft.com/office/powerpoint/2010/main" val="2528908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Title 1">
            <a:extLst>
              <a:ext uri="{FF2B5EF4-FFF2-40B4-BE49-F238E27FC236}">
                <a16:creationId xmlns:a16="http://schemas.microsoft.com/office/drawing/2014/main" id="{0A9FB19C-AE66-46DC-9248-2BD9AAD415E5}"/>
              </a:ext>
            </a:extLst>
          </p:cNvPr>
          <p:cNvSpPr>
            <a:spLocks noGrp="1"/>
          </p:cNvSpPr>
          <p:nvPr>
            <p:ph type="title"/>
          </p:nvPr>
        </p:nvSpPr>
        <p:spPr>
          <a:xfrm>
            <a:off x="6527800" y="448721"/>
            <a:ext cx="4713997" cy="1225650"/>
          </a:xfrm>
        </p:spPr>
        <p:txBody>
          <a:bodyPr vert="horz" lIns="91440" tIns="45720" rIns="91440" bIns="45720" rtlCol="0" anchor="b">
            <a:normAutofit/>
          </a:bodyPr>
          <a:lstStyle/>
          <a:p>
            <a:r>
              <a:rPr lang="en-US" sz="3500" b="1" kern="1200">
                <a:solidFill>
                  <a:schemeClr val="bg1"/>
                </a:solidFill>
                <a:latin typeface="+mj-lt"/>
                <a:ea typeface="+mj-ea"/>
                <a:cs typeface="+mj-cs"/>
              </a:rPr>
              <a:t>Booking a carrier and getting driver information</a:t>
            </a:r>
          </a:p>
        </p:txBody>
      </p:sp>
      <p:pic>
        <p:nvPicPr>
          <p:cNvPr id="9" name="Graphic 8" descr="Truck">
            <a:extLst>
              <a:ext uri="{FF2B5EF4-FFF2-40B4-BE49-F238E27FC236}">
                <a16:creationId xmlns:a16="http://schemas.microsoft.com/office/drawing/2014/main" id="{DDAE1250-3AFA-3426-4244-9595120B951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46" y="595726"/>
            <a:ext cx="5666547" cy="5666547"/>
          </a:xfrm>
          <a:prstGeom prst="rect">
            <a:avLst/>
          </a:prstGeom>
        </p:spPr>
      </p:pic>
      <p:cxnSp>
        <p:nvCxnSpPr>
          <p:cNvPr id="14" name="Straight Connector 13">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E699D95-10EA-46B8-8C1C-D3BC0413E814}"/>
              </a:ext>
            </a:extLst>
          </p:cNvPr>
          <p:cNvSpPr txBox="1"/>
          <p:nvPr/>
        </p:nvSpPr>
        <p:spPr>
          <a:xfrm>
            <a:off x="6527800" y="1909192"/>
            <a:ext cx="4713997" cy="3647710"/>
          </a:xfrm>
          <a:prstGeom prst="rect">
            <a:avLst/>
          </a:prstGeom>
        </p:spPr>
        <p:txBody>
          <a:bodyPr vert="horz" lIns="91440" tIns="45720" rIns="91440" bIns="45720" rtlCol="0">
            <a:normAutofit/>
          </a:bodyPr>
          <a:lstStyle/>
          <a:p>
            <a:pPr marL="0" marR="0" lvl="0" indent="-228600" defTabSz="914400" fontAlgn="auto">
              <a:lnSpc>
                <a:spcPct val="90000"/>
              </a:lnSpc>
              <a:spcBef>
                <a:spcPts val="0"/>
              </a:spcBef>
              <a:spcAft>
                <a:spcPts val="600"/>
              </a:spcAft>
              <a:buClrTx/>
              <a:buSzTx/>
              <a:buFont typeface="Arial" panose="020B0604020202020204" pitchFamily="34" charset="0"/>
              <a:buChar char="•"/>
              <a:tabLst/>
              <a:defRPr/>
            </a:pPr>
            <a:r>
              <a:rPr kumimoji="0" lang="en-US" sz="1300" b="0" i="0" u="none" strike="noStrike" cap="none" spc="0" normalizeH="0" baseline="0" noProof="0">
                <a:ln>
                  <a:noFill/>
                </a:ln>
                <a:solidFill>
                  <a:schemeClr val="bg1"/>
                </a:solidFill>
                <a:effectLst/>
                <a:uLnTx/>
                <a:uFillTx/>
              </a:rPr>
              <a:t>Once you have confirmed all the dispatcher’s information you are then required to get driver name and phone number. We track every single load via the TRACKER TOOLS . When you are booking a carrier on a load it is important that you explain to them that the driver </a:t>
            </a:r>
            <a:r>
              <a:rPr kumimoji="0" lang="en-US" sz="1300" b="1" i="0" u="none" strike="noStrike" cap="none" spc="0" normalizeH="0" baseline="0" noProof="0">
                <a:ln>
                  <a:noFill/>
                </a:ln>
                <a:solidFill>
                  <a:schemeClr val="bg1"/>
                </a:solidFill>
                <a:effectLst/>
                <a:uLnTx/>
                <a:uFillTx/>
              </a:rPr>
              <a:t>must have a smart phone</a:t>
            </a:r>
            <a:r>
              <a:rPr kumimoji="0" lang="en-US" sz="1300" b="0" i="0" u="none" strike="noStrike" cap="none" spc="0" normalizeH="0" baseline="0" noProof="0">
                <a:ln>
                  <a:noFill/>
                </a:ln>
                <a:solidFill>
                  <a:schemeClr val="bg1"/>
                </a:solidFill>
                <a:effectLst/>
                <a:uLnTx/>
                <a:uFillTx/>
              </a:rPr>
              <a:t> and </a:t>
            </a:r>
            <a:r>
              <a:rPr kumimoji="0" lang="en-US" sz="1300" b="1" i="0" u="none" strike="noStrike" cap="none" spc="0" normalizeH="0" baseline="0" noProof="0">
                <a:ln>
                  <a:noFill/>
                </a:ln>
                <a:solidFill>
                  <a:schemeClr val="bg1"/>
                </a:solidFill>
                <a:effectLst/>
                <a:uLnTx/>
                <a:uFillTx/>
              </a:rPr>
              <a:t>must accept tracking before a rate con will be sent. </a:t>
            </a:r>
            <a:r>
              <a:rPr kumimoji="0" lang="en-US" sz="1300" b="0" i="0" u="none" strike="noStrike" cap="none" spc="0" normalizeH="0" baseline="0" noProof="0">
                <a:ln>
                  <a:noFill/>
                </a:ln>
                <a:solidFill>
                  <a:schemeClr val="bg1"/>
                </a:solidFill>
                <a:effectLst/>
                <a:uLnTx/>
                <a:uFillTx/>
              </a:rPr>
              <a:t>No one is exempt from tracking. If they cannot/do not accept terms of tracking, they cannot have the load.</a:t>
            </a:r>
          </a:p>
          <a:p>
            <a:pPr marL="0" marR="0" lvl="0" indent="-228600" defTabSz="914400" fontAlgn="auto">
              <a:lnSpc>
                <a:spcPct val="90000"/>
              </a:lnSpc>
              <a:spcBef>
                <a:spcPts val="0"/>
              </a:spcBef>
              <a:spcAft>
                <a:spcPts val="600"/>
              </a:spcAft>
              <a:buClrTx/>
              <a:buSzTx/>
              <a:buFont typeface="Arial" panose="020B0604020202020204" pitchFamily="34" charset="0"/>
              <a:buChar char="•"/>
              <a:tabLst/>
              <a:defRPr/>
            </a:pPr>
            <a:endParaRPr kumimoji="0" lang="en-US" sz="1300" b="0" i="0" u="none" strike="noStrike" cap="none" spc="0" normalizeH="0" baseline="0" noProof="0">
              <a:ln>
                <a:noFill/>
              </a:ln>
              <a:solidFill>
                <a:schemeClr val="bg1"/>
              </a:solidFill>
              <a:effectLst/>
              <a:uLnTx/>
              <a:uFillTx/>
            </a:endParaRPr>
          </a:p>
          <a:p>
            <a:pPr marL="0" marR="0" lvl="0" indent="-228600" defTabSz="914400" fontAlgn="auto">
              <a:lnSpc>
                <a:spcPct val="90000"/>
              </a:lnSpc>
              <a:spcBef>
                <a:spcPts val="0"/>
              </a:spcBef>
              <a:spcAft>
                <a:spcPts val="600"/>
              </a:spcAft>
              <a:buClrTx/>
              <a:buSzTx/>
              <a:buFont typeface="Arial" panose="020B0604020202020204" pitchFamily="34" charset="0"/>
              <a:buChar char="•"/>
              <a:tabLst/>
              <a:defRPr/>
            </a:pPr>
            <a:r>
              <a:rPr kumimoji="0" lang="en-US" sz="1300" b="0" i="0" u="none" strike="noStrike" cap="none" spc="0" normalizeH="0" baseline="0" noProof="0">
                <a:ln>
                  <a:noFill/>
                </a:ln>
                <a:solidFill>
                  <a:schemeClr val="bg1"/>
                </a:solidFill>
                <a:effectLst/>
                <a:uLnTx/>
                <a:uFillTx/>
              </a:rPr>
              <a:t>Once you get the drivers name and phone number you write the following information down:</a:t>
            </a:r>
          </a:p>
          <a:p>
            <a:pPr marL="0" marR="0" lvl="0" indent="-228600" defTabSz="914400" fontAlgn="auto">
              <a:lnSpc>
                <a:spcPct val="90000"/>
              </a:lnSpc>
              <a:spcBef>
                <a:spcPts val="0"/>
              </a:spcBef>
              <a:spcAft>
                <a:spcPts val="600"/>
              </a:spcAft>
              <a:buClrTx/>
              <a:buSzTx/>
              <a:buFont typeface="Arial" panose="020B0604020202020204" pitchFamily="34" charset="0"/>
              <a:buChar char="•"/>
              <a:tabLst/>
              <a:defRPr/>
            </a:pPr>
            <a:r>
              <a:rPr kumimoji="0" lang="en-US" sz="1300" b="0" i="0" u="none" strike="noStrike" cap="none" spc="0" normalizeH="0" baseline="0" noProof="0">
                <a:ln>
                  <a:noFill/>
                </a:ln>
                <a:solidFill>
                  <a:schemeClr val="bg1"/>
                </a:solidFill>
                <a:effectLst/>
                <a:uLnTx/>
                <a:uFillTx/>
              </a:rPr>
              <a:t>Lane</a:t>
            </a:r>
          </a:p>
          <a:p>
            <a:pPr marL="0" marR="0" lvl="0" indent="-228600" defTabSz="914400" fontAlgn="auto">
              <a:lnSpc>
                <a:spcPct val="90000"/>
              </a:lnSpc>
              <a:spcBef>
                <a:spcPts val="0"/>
              </a:spcBef>
              <a:spcAft>
                <a:spcPts val="600"/>
              </a:spcAft>
              <a:buClrTx/>
              <a:buSzTx/>
              <a:buFont typeface="Arial" panose="020B0604020202020204" pitchFamily="34" charset="0"/>
              <a:buChar char="•"/>
              <a:tabLst/>
              <a:defRPr/>
            </a:pPr>
            <a:r>
              <a:rPr kumimoji="0" lang="en-US" sz="1300" b="0" i="0" u="none" strike="noStrike" cap="none" spc="0" normalizeH="0" baseline="0" noProof="0">
                <a:ln>
                  <a:noFill/>
                </a:ln>
                <a:solidFill>
                  <a:schemeClr val="bg1"/>
                </a:solidFill>
                <a:effectLst/>
                <a:uLnTx/>
                <a:uFillTx/>
              </a:rPr>
              <a:t>MC/DOT</a:t>
            </a:r>
          </a:p>
          <a:p>
            <a:pPr marL="0" marR="0" lvl="0" indent="-228600" defTabSz="914400" fontAlgn="auto">
              <a:lnSpc>
                <a:spcPct val="90000"/>
              </a:lnSpc>
              <a:spcBef>
                <a:spcPts val="0"/>
              </a:spcBef>
              <a:spcAft>
                <a:spcPts val="600"/>
              </a:spcAft>
              <a:buClrTx/>
              <a:buSzTx/>
              <a:buFont typeface="Arial" panose="020B0604020202020204" pitchFamily="34" charset="0"/>
              <a:buChar char="•"/>
              <a:tabLst/>
              <a:defRPr/>
            </a:pPr>
            <a:r>
              <a:rPr kumimoji="0" lang="en-US" sz="1300" b="0" i="0" u="none" strike="noStrike" cap="none" spc="0" normalizeH="0" baseline="0" noProof="0">
                <a:ln>
                  <a:noFill/>
                </a:ln>
                <a:solidFill>
                  <a:schemeClr val="bg1"/>
                </a:solidFill>
                <a:effectLst/>
                <a:uLnTx/>
                <a:uFillTx/>
              </a:rPr>
              <a:t>Dispatch name &amp; phone number</a:t>
            </a:r>
          </a:p>
          <a:p>
            <a:pPr marL="0" marR="0" lvl="0" indent="-228600" defTabSz="914400" fontAlgn="auto">
              <a:lnSpc>
                <a:spcPct val="90000"/>
              </a:lnSpc>
              <a:spcBef>
                <a:spcPts val="0"/>
              </a:spcBef>
              <a:spcAft>
                <a:spcPts val="600"/>
              </a:spcAft>
              <a:buClrTx/>
              <a:buSzTx/>
              <a:buFont typeface="Arial" panose="020B0604020202020204" pitchFamily="34" charset="0"/>
              <a:buChar char="•"/>
              <a:tabLst/>
              <a:defRPr/>
            </a:pPr>
            <a:r>
              <a:rPr kumimoji="0" lang="en-US" sz="1300" b="0" i="0" u="none" strike="noStrike" cap="none" spc="0" normalizeH="0" baseline="0" noProof="0">
                <a:ln>
                  <a:noFill/>
                </a:ln>
                <a:solidFill>
                  <a:schemeClr val="bg1"/>
                </a:solidFill>
                <a:effectLst/>
                <a:uLnTx/>
                <a:uFillTx/>
              </a:rPr>
              <a:t>ETA to pickup</a:t>
            </a:r>
          </a:p>
          <a:p>
            <a:pPr marL="0" marR="0" lvl="0" indent="-228600" defTabSz="914400" fontAlgn="auto">
              <a:lnSpc>
                <a:spcPct val="90000"/>
              </a:lnSpc>
              <a:spcBef>
                <a:spcPts val="0"/>
              </a:spcBef>
              <a:spcAft>
                <a:spcPts val="600"/>
              </a:spcAft>
              <a:buClrTx/>
              <a:buSzTx/>
              <a:buFont typeface="Arial" panose="020B0604020202020204" pitchFamily="34" charset="0"/>
              <a:buChar char="•"/>
              <a:tabLst/>
              <a:defRPr/>
            </a:pPr>
            <a:r>
              <a:rPr kumimoji="0" lang="en-US" sz="1300" b="0" i="0" u="none" strike="noStrike" cap="none" spc="0" normalizeH="0" baseline="0" noProof="0">
                <a:ln>
                  <a:noFill/>
                </a:ln>
                <a:solidFill>
                  <a:schemeClr val="bg1"/>
                </a:solidFill>
                <a:effectLst/>
                <a:uLnTx/>
                <a:uFillTx/>
              </a:rPr>
              <a:t>Driver name &amp; phone number</a:t>
            </a:r>
          </a:p>
          <a:p>
            <a:pPr marL="0" marR="0" lvl="0" indent="-228600" defTabSz="914400" fontAlgn="auto">
              <a:lnSpc>
                <a:spcPct val="90000"/>
              </a:lnSpc>
              <a:spcBef>
                <a:spcPts val="0"/>
              </a:spcBef>
              <a:spcAft>
                <a:spcPts val="600"/>
              </a:spcAft>
              <a:buClrTx/>
              <a:buSzTx/>
              <a:buFont typeface="Arial" panose="020B0604020202020204" pitchFamily="34" charset="0"/>
              <a:buChar char="•"/>
              <a:tabLst/>
              <a:defRPr/>
            </a:pPr>
            <a:r>
              <a:rPr kumimoji="0" lang="en-US" sz="1300" b="0" i="0" u="none" strike="noStrike" cap="none" spc="0" normalizeH="0" baseline="0" noProof="0">
                <a:ln>
                  <a:noFill/>
                </a:ln>
                <a:solidFill>
                  <a:schemeClr val="bg1"/>
                </a:solidFill>
                <a:effectLst/>
                <a:uLnTx/>
                <a:uFillTx/>
              </a:rPr>
              <a:t>Rate sold</a:t>
            </a:r>
          </a:p>
        </p:txBody>
      </p:sp>
      <p:cxnSp>
        <p:nvCxnSpPr>
          <p:cNvPr id="16" name="Straight Connector 15">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descr="A yellow logo on a black background&#10;&#10;Description automatically generated with low confidence">
            <a:extLst>
              <a:ext uri="{FF2B5EF4-FFF2-40B4-BE49-F238E27FC236}">
                <a16:creationId xmlns:a16="http://schemas.microsoft.com/office/drawing/2014/main" id="{CD7941C5-C51F-33F8-8382-F094F66EABB8}"/>
              </a:ext>
            </a:extLst>
          </p:cNvPr>
          <p:cNvPicPr>
            <a:picLocks noChangeAspect="1"/>
          </p:cNvPicPr>
          <p:nvPr/>
        </p:nvPicPr>
        <p:blipFill>
          <a:blip r:embed="rId4"/>
          <a:stretch>
            <a:fillRect/>
          </a:stretch>
        </p:blipFill>
        <p:spPr>
          <a:xfrm>
            <a:off x="3888585" y="3309702"/>
            <a:ext cx="536258" cy="571645"/>
          </a:xfrm>
          <a:prstGeom prst="rect">
            <a:avLst/>
          </a:prstGeom>
        </p:spPr>
      </p:pic>
    </p:spTree>
    <p:extLst>
      <p:ext uri="{BB962C8B-B14F-4D97-AF65-F5344CB8AC3E}">
        <p14:creationId xmlns:p14="http://schemas.microsoft.com/office/powerpoint/2010/main" val="3114246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DCC51B0-318D-479E-89D6-7CFDBFCE0024}"/>
              </a:ext>
            </a:extLst>
          </p:cNvPr>
          <p:cNvSpPr>
            <a:spLocks noGrp="1"/>
          </p:cNvSpPr>
          <p:nvPr>
            <p:ph type="title"/>
          </p:nvPr>
        </p:nvSpPr>
        <p:spPr>
          <a:xfrm>
            <a:off x="838200" y="388308"/>
            <a:ext cx="5499970" cy="1021424"/>
          </a:xfrm>
        </p:spPr>
        <p:txBody>
          <a:bodyPr vert="horz" lIns="91440" tIns="45720" rIns="91440" bIns="45720" rtlCol="0" anchor="b">
            <a:normAutofit/>
          </a:bodyPr>
          <a:lstStyle/>
          <a:p>
            <a:pPr algn="r"/>
            <a:r>
              <a:rPr lang="en-US" sz="4000" b="1" kern="1200">
                <a:solidFill>
                  <a:schemeClr val="bg1"/>
                </a:solidFill>
                <a:latin typeface="+mj-lt"/>
                <a:ea typeface="+mj-ea"/>
                <a:cs typeface="+mj-cs"/>
              </a:rPr>
              <a:t>Enter a new Order</a:t>
            </a:r>
          </a:p>
        </p:txBody>
      </p:sp>
      <p:cxnSp>
        <p:nvCxnSpPr>
          <p:cNvPr id="17" name="Straight Connector 16">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1440584"/>
            <a:ext cx="62119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A45AB308-7F89-45DF-B72E-85FEBB328B1C}"/>
              </a:ext>
            </a:extLst>
          </p:cNvPr>
          <p:cNvPicPr>
            <a:picLocks noChangeAspect="1"/>
          </p:cNvPicPr>
          <p:nvPr/>
        </p:nvPicPr>
        <p:blipFill>
          <a:blip r:embed="rId2"/>
          <a:stretch>
            <a:fillRect/>
          </a:stretch>
        </p:blipFill>
        <p:spPr>
          <a:xfrm>
            <a:off x="236298" y="1550657"/>
            <a:ext cx="11599144" cy="1191579"/>
          </a:xfrm>
          <a:prstGeom prst="rect">
            <a:avLst/>
          </a:prstGeom>
        </p:spPr>
      </p:pic>
      <p:cxnSp>
        <p:nvCxnSpPr>
          <p:cNvPr id="8" name="Straight Arrow Connector 7">
            <a:extLst>
              <a:ext uri="{FF2B5EF4-FFF2-40B4-BE49-F238E27FC236}">
                <a16:creationId xmlns:a16="http://schemas.microsoft.com/office/drawing/2014/main" id="{62F225E0-98A8-4200-8ADD-E7D2D326B568}"/>
              </a:ext>
            </a:extLst>
          </p:cNvPr>
          <p:cNvCxnSpPr>
            <a:cxnSpLocks/>
          </p:cNvCxnSpPr>
          <p:nvPr/>
        </p:nvCxnSpPr>
        <p:spPr>
          <a:xfrm>
            <a:off x="957692" y="2564114"/>
            <a:ext cx="341791" cy="638093"/>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987AFC0-2F40-4EB7-B39C-14CE0E7E6381}"/>
              </a:ext>
            </a:extLst>
          </p:cNvPr>
          <p:cNvSpPr txBox="1"/>
          <p:nvPr/>
        </p:nvSpPr>
        <p:spPr>
          <a:xfrm>
            <a:off x="957692" y="3270655"/>
            <a:ext cx="4273900" cy="316690"/>
          </a:xfrm>
          <a:prstGeom prst="rect">
            <a:avLst/>
          </a:prstGeom>
          <a:noFill/>
        </p:spPr>
        <p:txBody>
          <a:bodyPr wrap="square" rtlCol="0">
            <a:spAutoFit/>
          </a:bodyPr>
          <a:lstStyle/>
          <a:p>
            <a:pPr marL="0" marR="0" lvl="0" indent="0" algn="l" defTabSz="740664" rtl="0" eaLnBrk="1" fontAlgn="auto" latinLnBrk="0" hangingPunct="1">
              <a:lnSpc>
                <a:spcPct val="100000"/>
              </a:lnSpc>
              <a:spcBef>
                <a:spcPts val="0"/>
              </a:spcBef>
              <a:spcAft>
                <a:spcPts val="600"/>
              </a:spcAft>
              <a:buClrTx/>
              <a:buSzTx/>
              <a:buFontTx/>
              <a:buNone/>
              <a:tabLst/>
              <a:defRPr/>
            </a:pPr>
            <a:r>
              <a:rPr kumimoji="0" lang="en-US" sz="1458" b="0" i="0" u="none" strike="noStrike" kern="1200" cap="none" spc="0" normalizeH="0" baseline="0" noProof="0" dirty="0">
                <a:ln>
                  <a:noFill/>
                </a:ln>
                <a:solidFill>
                  <a:prstClr val="white"/>
                </a:solidFill>
                <a:effectLst/>
                <a:uLnTx/>
                <a:uFillTx/>
                <a:latin typeface="Calibri" panose="020F0502020204030204"/>
                <a:ea typeface="+mn-ea"/>
                <a:cs typeface="+mn-cs"/>
              </a:rPr>
              <a:t>Select ‘Order Entry’ from your </a:t>
            </a:r>
            <a:r>
              <a:rPr kumimoji="0" lang="en-US" sz="1458" b="0" i="0" u="none" strike="noStrike" kern="1200" cap="none" spc="0" normalizeH="0" baseline="0" noProof="0" dirty="0" err="1">
                <a:ln>
                  <a:noFill/>
                </a:ln>
                <a:solidFill>
                  <a:prstClr val="white"/>
                </a:solidFill>
                <a:effectLst/>
                <a:uLnTx/>
                <a:uFillTx/>
                <a:latin typeface="Calibri" panose="020F0502020204030204"/>
                <a:ea typeface="+mn-ea"/>
                <a:cs typeface="+mn-cs"/>
              </a:rPr>
              <a:t>LoadMaster</a:t>
            </a:r>
            <a:r>
              <a:rPr kumimoji="0" lang="en-US" sz="1458" b="0" i="0" u="none" strike="noStrike" kern="1200" cap="none" spc="0" normalizeH="0" baseline="0" noProof="0" dirty="0">
                <a:ln>
                  <a:noFill/>
                </a:ln>
                <a:solidFill>
                  <a:prstClr val="white"/>
                </a:solidFill>
                <a:effectLst/>
                <a:uLnTx/>
                <a:uFillTx/>
                <a:latin typeface="Calibri" panose="020F0502020204030204"/>
                <a:ea typeface="+mn-ea"/>
                <a:cs typeface="+mn-cs"/>
              </a:rPr>
              <a:t> toolbar</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descr="A yellow logo on a black background&#10;&#10;Description automatically generated with low confidence">
            <a:extLst>
              <a:ext uri="{FF2B5EF4-FFF2-40B4-BE49-F238E27FC236}">
                <a16:creationId xmlns:a16="http://schemas.microsoft.com/office/drawing/2014/main" id="{693AC8EF-2914-6127-556E-ADACA4704A2F}"/>
              </a:ext>
            </a:extLst>
          </p:cNvPr>
          <p:cNvPicPr>
            <a:picLocks noChangeAspect="1"/>
          </p:cNvPicPr>
          <p:nvPr/>
        </p:nvPicPr>
        <p:blipFill>
          <a:blip r:embed="rId3"/>
          <a:stretch>
            <a:fillRect/>
          </a:stretch>
        </p:blipFill>
        <p:spPr>
          <a:xfrm>
            <a:off x="10263505" y="5345536"/>
            <a:ext cx="536258" cy="571645"/>
          </a:xfrm>
          <a:prstGeom prst="rect">
            <a:avLst/>
          </a:prstGeom>
        </p:spPr>
      </p:pic>
    </p:spTree>
    <p:extLst>
      <p:ext uri="{BB962C8B-B14F-4D97-AF65-F5344CB8AC3E}">
        <p14:creationId xmlns:p14="http://schemas.microsoft.com/office/powerpoint/2010/main" val="2358554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7" name="Straight Connector 16">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1440584"/>
            <a:ext cx="62119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yellow logo on a black background&#10;&#10;Description automatically generated with low confidence">
            <a:extLst>
              <a:ext uri="{FF2B5EF4-FFF2-40B4-BE49-F238E27FC236}">
                <a16:creationId xmlns:a16="http://schemas.microsoft.com/office/drawing/2014/main" id="{693AC8EF-2914-6127-556E-ADACA4704A2F}"/>
              </a:ext>
            </a:extLst>
          </p:cNvPr>
          <p:cNvPicPr>
            <a:picLocks noChangeAspect="1"/>
          </p:cNvPicPr>
          <p:nvPr/>
        </p:nvPicPr>
        <p:blipFill>
          <a:blip r:embed="rId2"/>
          <a:stretch>
            <a:fillRect/>
          </a:stretch>
        </p:blipFill>
        <p:spPr>
          <a:xfrm>
            <a:off x="10263505" y="5345536"/>
            <a:ext cx="536258" cy="571645"/>
          </a:xfrm>
          <a:prstGeom prst="rect">
            <a:avLst/>
          </a:prstGeom>
        </p:spPr>
      </p:pic>
      <p:sp>
        <p:nvSpPr>
          <p:cNvPr id="7" name="Content Placeholder 2">
            <a:extLst>
              <a:ext uri="{FF2B5EF4-FFF2-40B4-BE49-F238E27FC236}">
                <a16:creationId xmlns:a16="http://schemas.microsoft.com/office/drawing/2014/main" id="{F4B1D4CC-2D16-E20C-665E-F16B887F3F41}"/>
              </a:ext>
            </a:extLst>
          </p:cNvPr>
          <p:cNvSpPr>
            <a:spLocks noGrp="1"/>
          </p:cNvSpPr>
          <p:nvPr>
            <p:ph idx="1"/>
          </p:nvPr>
        </p:nvSpPr>
        <p:spPr>
          <a:xfrm>
            <a:off x="864394" y="1843088"/>
            <a:ext cx="9905998" cy="4286773"/>
          </a:xfrm>
        </p:spPr>
        <p:txBody>
          <a:bodyPr>
            <a:normAutofit lnSpcReduction="10000"/>
          </a:bodyPr>
          <a:lstStyle/>
          <a:p>
            <a:r>
              <a:rPr lang="en-US" dirty="0">
                <a:solidFill>
                  <a:schemeClr val="bg1"/>
                </a:solidFill>
              </a:rPr>
              <a:t>Get customer release/ load tender</a:t>
            </a:r>
          </a:p>
          <a:p>
            <a:r>
              <a:rPr lang="en-US" dirty="0">
                <a:solidFill>
                  <a:schemeClr val="bg1"/>
                </a:solidFill>
              </a:rPr>
              <a:t>Build load / add to brokerage screen</a:t>
            </a:r>
          </a:p>
          <a:p>
            <a:r>
              <a:rPr lang="en-US" dirty="0">
                <a:solidFill>
                  <a:schemeClr val="bg1"/>
                </a:solidFill>
              </a:rPr>
              <a:t>Post load</a:t>
            </a:r>
          </a:p>
          <a:p>
            <a:r>
              <a:rPr lang="en-US" dirty="0">
                <a:solidFill>
                  <a:schemeClr val="bg1"/>
                </a:solidFill>
              </a:rPr>
              <a:t>Cover load </a:t>
            </a:r>
          </a:p>
          <a:p>
            <a:r>
              <a:rPr lang="en-US" dirty="0">
                <a:solidFill>
                  <a:schemeClr val="bg1"/>
                </a:solidFill>
              </a:rPr>
              <a:t>Confirm carrier information/ set up carrier</a:t>
            </a:r>
          </a:p>
          <a:p>
            <a:r>
              <a:rPr lang="en-US" dirty="0">
                <a:solidFill>
                  <a:schemeClr val="bg1"/>
                </a:solidFill>
              </a:rPr>
              <a:t>Send Carrier rate confirmation</a:t>
            </a:r>
          </a:p>
          <a:p>
            <a:r>
              <a:rPr lang="en-US" dirty="0">
                <a:solidFill>
                  <a:schemeClr val="bg1"/>
                </a:solidFill>
              </a:rPr>
              <a:t>Send driver tracking</a:t>
            </a:r>
          </a:p>
          <a:p>
            <a:r>
              <a:rPr lang="en-US" dirty="0">
                <a:solidFill>
                  <a:schemeClr val="bg1"/>
                </a:solidFill>
              </a:rPr>
              <a:t>Confirm pickup &amp; delivery</a:t>
            </a:r>
          </a:p>
          <a:p>
            <a:r>
              <a:rPr lang="en-US" dirty="0">
                <a:solidFill>
                  <a:schemeClr val="bg1"/>
                </a:solidFill>
              </a:rPr>
              <a:t>Repeat...</a:t>
            </a:r>
          </a:p>
          <a:p>
            <a:endParaRPr lang="en-US" dirty="0">
              <a:solidFill>
                <a:schemeClr val="bg1"/>
              </a:solidFill>
            </a:endParaRPr>
          </a:p>
          <a:p>
            <a:endParaRPr lang="en-US" dirty="0">
              <a:solidFill>
                <a:schemeClr val="bg1"/>
              </a:solidFill>
            </a:endParaRPr>
          </a:p>
        </p:txBody>
      </p:sp>
      <p:sp>
        <p:nvSpPr>
          <p:cNvPr id="9" name="Title 1">
            <a:extLst>
              <a:ext uri="{FF2B5EF4-FFF2-40B4-BE49-F238E27FC236}">
                <a16:creationId xmlns:a16="http://schemas.microsoft.com/office/drawing/2014/main" id="{FC563D7C-9B5F-425B-9F41-D59E16527809}"/>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Calibri Light" panose="020F0302020204030204"/>
                <a:ea typeface="+mj-ea"/>
                <a:cs typeface="+mj-cs"/>
              </a:rPr>
              <a:t>Recap – life cycle of a load</a:t>
            </a:r>
            <a:endParaRPr kumimoji="0" lang="en-US" sz="44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1072358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F80FD-B9EB-4516-B12D-88008E590CF9}"/>
              </a:ext>
            </a:extLst>
          </p:cNvPr>
          <p:cNvSpPr>
            <a:spLocks noGrp="1"/>
          </p:cNvSpPr>
          <p:nvPr>
            <p:ph type="title"/>
          </p:nvPr>
        </p:nvSpPr>
        <p:spPr/>
        <p:txBody>
          <a:bodyPr/>
          <a:lstStyle/>
          <a:p>
            <a:endParaRPr lang="es-ES" dirty="0"/>
          </a:p>
        </p:txBody>
      </p:sp>
      <p:sp>
        <p:nvSpPr>
          <p:cNvPr id="3" name="Content Placeholder 2">
            <a:extLst>
              <a:ext uri="{FF2B5EF4-FFF2-40B4-BE49-F238E27FC236}">
                <a16:creationId xmlns:a16="http://schemas.microsoft.com/office/drawing/2014/main" id="{9CB5E2FC-7547-4464-8012-6DDBE66EA1AE}"/>
              </a:ext>
            </a:extLst>
          </p:cNvPr>
          <p:cNvSpPr>
            <a:spLocks noGrp="1"/>
          </p:cNvSpPr>
          <p:nvPr>
            <p:ph idx="1"/>
          </p:nvPr>
        </p:nvSpPr>
        <p:spPr/>
        <p:txBody>
          <a:bodyPr/>
          <a:lstStyle/>
          <a:p>
            <a:endParaRPr lang="es-ES" dirty="0"/>
          </a:p>
        </p:txBody>
      </p:sp>
      <p:pic>
        <p:nvPicPr>
          <p:cNvPr id="7" name="Picture 6">
            <a:extLst>
              <a:ext uri="{FF2B5EF4-FFF2-40B4-BE49-F238E27FC236}">
                <a16:creationId xmlns:a16="http://schemas.microsoft.com/office/drawing/2014/main" id="{CEB11BD8-1672-427C-9ACA-3A88DF8AE1E5}"/>
              </a:ext>
            </a:extLst>
          </p:cNvPr>
          <p:cNvPicPr>
            <a:picLocks noChangeAspect="1"/>
          </p:cNvPicPr>
          <p:nvPr/>
        </p:nvPicPr>
        <p:blipFill>
          <a:blip r:embed="rId2"/>
          <a:stretch>
            <a:fillRect/>
          </a:stretch>
        </p:blipFill>
        <p:spPr>
          <a:xfrm>
            <a:off x="590102" y="0"/>
            <a:ext cx="11011795" cy="6858000"/>
          </a:xfrm>
          <a:prstGeom prst="rect">
            <a:avLst/>
          </a:prstGeom>
        </p:spPr>
      </p:pic>
      <p:pic>
        <p:nvPicPr>
          <p:cNvPr id="4" name="Picture 3" descr="A yellow logo on a black background&#10;&#10;Description automatically generated with low confidence">
            <a:extLst>
              <a:ext uri="{FF2B5EF4-FFF2-40B4-BE49-F238E27FC236}">
                <a16:creationId xmlns:a16="http://schemas.microsoft.com/office/drawing/2014/main" id="{F9F8E461-761B-21E7-7F29-8C868887C077}"/>
              </a:ext>
            </a:extLst>
          </p:cNvPr>
          <p:cNvPicPr>
            <a:picLocks noChangeAspect="1"/>
          </p:cNvPicPr>
          <p:nvPr/>
        </p:nvPicPr>
        <p:blipFill>
          <a:blip r:embed="rId3"/>
          <a:stretch>
            <a:fillRect/>
          </a:stretch>
        </p:blipFill>
        <p:spPr>
          <a:xfrm>
            <a:off x="11601897" y="6226420"/>
            <a:ext cx="536258" cy="571645"/>
          </a:xfrm>
          <a:prstGeom prst="rect">
            <a:avLst/>
          </a:prstGeom>
        </p:spPr>
      </p:pic>
    </p:spTree>
    <p:extLst>
      <p:ext uri="{BB962C8B-B14F-4D97-AF65-F5344CB8AC3E}">
        <p14:creationId xmlns:p14="http://schemas.microsoft.com/office/powerpoint/2010/main" val="3426310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013BDCA-DE61-4DAA-B938-26595CA5C57F}"/>
              </a:ext>
            </a:extLst>
          </p:cNvPr>
          <p:cNvSpPr>
            <a:spLocks noGrp="1"/>
          </p:cNvSpPr>
          <p:nvPr>
            <p:ph type="title"/>
          </p:nvPr>
        </p:nvSpPr>
        <p:spPr>
          <a:xfrm>
            <a:off x="250163" y="245139"/>
            <a:ext cx="10769290" cy="596348"/>
          </a:xfrm>
        </p:spPr>
        <p:txBody>
          <a:bodyPr>
            <a:normAutofit fontScale="90000"/>
          </a:bodyPr>
          <a:lstStyle/>
          <a:p>
            <a:pPr algn="ctr"/>
            <a:r>
              <a:rPr lang="en-US" b="1" dirty="0">
                <a:solidFill>
                  <a:schemeClr val="bg1"/>
                </a:solidFill>
              </a:rPr>
              <a:t>Sending a rate confirmation</a:t>
            </a:r>
          </a:p>
        </p:txBody>
      </p:sp>
      <p:sp>
        <p:nvSpPr>
          <p:cNvPr id="5" name="TextBox 4">
            <a:extLst>
              <a:ext uri="{FF2B5EF4-FFF2-40B4-BE49-F238E27FC236}">
                <a16:creationId xmlns:a16="http://schemas.microsoft.com/office/drawing/2014/main" id="{77CB29D0-2C96-4877-A060-36CD436909A7}"/>
              </a:ext>
            </a:extLst>
          </p:cNvPr>
          <p:cNvSpPr txBox="1"/>
          <p:nvPr/>
        </p:nvSpPr>
        <p:spPr>
          <a:xfrm>
            <a:off x="1108301" y="1633817"/>
            <a:ext cx="3946849" cy="369331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You can do this four ways: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 in Brokerage planning using the ‘Send Confirmation’ button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By double clicking on the ‘Brokerage Status’ of a load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By opening the load in order entry and selecting the ‘Carrier Dispatch’ button.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By clicking on the ‘Dispatch’ button in Brokerage Planning</a:t>
            </a:r>
          </a:p>
        </p:txBody>
      </p:sp>
      <p:pic>
        <p:nvPicPr>
          <p:cNvPr id="7" name="Picture 6">
            <a:extLst>
              <a:ext uri="{FF2B5EF4-FFF2-40B4-BE49-F238E27FC236}">
                <a16:creationId xmlns:a16="http://schemas.microsoft.com/office/drawing/2014/main" id="{00AB13C0-CB9C-4BA6-A25D-486415E2F16E}"/>
              </a:ext>
            </a:extLst>
          </p:cNvPr>
          <p:cNvPicPr>
            <a:picLocks noChangeAspect="1"/>
          </p:cNvPicPr>
          <p:nvPr/>
        </p:nvPicPr>
        <p:blipFill>
          <a:blip r:embed="rId2"/>
          <a:stretch>
            <a:fillRect/>
          </a:stretch>
        </p:blipFill>
        <p:spPr>
          <a:xfrm>
            <a:off x="5185731" y="850408"/>
            <a:ext cx="5062450" cy="2076443"/>
          </a:xfrm>
          <a:prstGeom prst="rect">
            <a:avLst/>
          </a:prstGeom>
        </p:spPr>
      </p:pic>
      <p:pic>
        <p:nvPicPr>
          <p:cNvPr id="8" name="Picture 7">
            <a:extLst>
              <a:ext uri="{FF2B5EF4-FFF2-40B4-BE49-F238E27FC236}">
                <a16:creationId xmlns:a16="http://schemas.microsoft.com/office/drawing/2014/main" id="{70623EA5-68FD-40E8-9224-1AB9C3CB1DA5}"/>
              </a:ext>
            </a:extLst>
          </p:cNvPr>
          <p:cNvPicPr>
            <a:picLocks noChangeAspect="1"/>
          </p:cNvPicPr>
          <p:nvPr/>
        </p:nvPicPr>
        <p:blipFill>
          <a:blip r:embed="rId3"/>
          <a:stretch>
            <a:fillRect/>
          </a:stretch>
        </p:blipFill>
        <p:spPr>
          <a:xfrm>
            <a:off x="5253348" y="2955966"/>
            <a:ext cx="4080433" cy="2124723"/>
          </a:xfrm>
          <a:prstGeom prst="rect">
            <a:avLst/>
          </a:prstGeom>
        </p:spPr>
      </p:pic>
      <p:pic>
        <p:nvPicPr>
          <p:cNvPr id="15" name="Picture 14">
            <a:extLst>
              <a:ext uri="{FF2B5EF4-FFF2-40B4-BE49-F238E27FC236}">
                <a16:creationId xmlns:a16="http://schemas.microsoft.com/office/drawing/2014/main" id="{FE9B0816-9D6C-4CAA-8115-22827D9E7B2A}"/>
              </a:ext>
            </a:extLst>
          </p:cNvPr>
          <p:cNvPicPr>
            <a:picLocks noChangeAspect="1"/>
          </p:cNvPicPr>
          <p:nvPr/>
        </p:nvPicPr>
        <p:blipFill>
          <a:blip r:embed="rId4"/>
          <a:stretch>
            <a:fillRect/>
          </a:stretch>
        </p:blipFill>
        <p:spPr>
          <a:xfrm>
            <a:off x="4934381" y="4983811"/>
            <a:ext cx="5594535" cy="1816748"/>
          </a:xfrm>
          <a:prstGeom prst="rect">
            <a:avLst/>
          </a:prstGeom>
        </p:spPr>
      </p:pic>
      <p:cxnSp>
        <p:nvCxnSpPr>
          <p:cNvPr id="12" name="Straight Arrow Connector 11">
            <a:extLst>
              <a:ext uri="{FF2B5EF4-FFF2-40B4-BE49-F238E27FC236}">
                <a16:creationId xmlns:a16="http://schemas.microsoft.com/office/drawing/2014/main" id="{EE56730B-A3C7-6ABD-131E-F8741A1E3643}"/>
              </a:ext>
            </a:extLst>
          </p:cNvPr>
          <p:cNvCxnSpPr>
            <a:cxnSpLocks/>
          </p:cNvCxnSpPr>
          <p:nvPr/>
        </p:nvCxnSpPr>
        <p:spPr>
          <a:xfrm>
            <a:off x="4287328" y="2638666"/>
            <a:ext cx="4201064" cy="5539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FB70C42-96BA-8CFA-B715-F8ABC0337C3C}"/>
              </a:ext>
            </a:extLst>
          </p:cNvPr>
          <p:cNvCxnSpPr>
            <a:cxnSpLocks/>
          </p:cNvCxnSpPr>
          <p:nvPr/>
        </p:nvCxnSpPr>
        <p:spPr>
          <a:xfrm flipV="1">
            <a:off x="4408098" y="3786133"/>
            <a:ext cx="1112808" cy="36837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09E6257-E9B9-4888-E23C-35FACD19424F}"/>
              </a:ext>
            </a:extLst>
          </p:cNvPr>
          <p:cNvCxnSpPr>
            <a:cxnSpLocks/>
          </p:cNvCxnSpPr>
          <p:nvPr/>
        </p:nvCxnSpPr>
        <p:spPr>
          <a:xfrm>
            <a:off x="4408098" y="5246576"/>
            <a:ext cx="122671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descr="A yellow logo on a black background&#10;&#10;Description automatically generated with low confidence">
            <a:extLst>
              <a:ext uri="{FF2B5EF4-FFF2-40B4-BE49-F238E27FC236}">
                <a16:creationId xmlns:a16="http://schemas.microsoft.com/office/drawing/2014/main" id="{65467D42-53D1-0CF7-7271-60C5FAD4626C}"/>
              </a:ext>
            </a:extLst>
          </p:cNvPr>
          <p:cNvPicPr>
            <a:picLocks noChangeAspect="1"/>
          </p:cNvPicPr>
          <p:nvPr/>
        </p:nvPicPr>
        <p:blipFill>
          <a:blip r:embed="rId5"/>
          <a:stretch>
            <a:fillRect/>
          </a:stretch>
        </p:blipFill>
        <p:spPr>
          <a:xfrm>
            <a:off x="11438089" y="6054652"/>
            <a:ext cx="536258" cy="571645"/>
          </a:xfrm>
          <a:prstGeom prst="rect">
            <a:avLst/>
          </a:prstGeom>
        </p:spPr>
      </p:pic>
    </p:spTree>
    <p:extLst>
      <p:ext uri="{BB962C8B-B14F-4D97-AF65-F5344CB8AC3E}">
        <p14:creationId xmlns:p14="http://schemas.microsoft.com/office/powerpoint/2010/main" val="4686478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33339F-6807-3B14-7DCC-B837EA31FE62}"/>
              </a:ext>
            </a:extLst>
          </p:cNvPr>
          <p:cNvPicPr>
            <a:picLocks noChangeAspect="1"/>
          </p:cNvPicPr>
          <p:nvPr/>
        </p:nvPicPr>
        <p:blipFill>
          <a:blip r:embed="rId2"/>
          <a:stretch>
            <a:fillRect/>
          </a:stretch>
        </p:blipFill>
        <p:spPr>
          <a:xfrm>
            <a:off x="3947768" y="964983"/>
            <a:ext cx="8244232" cy="4696164"/>
          </a:xfrm>
          <a:prstGeom prst="rect">
            <a:avLst/>
          </a:prstGeom>
        </p:spPr>
      </p:pic>
      <p:sp>
        <p:nvSpPr>
          <p:cNvPr id="4" name="Title 1">
            <a:extLst>
              <a:ext uri="{FF2B5EF4-FFF2-40B4-BE49-F238E27FC236}">
                <a16:creationId xmlns:a16="http://schemas.microsoft.com/office/drawing/2014/main" id="{21D40540-47F3-427B-8756-8936A0DE9A9B}"/>
              </a:ext>
            </a:extLst>
          </p:cNvPr>
          <p:cNvSpPr>
            <a:spLocks noGrp="1"/>
          </p:cNvSpPr>
          <p:nvPr>
            <p:ph type="title"/>
          </p:nvPr>
        </p:nvSpPr>
        <p:spPr>
          <a:xfrm>
            <a:off x="250163" y="245139"/>
            <a:ext cx="10769290" cy="596348"/>
          </a:xfrm>
        </p:spPr>
        <p:txBody>
          <a:bodyPr>
            <a:normAutofit fontScale="90000"/>
          </a:bodyPr>
          <a:lstStyle/>
          <a:p>
            <a:r>
              <a:rPr lang="en-US" b="1" dirty="0">
                <a:solidFill>
                  <a:schemeClr val="bg1"/>
                </a:solidFill>
              </a:rPr>
              <a:t>Sending a rate confirmation</a:t>
            </a:r>
          </a:p>
        </p:txBody>
      </p:sp>
      <p:sp>
        <p:nvSpPr>
          <p:cNvPr id="6" name="TextBox 5">
            <a:extLst>
              <a:ext uri="{FF2B5EF4-FFF2-40B4-BE49-F238E27FC236}">
                <a16:creationId xmlns:a16="http://schemas.microsoft.com/office/drawing/2014/main" id="{EF172AF3-3ED6-4A42-8580-2AF83B2DFE64}"/>
              </a:ext>
            </a:extLst>
          </p:cNvPr>
          <p:cNvSpPr txBox="1"/>
          <p:nvPr/>
        </p:nvSpPr>
        <p:spPr>
          <a:xfrm>
            <a:off x="143070" y="841487"/>
            <a:ext cx="3946849" cy="39703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In the Carrier dispatch screen, you will enter the carrier code in the ‘Carrier’ field. This can be their MC/DOT number or a different code. you can also search for the  carrier's name, mc or dot # by clicking on the magnifying glass. Next you will verify the dispatcher’s name, number, and email. You can change to a different dispatcher in the system by clicking on the magnifying glass.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Under the ‘Rates’ section you will select ‘Flat’ under Pay Method and then enter the carrier rate in the ‘Rate’ field.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Click the “Confirm” button at the top.</a:t>
            </a:r>
          </a:p>
        </p:txBody>
      </p:sp>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8A5D862F-21E1-492B-A94B-F70CB8C923B3}"/>
                  </a:ext>
                </a:extLst>
              </p14:cNvPr>
              <p14:cNvContentPartPr/>
              <p14:nvPr/>
            </p14:nvContentPartPr>
            <p14:xfrm>
              <a:off x="4646476" y="121283"/>
              <a:ext cx="360" cy="360"/>
            </p14:xfrm>
          </p:contentPart>
        </mc:Choice>
        <mc:Fallback xmlns="">
          <p:pic>
            <p:nvPicPr>
              <p:cNvPr id="9" name="Ink 8">
                <a:extLst>
                  <a:ext uri="{FF2B5EF4-FFF2-40B4-BE49-F238E27FC236}">
                    <a16:creationId xmlns:a16="http://schemas.microsoft.com/office/drawing/2014/main" id="{8A5D862F-21E1-492B-A94B-F70CB8C923B3}"/>
                  </a:ext>
                </a:extLst>
              </p:cNvPr>
              <p:cNvPicPr/>
              <p:nvPr/>
            </p:nvPicPr>
            <p:blipFill>
              <a:blip r:embed="rId4"/>
              <a:stretch>
                <a:fillRect/>
              </a:stretch>
            </p:blipFill>
            <p:spPr>
              <a:xfrm>
                <a:off x="4615156" y="58283"/>
                <a:ext cx="63000" cy="126000"/>
              </a:xfrm>
              <a:prstGeom prst="rect">
                <a:avLst/>
              </a:prstGeom>
            </p:spPr>
          </p:pic>
        </mc:Fallback>
      </mc:AlternateContent>
      <p:sp>
        <p:nvSpPr>
          <p:cNvPr id="10" name="TextBox 9">
            <a:extLst>
              <a:ext uri="{FF2B5EF4-FFF2-40B4-BE49-F238E27FC236}">
                <a16:creationId xmlns:a16="http://schemas.microsoft.com/office/drawing/2014/main" id="{5D8004C4-F593-4391-861B-FB1BF22997EA}"/>
              </a:ext>
            </a:extLst>
          </p:cNvPr>
          <p:cNvSpPr txBox="1"/>
          <p:nvPr/>
        </p:nvSpPr>
        <p:spPr>
          <a:xfrm>
            <a:off x="5252205" y="5782494"/>
            <a:ext cx="628261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You can also enter the Driver name and phone number in this screen if you have this information. </a:t>
            </a:r>
          </a:p>
        </p:txBody>
      </p:sp>
      <p:cxnSp>
        <p:nvCxnSpPr>
          <p:cNvPr id="13" name="Straight Arrow Connector 12">
            <a:extLst>
              <a:ext uri="{FF2B5EF4-FFF2-40B4-BE49-F238E27FC236}">
                <a16:creationId xmlns:a16="http://schemas.microsoft.com/office/drawing/2014/main" id="{B34DD786-3056-4368-A8FF-76B604C8BB50}"/>
              </a:ext>
            </a:extLst>
          </p:cNvPr>
          <p:cNvCxnSpPr>
            <a:cxnSpLocks/>
          </p:cNvCxnSpPr>
          <p:nvPr/>
        </p:nvCxnSpPr>
        <p:spPr>
          <a:xfrm flipH="1" flipV="1">
            <a:off x="6991269" y="1706622"/>
            <a:ext cx="430613" cy="418639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9F1F873-B4AD-B5D1-EF72-80365D86F110}"/>
              </a:ext>
            </a:extLst>
          </p:cNvPr>
          <p:cNvSpPr txBox="1"/>
          <p:nvPr/>
        </p:nvSpPr>
        <p:spPr>
          <a:xfrm>
            <a:off x="4941654" y="2439223"/>
            <a:ext cx="474453"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FLAT</a:t>
            </a:r>
          </a:p>
        </p:txBody>
      </p:sp>
      <p:sp>
        <p:nvSpPr>
          <p:cNvPr id="8" name="Arrow: Down 7">
            <a:extLst>
              <a:ext uri="{FF2B5EF4-FFF2-40B4-BE49-F238E27FC236}">
                <a16:creationId xmlns:a16="http://schemas.microsoft.com/office/drawing/2014/main" id="{4DDC6F56-41C2-391F-9A2E-ED0868CF44B5}"/>
              </a:ext>
            </a:extLst>
          </p:cNvPr>
          <p:cNvSpPr/>
          <p:nvPr/>
        </p:nvSpPr>
        <p:spPr>
          <a:xfrm>
            <a:off x="4646476" y="902161"/>
            <a:ext cx="295178" cy="355366"/>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A yellow logo on a black background&#10;&#10;Description automatically generated with low confidence">
            <a:extLst>
              <a:ext uri="{FF2B5EF4-FFF2-40B4-BE49-F238E27FC236}">
                <a16:creationId xmlns:a16="http://schemas.microsoft.com/office/drawing/2014/main" id="{EB11E376-E3D9-7B26-5471-1727B4F24BF0}"/>
              </a:ext>
            </a:extLst>
          </p:cNvPr>
          <p:cNvPicPr>
            <a:picLocks noChangeAspect="1"/>
          </p:cNvPicPr>
          <p:nvPr/>
        </p:nvPicPr>
        <p:blipFill>
          <a:blip r:embed="rId5"/>
          <a:stretch>
            <a:fillRect/>
          </a:stretch>
        </p:blipFill>
        <p:spPr>
          <a:xfrm>
            <a:off x="11438089" y="6054652"/>
            <a:ext cx="536258" cy="571645"/>
          </a:xfrm>
          <a:prstGeom prst="rect">
            <a:avLst/>
          </a:prstGeom>
        </p:spPr>
      </p:pic>
    </p:spTree>
    <p:extLst>
      <p:ext uri="{BB962C8B-B14F-4D97-AF65-F5344CB8AC3E}">
        <p14:creationId xmlns:p14="http://schemas.microsoft.com/office/powerpoint/2010/main" val="1804334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5B19E4-0108-41C4-8DB1-11BAE0B49D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CCE1383B-4C16-4E70-A03A-F57893384E8A}"/>
              </a:ext>
            </a:extLst>
          </p:cNvPr>
          <p:cNvSpPr>
            <a:spLocks noGrp="1"/>
          </p:cNvSpPr>
          <p:nvPr>
            <p:ph type="title"/>
          </p:nvPr>
        </p:nvSpPr>
        <p:spPr>
          <a:xfrm>
            <a:off x="3969654" y="685350"/>
            <a:ext cx="4635609" cy="1325563"/>
          </a:xfrm>
        </p:spPr>
        <p:txBody>
          <a:bodyPr anchor="b">
            <a:normAutofit/>
          </a:bodyPr>
          <a:lstStyle/>
          <a:p>
            <a:r>
              <a:rPr lang="en-US" sz="2100" dirty="0">
                <a:solidFill>
                  <a:schemeClr val="bg1"/>
                </a:solidFill>
              </a:rPr>
              <a:t>Click on Confirm </a:t>
            </a:r>
            <a:br>
              <a:rPr lang="en-US" sz="2100" dirty="0">
                <a:solidFill>
                  <a:schemeClr val="bg1"/>
                </a:solidFill>
              </a:rPr>
            </a:br>
            <a:r>
              <a:rPr lang="en-US" sz="2100" dirty="0">
                <a:solidFill>
                  <a:schemeClr val="bg1"/>
                </a:solidFill>
              </a:rPr>
              <a:t>click ok </a:t>
            </a:r>
            <a:br>
              <a:rPr lang="en-US" sz="2100" dirty="0">
                <a:solidFill>
                  <a:schemeClr val="bg1"/>
                </a:solidFill>
              </a:rPr>
            </a:br>
            <a:r>
              <a:rPr lang="en-US" sz="2100" dirty="0">
                <a:solidFill>
                  <a:schemeClr val="bg1"/>
                </a:solidFill>
              </a:rPr>
              <a:t>( electronic link 505 )</a:t>
            </a:r>
            <a:br>
              <a:rPr lang="en-US" sz="2100" dirty="0">
                <a:solidFill>
                  <a:schemeClr val="bg1"/>
                </a:solidFill>
              </a:rPr>
            </a:br>
            <a:r>
              <a:rPr lang="en-US" sz="2100" dirty="0">
                <a:solidFill>
                  <a:schemeClr val="bg1"/>
                </a:solidFill>
              </a:rPr>
              <a:t>( PDF LINK 499 )</a:t>
            </a:r>
          </a:p>
        </p:txBody>
      </p:sp>
      <p:pic>
        <p:nvPicPr>
          <p:cNvPr id="7" name="Picture 6">
            <a:extLst>
              <a:ext uri="{FF2B5EF4-FFF2-40B4-BE49-F238E27FC236}">
                <a16:creationId xmlns:a16="http://schemas.microsoft.com/office/drawing/2014/main" id="{6FB5C8A2-12D9-45BB-0C8A-18D301F5C590}"/>
              </a:ext>
            </a:extLst>
          </p:cNvPr>
          <p:cNvPicPr>
            <a:picLocks noChangeAspect="1"/>
          </p:cNvPicPr>
          <p:nvPr/>
        </p:nvPicPr>
        <p:blipFill>
          <a:blip r:embed="rId2"/>
          <a:stretch>
            <a:fillRect/>
          </a:stretch>
        </p:blipFill>
        <p:spPr>
          <a:xfrm>
            <a:off x="2068945" y="2175287"/>
            <a:ext cx="7472215" cy="3754788"/>
          </a:xfrm>
          <a:prstGeom prst="rect">
            <a:avLst/>
          </a:prstGeom>
        </p:spPr>
      </p:pic>
      <p:cxnSp>
        <p:nvCxnSpPr>
          <p:cNvPr id="14" name="Straight Connector 13">
            <a:extLst>
              <a:ext uri="{FF2B5EF4-FFF2-40B4-BE49-F238E27FC236}">
                <a16:creationId xmlns:a16="http://schemas.microsoft.com/office/drawing/2014/main" id="{CEA14AE1-71AB-4B18-826E-F563FF4288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2916"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17920" y="2026340"/>
            <a:ext cx="597408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BF87DF4B-50D3-80F9-F040-A002F928FAF1}"/>
              </a:ext>
            </a:extLst>
          </p:cNvPr>
          <p:cNvSpPr>
            <a:spLocks noGrp="1"/>
          </p:cNvSpPr>
          <p:nvPr>
            <p:ph idx="1"/>
          </p:nvPr>
        </p:nvSpPr>
        <p:spPr>
          <a:xfrm>
            <a:off x="6217919" y="2400304"/>
            <a:ext cx="4635609" cy="3441692"/>
          </a:xfrm>
        </p:spPr>
        <p:txBody>
          <a:bodyPr>
            <a:normAutofit/>
          </a:bodyPr>
          <a:lstStyle/>
          <a:p>
            <a:endParaRPr lang="en-US" sz="2000" dirty="0">
              <a:solidFill>
                <a:schemeClr val="bg1"/>
              </a:solidFill>
            </a:endParaRPr>
          </a:p>
        </p:txBody>
      </p:sp>
      <p:pic>
        <p:nvPicPr>
          <p:cNvPr id="3" name="Picture 2" descr="A yellow logo on a black background&#10;&#10;Description automatically generated with low confidence">
            <a:extLst>
              <a:ext uri="{FF2B5EF4-FFF2-40B4-BE49-F238E27FC236}">
                <a16:creationId xmlns:a16="http://schemas.microsoft.com/office/drawing/2014/main" id="{AD80947F-9FE3-9630-F2A8-6DD672150602}"/>
              </a:ext>
            </a:extLst>
          </p:cNvPr>
          <p:cNvPicPr>
            <a:picLocks noChangeAspect="1"/>
          </p:cNvPicPr>
          <p:nvPr/>
        </p:nvPicPr>
        <p:blipFill>
          <a:blip r:embed="rId3"/>
          <a:stretch>
            <a:fillRect/>
          </a:stretch>
        </p:blipFill>
        <p:spPr>
          <a:xfrm>
            <a:off x="11438089" y="6054652"/>
            <a:ext cx="536258" cy="571645"/>
          </a:xfrm>
          <a:prstGeom prst="rect">
            <a:avLst/>
          </a:prstGeom>
        </p:spPr>
      </p:pic>
    </p:spTree>
    <p:extLst>
      <p:ext uri="{BB962C8B-B14F-4D97-AF65-F5344CB8AC3E}">
        <p14:creationId xmlns:p14="http://schemas.microsoft.com/office/powerpoint/2010/main" val="34597989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1383B-4C16-4E70-A03A-F57893384E8A}"/>
              </a:ext>
            </a:extLst>
          </p:cNvPr>
          <p:cNvSpPr>
            <a:spLocks noGrp="1"/>
          </p:cNvSpPr>
          <p:nvPr>
            <p:ph type="title"/>
          </p:nvPr>
        </p:nvSpPr>
        <p:spPr>
          <a:xfrm>
            <a:off x="969135" y="92765"/>
            <a:ext cx="9905998" cy="1905000"/>
          </a:xfrm>
        </p:spPr>
        <p:txBody>
          <a:bodyPr>
            <a:normAutofit/>
          </a:bodyPr>
          <a:lstStyle/>
          <a:p>
            <a:r>
              <a:rPr lang="en-US" b="1" i="0" u="none" strike="noStrike" baseline="0" dirty="0">
                <a:solidFill>
                  <a:schemeClr val="bg1"/>
                </a:solidFill>
                <a:latin typeface="Calibri" panose="020F0502020204030204" pitchFamily="34" charset="0"/>
              </a:rPr>
              <a:t>Leave the Print option selected and do NOT click the email check box, just click “OK”</a:t>
            </a:r>
            <a:endParaRPr lang="en-US" dirty="0">
              <a:solidFill>
                <a:schemeClr val="bg1"/>
              </a:solidFill>
            </a:endParaRPr>
          </a:p>
        </p:txBody>
      </p:sp>
      <p:pic>
        <p:nvPicPr>
          <p:cNvPr id="5" name="Content Placeholder 4">
            <a:extLst>
              <a:ext uri="{FF2B5EF4-FFF2-40B4-BE49-F238E27FC236}">
                <a16:creationId xmlns:a16="http://schemas.microsoft.com/office/drawing/2014/main" id="{FD805F9C-3C98-4C7F-8B7B-874842DA1805}"/>
              </a:ext>
            </a:extLst>
          </p:cNvPr>
          <p:cNvPicPr>
            <a:picLocks noGrp="1" noChangeAspect="1"/>
          </p:cNvPicPr>
          <p:nvPr>
            <p:ph idx="1"/>
          </p:nvPr>
        </p:nvPicPr>
        <p:blipFill>
          <a:blip r:embed="rId2"/>
          <a:stretch>
            <a:fillRect/>
          </a:stretch>
        </p:blipFill>
        <p:spPr>
          <a:xfrm>
            <a:off x="2076335" y="1676400"/>
            <a:ext cx="8039330" cy="5181600"/>
          </a:xfrm>
        </p:spPr>
      </p:pic>
      <p:pic>
        <p:nvPicPr>
          <p:cNvPr id="3" name="Picture 2" descr="A yellow logo on a black background&#10;&#10;Description automatically generated with low confidence">
            <a:extLst>
              <a:ext uri="{FF2B5EF4-FFF2-40B4-BE49-F238E27FC236}">
                <a16:creationId xmlns:a16="http://schemas.microsoft.com/office/drawing/2014/main" id="{C3228A40-48A3-2DC8-7300-8A6E419B4675}"/>
              </a:ext>
            </a:extLst>
          </p:cNvPr>
          <p:cNvPicPr>
            <a:picLocks noChangeAspect="1"/>
          </p:cNvPicPr>
          <p:nvPr/>
        </p:nvPicPr>
        <p:blipFill>
          <a:blip r:embed="rId3"/>
          <a:stretch>
            <a:fillRect/>
          </a:stretch>
        </p:blipFill>
        <p:spPr>
          <a:xfrm>
            <a:off x="11438089" y="6054652"/>
            <a:ext cx="536258" cy="571645"/>
          </a:xfrm>
          <a:prstGeom prst="rect">
            <a:avLst/>
          </a:prstGeom>
        </p:spPr>
      </p:pic>
    </p:spTree>
    <p:extLst>
      <p:ext uri="{BB962C8B-B14F-4D97-AF65-F5344CB8AC3E}">
        <p14:creationId xmlns:p14="http://schemas.microsoft.com/office/powerpoint/2010/main" val="1081645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98290-D7E2-415A-8F0C-62A4164B9C09}"/>
              </a:ext>
            </a:extLst>
          </p:cNvPr>
          <p:cNvSpPr>
            <a:spLocks noGrp="1"/>
          </p:cNvSpPr>
          <p:nvPr>
            <p:ph type="title"/>
          </p:nvPr>
        </p:nvSpPr>
        <p:spPr>
          <a:xfrm>
            <a:off x="1341570" y="-193529"/>
            <a:ext cx="9905998" cy="1573696"/>
          </a:xfrm>
        </p:spPr>
        <p:txBody>
          <a:bodyPr>
            <a:normAutofit/>
          </a:bodyPr>
          <a:lstStyle/>
          <a:p>
            <a:r>
              <a:rPr lang="en-US" b="1" i="0" u="none" strike="noStrike" baseline="0" dirty="0">
                <a:solidFill>
                  <a:schemeClr val="bg1"/>
                </a:solidFill>
                <a:latin typeface="Calibri" panose="020F0502020204030204" pitchFamily="34" charset="0"/>
              </a:rPr>
              <a:t>Click Yes to send to imaging </a:t>
            </a:r>
            <a:endParaRPr lang="en-US" dirty="0">
              <a:solidFill>
                <a:schemeClr val="bg1"/>
              </a:solidFill>
            </a:endParaRPr>
          </a:p>
        </p:txBody>
      </p:sp>
      <p:sp>
        <p:nvSpPr>
          <p:cNvPr id="3" name="Content Placeholder 2">
            <a:extLst>
              <a:ext uri="{FF2B5EF4-FFF2-40B4-BE49-F238E27FC236}">
                <a16:creationId xmlns:a16="http://schemas.microsoft.com/office/drawing/2014/main" id="{2C1AD5A3-5675-41B9-9C83-49BC7EB9B001}"/>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E36080D8-066B-418C-B75C-A67763E83A4E}"/>
              </a:ext>
            </a:extLst>
          </p:cNvPr>
          <p:cNvPicPr>
            <a:picLocks noChangeAspect="1"/>
          </p:cNvPicPr>
          <p:nvPr/>
        </p:nvPicPr>
        <p:blipFill>
          <a:blip r:embed="rId2"/>
          <a:stretch>
            <a:fillRect/>
          </a:stretch>
        </p:blipFill>
        <p:spPr>
          <a:xfrm>
            <a:off x="1341570" y="1380167"/>
            <a:ext cx="9505683" cy="5371816"/>
          </a:xfrm>
          <a:prstGeom prst="rect">
            <a:avLst/>
          </a:prstGeom>
        </p:spPr>
      </p:pic>
      <p:pic>
        <p:nvPicPr>
          <p:cNvPr id="4" name="Picture 3" descr="A yellow logo on a black background&#10;&#10;Description automatically generated with low confidence">
            <a:extLst>
              <a:ext uri="{FF2B5EF4-FFF2-40B4-BE49-F238E27FC236}">
                <a16:creationId xmlns:a16="http://schemas.microsoft.com/office/drawing/2014/main" id="{42B67D5A-B70F-6DF6-86CF-2479AA21A206}"/>
              </a:ext>
            </a:extLst>
          </p:cNvPr>
          <p:cNvPicPr>
            <a:picLocks noChangeAspect="1"/>
          </p:cNvPicPr>
          <p:nvPr/>
        </p:nvPicPr>
        <p:blipFill>
          <a:blip r:embed="rId3"/>
          <a:stretch>
            <a:fillRect/>
          </a:stretch>
        </p:blipFill>
        <p:spPr>
          <a:xfrm>
            <a:off x="11438089" y="6054652"/>
            <a:ext cx="536258" cy="571645"/>
          </a:xfrm>
          <a:prstGeom prst="rect">
            <a:avLst/>
          </a:prstGeom>
        </p:spPr>
      </p:pic>
    </p:spTree>
    <p:extLst>
      <p:ext uri="{BB962C8B-B14F-4D97-AF65-F5344CB8AC3E}">
        <p14:creationId xmlns:p14="http://schemas.microsoft.com/office/powerpoint/2010/main" val="25163740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21A2-7169-440F-9388-E83F3EAC4D6F}"/>
              </a:ext>
            </a:extLst>
          </p:cNvPr>
          <p:cNvSpPr>
            <a:spLocks noGrp="1"/>
          </p:cNvSpPr>
          <p:nvPr>
            <p:ph type="title"/>
          </p:nvPr>
        </p:nvSpPr>
        <p:spPr>
          <a:xfrm>
            <a:off x="1141413" y="225287"/>
            <a:ext cx="9905998" cy="1905000"/>
          </a:xfrm>
        </p:spPr>
        <p:txBody>
          <a:bodyPr>
            <a:normAutofit/>
          </a:bodyPr>
          <a:lstStyle/>
          <a:p>
            <a:r>
              <a:rPr lang="en-US" sz="2800" b="1" i="0" u="none" strike="noStrike" baseline="0" dirty="0">
                <a:solidFill>
                  <a:schemeClr val="bg1"/>
                </a:solidFill>
                <a:latin typeface="Calibri" panose="020F0502020204030204" pitchFamily="34" charset="0"/>
              </a:rPr>
              <a:t>Click cancel on the preview screen to exit - Preview isn't necessary unless you want to check your work </a:t>
            </a:r>
            <a:endParaRPr lang="en-US" sz="2800" dirty="0">
              <a:solidFill>
                <a:schemeClr val="bg1"/>
              </a:solidFill>
            </a:endParaRPr>
          </a:p>
        </p:txBody>
      </p:sp>
      <p:pic>
        <p:nvPicPr>
          <p:cNvPr id="5" name="Content Placeholder 4">
            <a:extLst>
              <a:ext uri="{FF2B5EF4-FFF2-40B4-BE49-F238E27FC236}">
                <a16:creationId xmlns:a16="http://schemas.microsoft.com/office/drawing/2014/main" id="{1D3BA962-D9B7-4319-AC49-140ABCF79CD6}"/>
              </a:ext>
            </a:extLst>
          </p:cNvPr>
          <p:cNvPicPr>
            <a:picLocks noGrp="1" noChangeAspect="1"/>
          </p:cNvPicPr>
          <p:nvPr>
            <p:ph idx="1"/>
          </p:nvPr>
        </p:nvPicPr>
        <p:blipFill>
          <a:blip r:embed="rId2"/>
          <a:stretch>
            <a:fillRect/>
          </a:stretch>
        </p:blipFill>
        <p:spPr>
          <a:xfrm>
            <a:off x="1742642" y="2241275"/>
            <a:ext cx="8703540" cy="4204252"/>
          </a:xfrm>
        </p:spPr>
      </p:pic>
      <p:pic>
        <p:nvPicPr>
          <p:cNvPr id="3" name="Picture 2" descr="A yellow logo on a black background&#10;&#10;Description automatically generated with low confidence">
            <a:extLst>
              <a:ext uri="{FF2B5EF4-FFF2-40B4-BE49-F238E27FC236}">
                <a16:creationId xmlns:a16="http://schemas.microsoft.com/office/drawing/2014/main" id="{A382EEBE-A6E5-B64E-D2BB-4B49C0CD8719}"/>
              </a:ext>
            </a:extLst>
          </p:cNvPr>
          <p:cNvPicPr>
            <a:picLocks noChangeAspect="1"/>
          </p:cNvPicPr>
          <p:nvPr/>
        </p:nvPicPr>
        <p:blipFill>
          <a:blip r:embed="rId3"/>
          <a:stretch>
            <a:fillRect/>
          </a:stretch>
        </p:blipFill>
        <p:spPr>
          <a:xfrm>
            <a:off x="11438089" y="6054652"/>
            <a:ext cx="536258" cy="571645"/>
          </a:xfrm>
          <a:prstGeom prst="rect">
            <a:avLst/>
          </a:prstGeom>
        </p:spPr>
      </p:pic>
    </p:spTree>
    <p:extLst>
      <p:ext uri="{BB962C8B-B14F-4D97-AF65-F5344CB8AC3E}">
        <p14:creationId xmlns:p14="http://schemas.microsoft.com/office/powerpoint/2010/main" val="8088148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32A3CE8-1273-4C1F-AF38-4F1CA834AD5B}"/>
              </a:ext>
            </a:extLst>
          </p:cNvPr>
          <p:cNvPicPr>
            <a:picLocks noGrp="1" noChangeAspect="1"/>
          </p:cNvPicPr>
          <p:nvPr>
            <p:ph idx="1"/>
          </p:nvPr>
        </p:nvPicPr>
        <p:blipFill>
          <a:blip r:embed="rId2"/>
          <a:stretch>
            <a:fillRect/>
          </a:stretch>
        </p:blipFill>
        <p:spPr>
          <a:xfrm>
            <a:off x="2072452" y="643467"/>
            <a:ext cx="8047095" cy="5571066"/>
          </a:xfrm>
          <a:prstGeom prst="rect">
            <a:avLst/>
          </a:prstGeom>
        </p:spPr>
      </p:pic>
      <p:sp>
        <p:nvSpPr>
          <p:cNvPr id="12" name="TextBox 11">
            <a:extLst>
              <a:ext uri="{FF2B5EF4-FFF2-40B4-BE49-F238E27FC236}">
                <a16:creationId xmlns:a16="http://schemas.microsoft.com/office/drawing/2014/main" id="{4B3AF119-4EFB-4225-AA41-A45C3310A2E8}"/>
              </a:ext>
            </a:extLst>
          </p:cNvPr>
          <p:cNvSpPr txBox="1"/>
          <p:nvPr/>
        </p:nvSpPr>
        <p:spPr>
          <a:xfrm>
            <a:off x="2796210" y="5978444"/>
            <a:ext cx="3551582"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Click OK to exit the screen </a:t>
            </a:r>
            <a:endPar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2" name="Picture 1" descr="A yellow logo on a black background&#10;&#10;Description automatically generated with low confidence">
            <a:extLst>
              <a:ext uri="{FF2B5EF4-FFF2-40B4-BE49-F238E27FC236}">
                <a16:creationId xmlns:a16="http://schemas.microsoft.com/office/drawing/2014/main" id="{6904898E-467A-DD82-DB58-FEE1A37DE490}"/>
              </a:ext>
            </a:extLst>
          </p:cNvPr>
          <p:cNvPicPr>
            <a:picLocks noChangeAspect="1"/>
          </p:cNvPicPr>
          <p:nvPr/>
        </p:nvPicPr>
        <p:blipFill>
          <a:blip r:embed="rId3"/>
          <a:stretch>
            <a:fillRect/>
          </a:stretch>
        </p:blipFill>
        <p:spPr>
          <a:xfrm>
            <a:off x="11438089" y="6054652"/>
            <a:ext cx="536258" cy="571645"/>
          </a:xfrm>
          <a:prstGeom prst="rect">
            <a:avLst/>
          </a:prstGeom>
        </p:spPr>
      </p:pic>
    </p:spTree>
    <p:extLst>
      <p:ext uri="{BB962C8B-B14F-4D97-AF65-F5344CB8AC3E}">
        <p14:creationId xmlns:p14="http://schemas.microsoft.com/office/powerpoint/2010/main" val="7535832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13313A21-8DA8-460A-9F5F-DE94FB19D821}"/>
              </a:ext>
            </a:extLst>
          </p:cNvPr>
          <p:cNvSpPr>
            <a:spLocks noGrp="1"/>
          </p:cNvSpPr>
          <p:nvPr>
            <p:ph type="title"/>
          </p:nvPr>
        </p:nvSpPr>
        <p:spPr>
          <a:xfrm>
            <a:off x="1225292" y="1450655"/>
            <a:ext cx="3932030" cy="3956690"/>
          </a:xfrm>
        </p:spPr>
        <p:txBody>
          <a:bodyPr anchor="ctr">
            <a:normAutofit/>
          </a:bodyPr>
          <a:lstStyle/>
          <a:p>
            <a:r>
              <a:rPr lang="en-US" sz="3800" b="1" i="0" u="none" strike="noStrike" baseline="0" dirty="0">
                <a:solidFill>
                  <a:schemeClr val="bg1"/>
                </a:solidFill>
                <a:latin typeface="Calibri" panose="020F0502020204030204" pitchFamily="34" charset="0"/>
              </a:rPr>
              <a:t>Once the rate confirmation is sent, the brokerage status will go from OPEN to Covered. </a:t>
            </a:r>
            <a:endParaRPr lang="en-US" sz="3800" dirty="0">
              <a:solidFill>
                <a:schemeClr val="bg1"/>
              </a:solidFill>
            </a:endParaRPr>
          </a:p>
        </p:txBody>
      </p:sp>
      <p:cxnSp>
        <p:nvCxnSpPr>
          <p:cNvPr id="22" name="Straight Connector 21">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25292"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25292"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F4F6718-2DFC-471B-B09D-4C1EAF06A9D8}"/>
              </a:ext>
            </a:extLst>
          </p:cNvPr>
          <p:cNvSpPr txBox="1"/>
          <p:nvPr/>
        </p:nvSpPr>
        <p:spPr>
          <a:xfrm>
            <a:off x="8255648" y="2530382"/>
            <a:ext cx="3351366" cy="491160"/>
          </a:xfrm>
          <a:prstGeom prst="rect">
            <a:avLst/>
          </a:prstGeom>
          <a:noFill/>
        </p:spPr>
        <p:txBody>
          <a:bodyPr wrap="square">
            <a:spAutoFit/>
          </a:bodyPr>
          <a:lstStyle/>
          <a:p>
            <a:pPr defTabSz="246888">
              <a:spcAft>
                <a:spcPts val="600"/>
              </a:spcAft>
              <a:defRPr/>
            </a:pPr>
            <a:r>
              <a:rPr lang="en-US" sz="1296" b="1" kern="1200">
                <a:solidFill>
                  <a:schemeClr val="bg1"/>
                </a:solidFill>
                <a:latin typeface="Calibri" panose="020F0502020204030204" pitchFamily="34" charset="0"/>
                <a:ea typeface="+mn-ea"/>
                <a:cs typeface="+mn-cs"/>
              </a:rPr>
              <a:t>If a carrier declines the load, you will see a brokerage status of DECLINED </a:t>
            </a:r>
            <a:endParaRPr kumimoji="0" lang="en-US" sz="24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94D0F465-34A9-4FF3-B36B-B9FA528DE96E}"/>
              </a:ext>
            </a:extLst>
          </p:cNvPr>
          <p:cNvSpPr txBox="1"/>
          <p:nvPr/>
        </p:nvSpPr>
        <p:spPr>
          <a:xfrm>
            <a:off x="5728502" y="3836458"/>
            <a:ext cx="5639037" cy="890052"/>
          </a:xfrm>
          <a:prstGeom prst="rect">
            <a:avLst/>
          </a:prstGeom>
          <a:noFill/>
        </p:spPr>
        <p:txBody>
          <a:bodyPr wrap="square">
            <a:spAutoFit/>
          </a:bodyPr>
          <a:lstStyle/>
          <a:p>
            <a:pPr defTabSz="246888">
              <a:spcAft>
                <a:spcPts val="600"/>
              </a:spcAft>
              <a:defRPr/>
            </a:pPr>
            <a:r>
              <a:rPr lang="en-US" sz="1728" b="1" kern="1200" dirty="0">
                <a:solidFill>
                  <a:schemeClr val="bg1"/>
                </a:solidFill>
                <a:latin typeface="Calibri" panose="020F0502020204030204" pitchFamily="34" charset="0"/>
                <a:ea typeface="+mn-ea"/>
                <a:cs typeface="+mn-cs"/>
              </a:rPr>
              <a:t>**Remember to not click the email check box while using template 499 or there will be no terms and conditions nor a place for them to sign** </a:t>
            </a:r>
            <a:endParaRPr kumimoji="0" lang="en-US" sz="3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15" name="Picture 14" descr="A screen shot of a computer&#10;&#10;Description automatically generated with low confidence">
            <a:extLst>
              <a:ext uri="{FF2B5EF4-FFF2-40B4-BE49-F238E27FC236}">
                <a16:creationId xmlns:a16="http://schemas.microsoft.com/office/drawing/2014/main" id="{37C69AA1-0781-4124-A31D-3A289D9FFB22}"/>
              </a:ext>
            </a:extLst>
          </p:cNvPr>
          <p:cNvPicPr>
            <a:picLocks noChangeAspect="1"/>
          </p:cNvPicPr>
          <p:nvPr/>
        </p:nvPicPr>
        <p:blipFill>
          <a:blip r:embed="rId2"/>
          <a:stretch>
            <a:fillRect/>
          </a:stretch>
        </p:blipFill>
        <p:spPr>
          <a:xfrm>
            <a:off x="5790208" y="2167224"/>
            <a:ext cx="2250362" cy="1583588"/>
          </a:xfrm>
          <a:prstGeom prst="rect">
            <a:avLst/>
          </a:prstGeom>
        </p:spPr>
      </p:pic>
      <p:pic>
        <p:nvPicPr>
          <p:cNvPr id="3" name="Picture 2" descr="A yellow logo on a black background&#10;&#10;Description automatically generated with low confidence">
            <a:extLst>
              <a:ext uri="{FF2B5EF4-FFF2-40B4-BE49-F238E27FC236}">
                <a16:creationId xmlns:a16="http://schemas.microsoft.com/office/drawing/2014/main" id="{935CFA1A-6F98-EB2E-9EB9-FECC4E4F0368}"/>
              </a:ext>
            </a:extLst>
          </p:cNvPr>
          <p:cNvPicPr>
            <a:picLocks noChangeAspect="1"/>
          </p:cNvPicPr>
          <p:nvPr/>
        </p:nvPicPr>
        <p:blipFill>
          <a:blip r:embed="rId3"/>
          <a:stretch>
            <a:fillRect/>
          </a:stretch>
        </p:blipFill>
        <p:spPr>
          <a:xfrm>
            <a:off x="11438089" y="6054652"/>
            <a:ext cx="536258" cy="571645"/>
          </a:xfrm>
          <a:prstGeom prst="rect">
            <a:avLst/>
          </a:prstGeom>
        </p:spPr>
      </p:pic>
    </p:spTree>
    <p:extLst>
      <p:ext uri="{BB962C8B-B14F-4D97-AF65-F5344CB8AC3E}">
        <p14:creationId xmlns:p14="http://schemas.microsoft.com/office/powerpoint/2010/main" val="1448069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7" name="Straight Connector 16">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1440584"/>
            <a:ext cx="62119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yellow logo on a black background&#10;&#10;Description automatically generated with low confidence">
            <a:extLst>
              <a:ext uri="{FF2B5EF4-FFF2-40B4-BE49-F238E27FC236}">
                <a16:creationId xmlns:a16="http://schemas.microsoft.com/office/drawing/2014/main" id="{693AC8EF-2914-6127-556E-ADACA4704A2F}"/>
              </a:ext>
            </a:extLst>
          </p:cNvPr>
          <p:cNvPicPr>
            <a:picLocks noChangeAspect="1"/>
          </p:cNvPicPr>
          <p:nvPr/>
        </p:nvPicPr>
        <p:blipFill>
          <a:blip r:embed="rId2"/>
          <a:stretch>
            <a:fillRect/>
          </a:stretch>
        </p:blipFill>
        <p:spPr>
          <a:xfrm>
            <a:off x="11123510" y="5994286"/>
            <a:ext cx="536258" cy="571645"/>
          </a:xfrm>
          <a:prstGeom prst="rect">
            <a:avLst/>
          </a:prstGeom>
        </p:spPr>
      </p:pic>
      <p:sp>
        <p:nvSpPr>
          <p:cNvPr id="7" name="Title 1">
            <a:extLst>
              <a:ext uri="{FF2B5EF4-FFF2-40B4-BE49-F238E27FC236}">
                <a16:creationId xmlns:a16="http://schemas.microsoft.com/office/drawing/2014/main" id="{F61FA30A-DFC3-E546-9CD6-B31B35128BBB}"/>
              </a:ext>
            </a:extLst>
          </p:cNvPr>
          <p:cNvSpPr txBox="1">
            <a:spLocks/>
          </p:cNvSpPr>
          <p:nvPr/>
        </p:nvSpPr>
        <p:spPr>
          <a:xfrm>
            <a:off x="1385171" y="786640"/>
            <a:ext cx="9905998" cy="596348"/>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Light" panose="020F0302020204030204"/>
                <a:ea typeface="+mj-ea"/>
                <a:cs typeface="+mj-cs"/>
              </a:rPr>
              <a:t>Brokerage planning</a:t>
            </a:r>
          </a:p>
        </p:txBody>
      </p:sp>
      <p:sp>
        <p:nvSpPr>
          <p:cNvPr id="9" name="TextBox 8">
            <a:extLst>
              <a:ext uri="{FF2B5EF4-FFF2-40B4-BE49-F238E27FC236}">
                <a16:creationId xmlns:a16="http://schemas.microsoft.com/office/drawing/2014/main" id="{078F0BAB-0D08-F4C2-B366-6AF32452FE35}"/>
              </a:ext>
            </a:extLst>
          </p:cNvPr>
          <p:cNvSpPr txBox="1"/>
          <p:nvPr/>
        </p:nvSpPr>
        <p:spPr>
          <a:xfrm>
            <a:off x="379560" y="1778059"/>
            <a:ext cx="11235656"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After a load has been built and put into brokerage planning you will then work on the load out of this screen. Brokerage planning is the most useful, versatile screen in McLeod. I recommend having this screen open at all times as we do everything off this screen. </a:t>
            </a:r>
          </a:p>
        </p:txBody>
      </p:sp>
      <p:pic>
        <p:nvPicPr>
          <p:cNvPr id="11" name="Picture 10">
            <a:extLst>
              <a:ext uri="{FF2B5EF4-FFF2-40B4-BE49-F238E27FC236}">
                <a16:creationId xmlns:a16="http://schemas.microsoft.com/office/drawing/2014/main" id="{EE3C03BF-2DD3-8DE5-8640-B46B20084570}"/>
              </a:ext>
            </a:extLst>
          </p:cNvPr>
          <p:cNvPicPr>
            <a:picLocks noChangeAspect="1"/>
          </p:cNvPicPr>
          <p:nvPr/>
        </p:nvPicPr>
        <p:blipFill>
          <a:blip r:embed="rId3"/>
          <a:stretch>
            <a:fillRect/>
          </a:stretch>
        </p:blipFill>
        <p:spPr>
          <a:xfrm>
            <a:off x="532232" y="2646833"/>
            <a:ext cx="7635657" cy="4132004"/>
          </a:xfrm>
          <a:prstGeom prst="rect">
            <a:avLst/>
          </a:prstGeom>
        </p:spPr>
      </p:pic>
      <p:sp>
        <p:nvSpPr>
          <p:cNvPr id="12" name="TextBox 11">
            <a:extLst>
              <a:ext uri="{FF2B5EF4-FFF2-40B4-BE49-F238E27FC236}">
                <a16:creationId xmlns:a16="http://schemas.microsoft.com/office/drawing/2014/main" id="{675B9604-0241-B93B-6496-7FC2DE70525B}"/>
              </a:ext>
            </a:extLst>
          </p:cNvPr>
          <p:cNvSpPr txBox="1"/>
          <p:nvPr/>
        </p:nvSpPr>
        <p:spPr>
          <a:xfrm>
            <a:off x="8405356" y="2719963"/>
            <a:ext cx="2972392" cy="258532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In brokerage planning you will sell loads, cover loads, call out on trucks, search open freight, confirm pick-up and delivery, dispatch, and send rate confirmations. Every where you click on this screen opens a new pop-up that does something different.</a:t>
            </a:r>
          </a:p>
        </p:txBody>
      </p:sp>
    </p:spTree>
    <p:extLst>
      <p:ext uri="{BB962C8B-B14F-4D97-AF65-F5344CB8AC3E}">
        <p14:creationId xmlns:p14="http://schemas.microsoft.com/office/powerpoint/2010/main" val="24298065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BFC13-84C0-4565-8C5E-2006D03A5A64}"/>
              </a:ext>
            </a:extLst>
          </p:cNvPr>
          <p:cNvSpPr>
            <a:spLocks noGrp="1"/>
          </p:cNvSpPr>
          <p:nvPr>
            <p:ph type="title"/>
          </p:nvPr>
        </p:nvSpPr>
        <p:spPr>
          <a:xfrm>
            <a:off x="258954" y="496956"/>
            <a:ext cx="3896139" cy="5864087"/>
          </a:xfrm>
        </p:spPr>
        <p:txBody>
          <a:bodyPr>
            <a:normAutofit/>
          </a:bodyPr>
          <a:lstStyle/>
          <a:p>
            <a:r>
              <a:rPr lang="en-US" sz="2800" b="1" i="0" u="none" strike="noStrike" baseline="0" dirty="0">
                <a:solidFill>
                  <a:schemeClr val="bg1"/>
                </a:solidFill>
                <a:latin typeface="Calibri" panose="020F0502020204030204" pitchFamily="34" charset="0"/>
              </a:rPr>
              <a:t>Carrier will receive an email with a link to review and accept the rate confirmation. Please note that there is a 1 hour expiration on the link. Please note that if the email is incorrect in system it will not deliver to the carrier. Sender will receive emails when load is accepted, declined or timed out. </a:t>
            </a:r>
            <a:br>
              <a:rPr lang="en-US" sz="1800" b="0" i="0" u="none" strike="noStrike" baseline="0" dirty="0">
                <a:solidFill>
                  <a:schemeClr val="bg1"/>
                </a:solidFill>
                <a:latin typeface="Calibri" panose="020F0502020204030204" pitchFamily="34" charset="0"/>
              </a:rPr>
            </a:br>
            <a:endParaRPr lang="en-US" dirty="0">
              <a:solidFill>
                <a:schemeClr val="bg1"/>
              </a:solidFill>
            </a:endParaRPr>
          </a:p>
        </p:txBody>
      </p:sp>
      <p:pic>
        <p:nvPicPr>
          <p:cNvPr id="5" name="Content Placeholder 4">
            <a:extLst>
              <a:ext uri="{FF2B5EF4-FFF2-40B4-BE49-F238E27FC236}">
                <a16:creationId xmlns:a16="http://schemas.microsoft.com/office/drawing/2014/main" id="{02DE7ACD-549D-454D-B3AA-2AFC9E625ED1}"/>
              </a:ext>
            </a:extLst>
          </p:cNvPr>
          <p:cNvPicPr>
            <a:picLocks noGrp="1" noChangeAspect="1"/>
          </p:cNvPicPr>
          <p:nvPr>
            <p:ph idx="1"/>
          </p:nvPr>
        </p:nvPicPr>
        <p:blipFill>
          <a:blip r:embed="rId2"/>
          <a:stretch>
            <a:fillRect/>
          </a:stretch>
        </p:blipFill>
        <p:spPr>
          <a:xfrm>
            <a:off x="4346713" y="377687"/>
            <a:ext cx="7586333" cy="5731565"/>
          </a:xfrm>
        </p:spPr>
      </p:pic>
      <p:pic>
        <p:nvPicPr>
          <p:cNvPr id="3" name="Picture 2" descr="A yellow logo on a black background&#10;&#10;Description automatically generated with low confidence">
            <a:extLst>
              <a:ext uri="{FF2B5EF4-FFF2-40B4-BE49-F238E27FC236}">
                <a16:creationId xmlns:a16="http://schemas.microsoft.com/office/drawing/2014/main" id="{1DB20783-866D-B3A2-8F48-CE217B519606}"/>
              </a:ext>
            </a:extLst>
          </p:cNvPr>
          <p:cNvPicPr>
            <a:picLocks noChangeAspect="1"/>
          </p:cNvPicPr>
          <p:nvPr/>
        </p:nvPicPr>
        <p:blipFill>
          <a:blip r:embed="rId3"/>
          <a:stretch>
            <a:fillRect/>
          </a:stretch>
        </p:blipFill>
        <p:spPr>
          <a:xfrm>
            <a:off x="11438089" y="6054652"/>
            <a:ext cx="536258" cy="571645"/>
          </a:xfrm>
          <a:prstGeom prst="rect">
            <a:avLst/>
          </a:prstGeom>
        </p:spPr>
      </p:pic>
    </p:spTree>
    <p:extLst>
      <p:ext uri="{BB962C8B-B14F-4D97-AF65-F5344CB8AC3E}">
        <p14:creationId xmlns:p14="http://schemas.microsoft.com/office/powerpoint/2010/main" val="27009109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1BD38-244F-496D-8E21-9BEC201437A9}"/>
              </a:ext>
            </a:extLst>
          </p:cNvPr>
          <p:cNvSpPr>
            <a:spLocks noGrp="1"/>
          </p:cNvSpPr>
          <p:nvPr>
            <p:ph type="title"/>
          </p:nvPr>
        </p:nvSpPr>
        <p:spPr>
          <a:xfrm>
            <a:off x="1035395" y="145774"/>
            <a:ext cx="9905998" cy="1905000"/>
          </a:xfrm>
        </p:spPr>
        <p:txBody>
          <a:bodyPr>
            <a:noAutofit/>
          </a:bodyPr>
          <a:lstStyle/>
          <a:p>
            <a:r>
              <a:rPr lang="en-US" sz="2400" b="1" i="0" u="none" strike="noStrike" baseline="0" dirty="0">
                <a:solidFill>
                  <a:schemeClr val="bg1"/>
                </a:solidFill>
                <a:latin typeface="Calibri" panose="020F0502020204030204" pitchFamily="34" charset="0"/>
              </a:rPr>
              <a:t>Carrier will see all information when they click the link and at the bottom they will need to sign, accept and enter driver’s name and cell number. These are required fields. The driver info will auto-populate in McLeod once entered and accepted. </a:t>
            </a:r>
            <a:endParaRPr lang="en-US" sz="2400" dirty="0">
              <a:solidFill>
                <a:schemeClr val="bg1"/>
              </a:solidFill>
            </a:endParaRPr>
          </a:p>
        </p:txBody>
      </p:sp>
      <p:pic>
        <p:nvPicPr>
          <p:cNvPr id="5" name="Content Placeholder 4">
            <a:extLst>
              <a:ext uri="{FF2B5EF4-FFF2-40B4-BE49-F238E27FC236}">
                <a16:creationId xmlns:a16="http://schemas.microsoft.com/office/drawing/2014/main" id="{4F2D1433-BF7E-4E68-9F12-B7BC997B9A99}"/>
              </a:ext>
            </a:extLst>
          </p:cNvPr>
          <p:cNvPicPr>
            <a:picLocks noGrp="1" noChangeAspect="1"/>
          </p:cNvPicPr>
          <p:nvPr>
            <p:ph idx="1"/>
          </p:nvPr>
        </p:nvPicPr>
        <p:blipFill>
          <a:blip r:embed="rId2"/>
          <a:stretch>
            <a:fillRect/>
          </a:stretch>
        </p:blipFill>
        <p:spPr>
          <a:xfrm>
            <a:off x="1658963" y="2209800"/>
            <a:ext cx="8326090" cy="4658139"/>
          </a:xfrm>
        </p:spPr>
      </p:pic>
      <p:pic>
        <p:nvPicPr>
          <p:cNvPr id="3" name="Picture 2" descr="A yellow logo on a black background&#10;&#10;Description automatically generated with low confidence">
            <a:extLst>
              <a:ext uri="{FF2B5EF4-FFF2-40B4-BE49-F238E27FC236}">
                <a16:creationId xmlns:a16="http://schemas.microsoft.com/office/drawing/2014/main" id="{29C8819A-9369-F022-6E92-3CAEFA9C8F3A}"/>
              </a:ext>
            </a:extLst>
          </p:cNvPr>
          <p:cNvPicPr>
            <a:picLocks noChangeAspect="1"/>
          </p:cNvPicPr>
          <p:nvPr/>
        </p:nvPicPr>
        <p:blipFill>
          <a:blip r:embed="rId3"/>
          <a:stretch>
            <a:fillRect/>
          </a:stretch>
        </p:blipFill>
        <p:spPr>
          <a:xfrm>
            <a:off x="11438089" y="6054652"/>
            <a:ext cx="536258" cy="571645"/>
          </a:xfrm>
          <a:prstGeom prst="rect">
            <a:avLst/>
          </a:prstGeom>
        </p:spPr>
      </p:pic>
    </p:spTree>
    <p:extLst>
      <p:ext uri="{BB962C8B-B14F-4D97-AF65-F5344CB8AC3E}">
        <p14:creationId xmlns:p14="http://schemas.microsoft.com/office/powerpoint/2010/main" val="8051426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7" name="Straight Connector 16">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1440584"/>
            <a:ext cx="62119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yellow logo on a black background&#10;&#10;Description automatically generated with low confidence">
            <a:extLst>
              <a:ext uri="{FF2B5EF4-FFF2-40B4-BE49-F238E27FC236}">
                <a16:creationId xmlns:a16="http://schemas.microsoft.com/office/drawing/2014/main" id="{693AC8EF-2914-6127-556E-ADACA4704A2F}"/>
              </a:ext>
            </a:extLst>
          </p:cNvPr>
          <p:cNvPicPr>
            <a:picLocks noChangeAspect="1"/>
          </p:cNvPicPr>
          <p:nvPr/>
        </p:nvPicPr>
        <p:blipFill>
          <a:blip r:embed="rId2"/>
          <a:stretch>
            <a:fillRect/>
          </a:stretch>
        </p:blipFill>
        <p:spPr>
          <a:xfrm>
            <a:off x="10263505" y="5345536"/>
            <a:ext cx="536258" cy="571645"/>
          </a:xfrm>
          <a:prstGeom prst="rect">
            <a:avLst/>
          </a:prstGeom>
        </p:spPr>
      </p:pic>
      <p:sp>
        <p:nvSpPr>
          <p:cNvPr id="7" name="Content Placeholder 2">
            <a:extLst>
              <a:ext uri="{FF2B5EF4-FFF2-40B4-BE49-F238E27FC236}">
                <a16:creationId xmlns:a16="http://schemas.microsoft.com/office/drawing/2014/main" id="{F4B1D4CC-2D16-E20C-665E-F16B887F3F41}"/>
              </a:ext>
            </a:extLst>
          </p:cNvPr>
          <p:cNvSpPr>
            <a:spLocks noGrp="1"/>
          </p:cNvSpPr>
          <p:nvPr>
            <p:ph idx="1"/>
          </p:nvPr>
        </p:nvSpPr>
        <p:spPr>
          <a:xfrm>
            <a:off x="864394" y="1843088"/>
            <a:ext cx="9905998" cy="4286773"/>
          </a:xfrm>
        </p:spPr>
        <p:txBody>
          <a:bodyPr>
            <a:normAutofit lnSpcReduction="10000"/>
          </a:bodyPr>
          <a:lstStyle/>
          <a:p>
            <a:r>
              <a:rPr lang="en-US" dirty="0">
                <a:solidFill>
                  <a:schemeClr val="bg1"/>
                </a:solidFill>
              </a:rPr>
              <a:t>Get customer release/ load tender</a:t>
            </a:r>
          </a:p>
          <a:p>
            <a:r>
              <a:rPr lang="en-US" dirty="0">
                <a:solidFill>
                  <a:schemeClr val="bg1"/>
                </a:solidFill>
              </a:rPr>
              <a:t>Build load / add to brokerage screen</a:t>
            </a:r>
          </a:p>
          <a:p>
            <a:r>
              <a:rPr lang="en-US" dirty="0">
                <a:solidFill>
                  <a:schemeClr val="bg1"/>
                </a:solidFill>
              </a:rPr>
              <a:t>Post load</a:t>
            </a:r>
          </a:p>
          <a:p>
            <a:r>
              <a:rPr lang="en-US" dirty="0">
                <a:solidFill>
                  <a:schemeClr val="bg1"/>
                </a:solidFill>
              </a:rPr>
              <a:t>Cover load </a:t>
            </a:r>
          </a:p>
          <a:p>
            <a:r>
              <a:rPr lang="en-US" dirty="0">
                <a:solidFill>
                  <a:schemeClr val="bg1"/>
                </a:solidFill>
              </a:rPr>
              <a:t>Confirm carrier information/ set up carrier</a:t>
            </a:r>
          </a:p>
          <a:p>
            <a:r>
              <a:rPr lang="en-US" dirty="0">
                <a:solidFill>
                  <a:schemeClr val="bg1"/>
                </a:solidFill>
              </a:rPr>
              <a:t>Send Carrier rate confirmation</a:t>
            </a:r>
          </a:p>
          <a:p>
            <a:r>
              <a:rPr lang="en-US" dirty="0">
                <a:solidFill>
                  <a:schemeClr val="bg1"/>
                </a:solidFill>
              </a:rPr>
              <a:t>Send driver tracking</a:t>
            </a:r>
          </a:p>
          <a:p>
            <a:r>
              <a:rPr lang="en-US" dirty="0">
                <a:solidFill>
                  <a:schemeClr val="bg1"/>
                </a:solidFill>
              </a:rPr>
              <a:t>Confirm pickup &amp; delivery</a:t>
            </a:r>
          </a:p>
          <a:p>
            <a:r>
              <a:rPr lang="en-US" dirty="0">
                <a:solidFill>
                  <a:schemeClr val="bg1"/>
                </a:solidFill>
              </a:rPr>
              <a:t>Repeat...</a:t>
            </a:r>
          </a:p>
          <a:p>
            <a:endParaRPr lang="en-US" dirty="0">
              <a:solidFill>
                <a:schemeClr val="bg1"/>
              </a:solidFill>
            </a:endParaRPr>
          </a:p>
          <a:p>
            <a:endParaRPr lang="en-US" dirty="0">
              <a:solidFill>
                <a:schemeClr val="bg1"/>
              </a:solidFill>
            </a:endParaRPr>
          </a:p>
        </p:txBody>
      </p:sp>
      <p:sp>
        <p:nvSpPr>
          <p:cNvPr id="9" name="Title 1">
            <a:extLst>
              <a:ext uri="{FF2B5EF4-FFF2-40B4-BE49-F238E27FC236}">
                <a16:creationId xmlns:a16="http://schemas.microsoft.com/office/drawing/2014/main" id="{FC563D7C-9B5F-425B-9F41-D59E16527809}"/>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Calibri Light" panose="020F0302020204030204"/>
                <a:ea typeface="+mj-ea"/>
                <a:cs typeface="+mj-cs"/>
              </a:rPr>
              <a:t>Recap – life cycle of a load</a:t>
            </a:r>
            <a:endParaRPr kumimoji="0" lang="en-US" sz="44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3254195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8982903-E7D0-4333-AF3A-263CB48F699C}"/>
              </a:ext>
            </a:extLst>
          </p:cNvPr>
          <p:cNvPicPr>
            <a:picLocks noChangeAspect="1"/>
          </p:cNvPicPr>
          <p:nvPr/>
        </p:nvPicPr>
        <p:blipFill rotWithShape="1">
          <a:blip r:embed="rId2">
            <a:alphaModFix amt="50000"/>
            <a:extLst>
              <a:ext uri="{837473B0-CC2E-450A-ABE3-18F120FF3D39}">
                <a1611:picAttrSrcUrl xmlns:a1611="http://schemas.microsoft.com/office/drawing/2016/11/main" r:id="rId3"/>
              </a:ext>
            </a:extLst>
          </a:blip>
          <a:srcRect r="9777" b="-1"/>
          <a:stretch/>
        </p:blipFill>
        <p:spPr>
          <a:xfrm>
            <a:off x="20" y="10"/>
            <a:ext cx="12191980" cy="6857990"/>
          </a:xfrm>
          <a:prstGeom prst="rect">
            <a:avLst/>
          </a:prstGeom>
        </p:spPr>
      </p:pic>
      <p:sp>
        <p:nvSpPr>
          <p:cNvPr id="4" name="Title 1">
            <a:extLst>
              <a:ext uri="{FF2B5EF4-FFF2-40B4-BE49-F238E27FC236}">
                <a16:creationId xmlns:a16="http://schemas.microsoft.com/office/drawing/2014/main" id="{0A9FB19C-AE66-46DC-9248-2BD9AAD415E5}"/>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b="1">
                <a:solidFill>
                  <a:srgbClr val="FFFFFF"/>
                </a:solidFill>
                <a:effectLst>
                  <a:glow rad="38100">
                    <a:schemeClr val="bg1">
                      <a:lumMod val="65000"/>
                      <a:lumOff val="35000"/>
                      <a:alpha val="50000"/>
                    </a:schemeClr>
                  </a:glow>
                  <a:outerShdw blurRad="28575" dist="31750" dir="13200000" algn="tl" rotWithShape="0">
                    <a:srgbClr val="000000">
                      <a:alpha val="25000"/>
                    </a:srgbClr>
                  </a:outerShdw>
                </a:effectLst>
              </a:rPr>
              <a:t>Using trucker tools For tracking </a:t>
            </a:r>
          </a:p>
        </p:txBody>
      </p:sp>
      <p:pic>
        <p:nvPicPr>
          <p:cNvPr id="3" name="Picture 2" descr="A yellow logo on a black background&#10;&#10;Description automatically generated with low confidence">
            <a:extLst>
              <a:ext uri="{FF2B5EF4-FFF2-40B4-BE49-F238E27FC236}">
                <a16:creationId xmlns:a16="http://schemas.microsoft.com/office/drawing/2014/main" id="{51AEEA08-7FD9-3E6A-4598-00A3EEE0339F}"/>
              </a:ext>
            </a:extLst>
          </p:cNvPr>
          <p:cNvPicPr>
            <a:picLocks noChangeAspect="1"/>
          </p:cNvPicPr>
          <p:nvPr/>
        </p:nvPicPr>
        <p:blipFill>
          <a:blip r:embed="rId4"/>
          <a:stretch>
            <a:fillRect/>
          </a:stretch>
        </p:blipFill>
        <p:spPr>
          <a:xfrm>
            <a:off x="6455205" y="223766"/>
            <a:ext cx="316532" cy="337420"/>
          </a:xfrm>
          <a:prstGeom prst="rect">
            <a:avLst/>
          </a:prstGeom>
        </p:spPr>
      </p:pic>
    </p:spTree>
    <p:extLst>
      <p:ext uri="{BB962C8B-B14F-4D97-AF65-F5344CB8AC3E}">
        <p14:creationId xmlns:p14="http://schemas.microsoft.com/office/powerpoint/2010/main" val="395076237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object 3"/>
          <p:cNvSpPr txBox="1"/>
          <p:nvPr/>
        </p:nvSpPr>
        <p:spPr>
          <a:xfrm>
            <a:off x="838199" y="388308"/>
            <a:ext cx="7188989" cy="1021424"/>
          </a:xfrm>
          <a:prstGeom prst="rect">
            <a:avLst/>
          </a:prstGeom>
        </p:spPr>
        <p:txBody>
          <a:bodyPr vert="horz" lIns="91440" tIns="45720" rIns="91440" bIns="45720" rtlCol="0" anchor="b">
            <a:normAutofit/>
          </a:bodyPr>
          <a:lstStyle/>
          <a:p>
            <a:pPr marL="12700" marR="0" lvl="0" indent="0" defTabSz="914400" fontAlgn="auto">
              <a:lnSpc>
                <a:spcPct val="90000"/>
              </a:lnSpc>
              <a:spcBef>
                <a:spcPct val="0"/>
              </a:spcBef>
              <a:spcAft>
                <a:spcPts val="600"/>
              </a:spcAft>
              <a:buClrTx/>
              <a:buSzTx/>
              <a:tabLst/>
              <a:defRPr/>
            </a:pPr>
            <a:r>
              <a:rPr kumimoji="0" lang="en-US" sz="3100" b="0" i="0" u="none" strike="noStrike" kern="1200" cap="none" spc="-75" normalizeH="0" baseline="0" noProof="0">
                <a:ln>
                  <a:noFill/>
                </a:ln>
                <a:solidFill>
                  <a:schemeClr val="bg1"/>
                </a:solidFill>
                <a:effectLst/>
                <a:uLnTx/>
                <a:uFillTx/>
                <a:latin typeface="+mj-lt"/>
                <a:ea typeface="+mj-ea"/>
                <a:cs typeface="+mj-cs"/>
              </a:rPr>
              <a:t>Driver </a:t>
            </a:r>
            <a:r>
              <a:rPr kumimoji="0" lang="en-US" sz="3100" b="0" i="0" u="none" strike="noStrike" kern="1200" cap="none" spc="-114" normalizeH="0" baseline="0" noProof="0">
                <a:ln>
                  <a:noFill/>
                </a:ln>
                <a:solidFill>
                  <a:schemeClr val="bg1"/>
                </a:solidFill>
                <a:effectLst/>
                <a:uLnTx/>
                <a:uFillTx/>
                <a:latin typeface="+mj-lt"/>
                <a:ea typeface="+mj-ea"/>
                <a:cs typeface="+mj-cs"/>
              </a:rPr>
              <a:t>receives </a:t>
            </a:r>
            <a:r>
              <a:rPr kumimoji="0" lang="en-US" sz="3100" b="0" i="0" u="none" strike="noStrike" kern="1200" cap="none" spc="-190" normalizeH="0" baseline="0" noProof="0">
                <a:ln>
                  <a:noFill/>
                </a:ln>
                <a:solidFill>
                  <a:schemeClr val="bg1"/>
                </a:solidFill>
                <a:effectLst/>
                <a:uLnTx/>
                <a:uFillTx/>
                <a:latin typeface="+mj-lt"/>
                <a:ea typeface="+mj-ea"/>
                <a:cs typeface="+mj-cs"/>
              </a:rPr>
              <a:t>a </a:t>
            </a:r>
            <a:r>
              <a:rPr kumimoji="0" lang="en-US" sz="3100" b="0" i="0" u="none" strike="noStrike" kern="1200" cap="none" spc="-10" normalizeH="0" baseline="0" noProof="0">
                <a:ln>
                  <a:noFill/>
                </a:ln>
                <a:solidFill>
                  <a:schemeClr val="bg1"/>
                </a:solidFill>
                <a:effectLst/>
                <a:uLnTx/>
                <a:uFillTx/>
                <a:latin typeface="+mj-lt"/>
                <a:ea typeface="+mj-ea"/>
                <a:cs typeface="+mj-cs"/>
              </a:rPr>
              <a:t>text </a:t>
            </a:r>
            <a:r>
              <a:rPr kumimoji="0" lang="en-US" sz="3100" b="0" i="0" u="none" strike="noStrike" kern="1200" cap="none" spc="-170" normalizeH="0" baseline="0" noProof="0">
                <a:ln>
                  <a:noFill/>
                </a:ln>
                <a:solidFill>
                  <a:schemeClr val="bg1"/>
                </a:solidFill>
                <a:effectLst/>
                <a:uLnTx/>
                <a:uFillTx/>
                <a:latin typeface="+mj-lt"/>
                <a:ea typeface="+mj-ea"/>
                <a:cs typeface="+mj-cs"/>
              </a:rPr>
              <a:t>message. </a:t>
            </a:r>
            <a:r>
              <a:rPr kumimoji="0" lang="en-US" sz="3100" b="0" i="0" u="none" strike="noStrike" kern="1200" cap="none" spc="-195" normalizeH="0" baseline="0" noProof="0">
                <a:ln>
                  <a:noFill/>
                </a:ln>
                <a:solidFill>
                  <a:schemeClr val="bg1"/>
                </a:solidFill>
                <a:effectLst/>
                <a:uLnTx/>
                <a:uFillTx/>
                <a:latin typeface="+mj-lt"/>
                <a:ea typeface="+mj-ea"/>
                <a:cs typeface="+mj-cs"/>
              </a:rPr>
              <a:t>Ask </a:t>
            </a:r>
            <a:r>
              <a:rPr kumimoji="0" lang="en-US" sz="3100" b="0" i="0" u="none" strike="noStrike" kern="1200" cap="none" spc="-50" normalizeH="0" baseline="0" noProof="0">
                <a:ln>
                  <a:noFill/>
                </a:ln>
                <a:solidFill>
                  <a:schemeClr val="bg1"/>
                </a:solidFill>
                <a:effectLst/>
                <a:uLnTx/>
                <a:uFillTx/>
                <a:latin typeface="+mj-lt"/>
                <a:ea typeface="+mj-ea"/>
                <a:cs typeface="+mj-cs"/>
              </a:rPr>
              <a:t>driver </a:t>
            </a:r>
            <a:r>
              <a:rPr kumimoji="0" lang="en-US" sz="3100" b="0" i="0" u="none" strike="noStrike" kern="1200" cap="none" spc="30" normalizeH="0" baseline="0" noProof="0">
                <a:ln>
                  <a:noFill/>
                </a:ln>
                <a:solidFill>
                  <a:schemeClr val="bg1"/>
                </a:solidFill>
                <a:effectLst/>
                <a:uLnTx/>
                <a:uFillTx/>
                <a:latin typeface="+mj-lt"/>
                <a:ea typeface="+mj-ea"/>
                <a:cs typeface="+mj-cs"/>
              </a:rPr>
              <a:t>to</a:t>
            </a:r>
            <a:r>
              <a:rPr kumimoji="0" lang="en-US" sz="3100" b="0" i="0" u="none" strike="noStrike" kern="1200" cap="none" spc="-455" normalizeH="0" baseline="0" noProof="0">
                <a:ln>
                  <a:noFill/>
                </a:ln>
                <a:solidFill>
                  <a:schemeClr val="bg1"/>
                </a:solidFill>
                <a:effectLst/>
                <a:uLnTx/>
                <a:uFillTx/>
                <a:latin typeface="+mj-lt"/>
                <a:ea typeface="+mj-ea"/>
                <a:cs typeface="+mj-cs"/>
              </a:rPr>
              <a:t> </a:t>
            </a:r>
            <a:r>
              <a:rPr kumimoji="0" lang="en-US" sz="3100" b="0" i="0" u="none" strike="noStrike" kern="1200" cap="none" spc="-90" normalizeH="0" baseline="0" noProof="0">
                <a:ln>
                  <a:noFill/>
                </a:ln>
                <a:solidFill>
                  <a:schemeClr val="bg1"/>
                </a:solidFill>
                <a:effectLst/>
                <a:uLnTx/>
                <a:uFillTx/>
                <a:latin typeface="+mj-lt"/>
                <a:ea typeface="+mj-ea"/>
                <a:cs typeface="+mj-cs"/>
              </a:rPr>
              <a:t>click </a:t>
            </a:r>
            <a:r>
              <a:rPr kumimoji="0" lang="en-US" sz="3100" b="0" i="0" u="none" strike="noStrike" kern="1200" cap="none" spc="-30" normalizeH="0" baseline="0" noProof="0">
                <a:ln>
                  <a:noFill/>
                </a:ln>
                <a:solidFill>
                  <a:schemeClr val="bg1"/>
                </a:solidFill>
                <a:effectLst/>
                <a:uLnTx/>
                <a:uFillTx/>
                <a:latin typeface="+mj-lt"/>
                <a:ea typeface="+mj-ea"/>
                <a:cs typeface="+mj-cs"/>
              </a:rPr>
              <a:t>the </a:t>
            </a:r>
            <a:r>
              <a:rPr kumimoji="0" lang="en-US" sz="3100" b="0" i="0" u="none" strike="noStrike" kern="1200" cap="none" spc="-40" normalizeH="0" baseline="0" noProof="0">
                <a:ln>
                  <a:noFill/>
                </a:ln>
                <a:solidFill>
                  <a:schemeClr val="bg1"/>
                </a:solidFill>
                <a:effectLst/>
                <a:uLnTx/>
                <a:uFillTx/>
                <a:latin typeface="+mj-lt"/>
                <a:ea typeface="+mj-ea"/>
                <a:cs typeface="+mj-cs"/>
              </a:rPr>
              <a:t>link</a:t>
            </a:r>
            <a:endParaRPr kumimoji="0" lang="en-US" sz="3100" b="0" i="0" u="none" strike="noStrike" kern="1200" cap="none" spc="0" normalizeH="0" baseline="0" noProof="0">
              <a:ln>
                <a:noFill/>
              </a:ln>
              <a:solidFill>
                <a:schemeClr val="bg1"/>
              </a:solidFill>
              <a:effectLst/>
              <a:uLnTx/>
              <a:uFillTx/>
              <a:latin typeface="+mj-lt"/>
              <a:ea typeface="+mj-ea"/>
              <a:cs typeface="+mj-cs"/>
            </a:endParaRPr>
          </a:p>
        </p:txBody>
      </p:sp>
      <p:cxnSp>
        <p:nvCxnSpPr>
          <p:cNvPr id="16" name="Straight Connector 15">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1440584"/>
            <a:ext cx="80271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7C2F6CE-0CF2-4DDD-85F5-96799A328F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164811" y="6267491"/>
            <a:ext cx="80271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object 4"/>
          <p:cNvSpPr/>
          <p:nvPr/>
        </p:nvSpPr>
        <p:spPr>
          <a:xfrm>
            <a:off x="7131405" y="1715407"/>
            <a:ext cx="2219178" cy="4241800"/>
          </a:xfrm>
          <a:prstGeom prst="rect">
            <a:avLst/>
          </a:prstGeom>
          <a:blipFill>
            <a:blip r:embed="rId2"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object 5"/>
          <p:cNvSpPr/>
          <p:nvPr/>
        </p:nvSpPr>
        <p:spPr>
          <a:xfrm>
            <a:off x="7320352" y="2567572"/>
            <a:ext cx="1841284" cy="2933119"/>
          </a:xfrm>
          <a:prstGeom prst="rect">
            <a:avLst/>
          </a:prstGeom>
          <a:blipFill>
            <a:blip r:embed="rId3"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object 6"/>
          <p:cNvSpPr/>
          <p:nvPr/>
        </p:nvSpPr>
        <p:spPr>
          <a:xfrm>
            <a:off x="5356063" y="2747643"/>
            <a:ext cx="2095538" cy="951076"/>
          </a:xfrm>
          <a:custGeom>
            <a:avLst/>
            <a:gdLst/>
            <a:ahLst/>
            <a:cxnLst/>
            <a:rect l="l" t="t" r="r" b="b"/>
            <a:pathLst>
              <a:path w="2518410" h="1143000">
                <a:moveTo>
                  <a:pt x="1423415" y="0"/>
                </a:moveTo>
                <a:lnTo>
                  <a:pt x="190500" y="0"/>
                </a:lnTo>
                <a:lnTo>
                  <a:pt x="146837" y="5034"/>
                </a:lnTo>
                <a:lnTo>
                  <a:pt x="106746" y="19372"/>
                </a:lnTo>
                <a:lnTo>
                  <a:pt x="71374" y="41867"/>
                </a:lnTo>
                <a:lnTo>
                  <a:pt x="41867" y="71374"/>
                </a:lnTo>
                <a:lnTo>
                  <a:pt x="19372" y="106746"/>
                </a:lnTo>
                <a:lnTo>
                  <a:pt x="5034" y="146837"/>
                </a:lnTo>
                <a:lnTo>
                  <a:pt x="0" y="190500"/>
                </a:lnTo>
                <a:lnTo>
                  <a:pt x="0" y="952500"/>
                </a:lnTo>
                <a:lnTo>
                  <a:pt x="5034" y="996162"/>
                </a:lnTo>
                <a:lnTo>
                  <a:pt x="19372" y="1036253"/>
                </a:lnTo>
                <a:lnTo>
                  <a:pt x="41867" y="1071625"/>
                </a:lnTo>
                <a:lnTo>
                  <a:pt x="71374" y="1101132"/>
                </a:lnTo>
                <a:lnTo>
                  <a:pt x="106746" y="1123627"/>
                </a:lnTo>
                <a:lnTo>
                  <a:pt x="146837" y="1137965"/>
                </a:lnTo>
                <a:lnTo>
                  <a:pt x="190500" y="1143000"/>
                </a:lnTo>
                <a:lnTo>
                  <a:pt x="1423415" y="1143000"/>
                </a:lnTo>
                <a:lnTo>
                  <a:pt x="1467078" y="1137965"/>
                </a:lnTo>
                <a:lnTo>
                  <a:pt x="1507169" y="1123627"/>
                </a:lnTo>
                <a:lnTo>
                  <a:pt x="1542541" y="1101132"/>
                </a:lnTo>
                <a:lnTo>
                  <a:pt x="1572048" y="1071625"/>
                </a:lnTo>
                <a:lnTo>
                  <a:pt x="1594543" y="1036253"/>
                </a:lnTo>
                <a:lnTo>
                  <a:pt x="1608881" y="996162"/>
                </a:lnTo>
                <a:lnTo>
                  <a:pt x="1613915" y="952500"/>
                </a:lnTo>
                <a:lnTo>
                  <a:pt x="2518410" y="809625"/>
                </a:lnTo>
                <a:lnTo>
                  <a:pt x="1613915" y="666750"/>
                </a:lnTo>
                <a:lnTo>
                  <a:pt x="1613915" y="190500"/>
                </a:lnTo>
                <a:lnTo>
                  <a:pt x="1608881" y="146837"/>
                </a:lnTo>
                <a:lnTo>
                  <a:pt x="1594543" y="106746"/>
                </a:lnTo>
                <a:lnTo>
                  <a:pt x="1572048" y="71374"/>
                </a:lnTo>
                <a:lnTo>
                  <a:pt x="1542541" y="41867"/>
                </a:lnTo>
                <a:lnTo>
                  <a:pt x="1507169" y="19372"/>
                </a:lnTo>
                <a:lnTo>
                  <a:pt x="1467078" y="5034"/>
                </a:lnTo>
                <a:lnTo>
                  <a:pt x="1423415" y="0"/>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ject 7"/>
          <p:cNvSpPr/>
          <p:nvPr/>
        </p:nvSpPr>
        <p:spPr>
          <a:xfrm>
            <a:off x="5356063" y="2747643"/>
            <a:ext cx="2095538" cy="951076"/>
          </a:xfrm>
          <a:custGeom>
            <a:avLst/>
            <a:gdLst/>
            <a:ahLst/>
            <a:cxnLst/>
            <a:rect l="l" t="t" r="r" b="b"/>
            <a:pathLst>
              <a:path w="2518410" h="1143000">
                <a:moveTo>
                  <a:pt x="0" y="190500"/>
                </a:moveTo>
                <a:lnTo>
                  <a:pt x="5034" y="146837"/>
                </a:lnTo>
                <a:lnTo>
                  <a:pt x="19372" y="106746"/>
                </a:lnTo>
                <a:lnTo>
                  <a:pt x="41867" y="71374"/>
                </a:lnTo>
                <a:lnTo>
                  <a:pt x="71374" y="41867"/>
                </a:lnTo>
                <a:lnTo>
                  <a:pt x="106746" y="19372"/>
                </a:lnTo>
                <a:lnTo>
                  <a:pt x="146837" y="5034"/>
                </a:lnTo>
                <a:lnTo>
                  <a:pt x="190500" y="0"/>
                </a:lnTo>
                <a:lnTo>
                  <a:pt x="941451" y="0"/>
                </a:lnTo>
                <a:lnTo>
                  <a:pt x="1344929" y="0"/>
                </a:lnTo>
                <a:lnTo>
                  <a:pt x="1423415" y="0"/>
                </a:lnTo>
                <a:lnTo>
                  <a:pt x="1467078" y="5034"/>
                </a:lnTo>
                <a:lnTo>
                  <a:pt x="1507169" y="19372"/>
                </a:lnTo>
                <a:lnTo>
                  <a:pt x="1542541" y="41867"/>
                </a:lnTo>
                <a:lnTo>
                  <a:pt x="1572048" y="71374"/>
                </a:lnTo>
                <a:lnTo>
                  <a:pt x="1594543" y="106746"/>
                </a:lnTo>
                <a:lnTo>
                  <a:pt x="1608881" y="146837"/>
                </a:lnTo>
                <a:lnTo>
                  <a:pt x="1613915" y="190500"/>
                </a:lnTo>
                <a:lnTo>
                  <a:pt x="1613915" y="666750"/>
                </a:lnTo>
                <a:lnTo>
                  <a:pt x="2518410" y="809625"/>
                </a:lnTo>
                <a:lnTo>
                  <a:pt x="1613915" y="952500"/>
                </a:lnTo>
                <a:lnTo>
                  <a:pt x="1608881" y="996162"/>
                </a:lnTo>
                <a:lnTo>
                  <a:pt x="1594543" y="1036253"/>
                </a:lnTo>
                <a:lnTo>
                  <a:pt x="1572048" y="1071625"/>
                </a:lnTo>
                <a:lnTo>
                  <a:pt x="1542541" y="1101132"/>
                </a:lnTo>
                <a:lnTo>
                  <a:pt x="1507169" y="1123627"/>
                </a:lnTo>
                <a:lnTo>
                  <a:pt x="1467078" y="1137965"/>
                </a:lnTo>
                <a:lnTo>
                  <a:pt x="1423415" y="1143000"/>
                </a:lnTo>
                <a:lnTo>
                  <a:pt x="1344929" y="1143000"/>
                </a:lnTo>
                <a:lnTo>
                  <a:pt x="941451" y="1143000"/>
                </a:lnTo>
                <a:lnTo>
                  <a:pt x="190500" y="1143000"/>
                </a:lnTo>
                <a:lnTo>
                  <a:pt x="146837" y="1137965"/>
                </a:lnTo>
                <a:lnTo>
                  <a:pt x="106746" y="1123627"/>
                </a:lnTo>
                <a:lnTo>
                  <a:pt x="71374" y="1101132"/>
                </a:lnTo>
                <a:lnTo>
                  <a:pt x="41867" y="1071625"/>
                </a:lnTo>
                <a:lnTo>
                  <a:pt x="19372" y="1036253"/>
                </a:lnTo>
                <a:lnTo>
                  <a:pt x="5034" y="996162"/>
                </a:lnTo>
                <a:lnTo>
                  <a:pt x="0" y="952500"/>
                </a:lnTo>
                <a:lnTo>
                  <a:pt x="0" y="666750"/>
                </a:lnTo>
                <a:lnTo>
                  <a:pt x="0" y="190500"/>
                </a:lnTo>
                <a:close/>
              </a:path>
            </a:pathLst>
          </a:custGeom>
          <a:ln w="12192">
            <a:solidFill>
              <a:srgbClr val="00000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object 8"/>
          <p:cNvSpPr txBox="1"/>
          <p:nvPr/>
        </p:nvSpPr>
        <p:spPr>
          <a:xfrm>
            <a:off x="5468502" y="2818234"/>
            <a:ext cx="1082642" cy="832720"/>
          </a:xfrm>
          <a:prstGeom prst="rect">
            <a:avLst/>
          </a:prstGeom>
        </p:spPr>
        <p:txBody>
          <a:bodyPr vert="horz" wrap="square" lIns="0" tIns="12065" rIns="0" bIns="0" rtlCol="0">
            <a:spAutoFit/>
          </a:bodyPr>
          <a:lstStyle/>
          <a:p>
            <a:pPr marL="10541" marR="4216" defTabSz="379476">
              <a:spcBef>
                <a:spcPts val="79"/>
              </a:spcBef>
              <a:defRPr/>
            </a:pPr>
            <a:r>
              <a:rPr lang="en-US" sz="1328" kern="1200" spc="-4">
                <a:solidFill>
                  <a:prstClr val="white"/>
                </a:solidFill>
                <a:latin typeface="Arial"/>
                <a:ea typeface="+mn-ea"/>
                <a:cs typeface="Arial"/>
              </a:rPr>
              <a:t>Ask the</a:t>
            </a:r>
            <a:r>
              <a:rPr lang="en-US" sz="1328" kern="1200" spc="-42">
                <a:solidFill>
                  <a:prstClr val="white"/>
                </a:solidFill>
                <a:latin typeface="Arial"/>
                <a:ea typeface="+mn-ea"/>
                <a:cs typeface="Arial"/>
              </a:rPr>
              <a:t> </a:t>
            </a:r>
            <a:r>
              <a:rPr lang="en-US" sz="1328" kern="1200" spc="-4">
                <a:solidFill>
                  <a:prstClr val="white"/>
                </a:solidFill>
                <a:latin typeface="Arial"/>
                <a:ea typeface="+mn-ea"/>
                <a:cs typeface="Arial"/>
              </a:rPr>
              <a:t>Driver  to click the  link in </a:t>
            </a:r>
            <a:r>
              <a:rPr lang="en-US" sz="1328" kern="1200" spc="-42">
                <a:solidFill>
                  <a:prstClr val="white"/>
                </a:solidFill>
                <a:latin typeface="Arial"/>
                <a:ea typeface="+mn-ea"/>
                <a:cs typeface="Arial"/>
              </a:rPr>
              <a:t>Text  </a:t>
            </a:r>
            <a:r>
              <a:rPr lang="en-US" sz="1328" kern="1200" spc="-4">
                <a:solidFill>
                  <a:prstClr val="white"/>
                </a:solidFill>
                <a:latin typeface="Arial"/>
                <a:ea typeface="+mn-ea"/>
                <a:cs typeface="Arial"/>
              </a:rPr>
              <a:t>Message</a:t>
            </a:r>
            <a:endParaRPr kumimoji="0" lang="en-US" sz="1600" b="0" i="0" u="none" strike="noStrike" kern="1200" cap="none" spc="0" normalizeH="0" baseline="0" noProof="0">
              <a:ln>
                <a:noFill/>
              </a:ln>
              <a:solidFill>
                <a:prstClr val="white"/>
              </a:solidFill>
              <a:effectLst/>
              <a:uLnTx/>
              <a:uFillTx/>
              <a:latin typeface="Arial"/>
              <a:ea typeface="+mn-ea"/>
              <a:cs typeface="Arial"/>
            </a:endParaRPr>
          </a:p>
        </p:txBody>
      </p:sp>
      <p:sp>
        <p:nvSpPr>
          <p:cNvPr id="9" name="object 9"/>
          <p:cNvSpPr/>
          <p:nvPr/>
        </p:nvSpPr>
        <p:spPr>
          <a:xfrm>
            <a:off x="2841417" y="2268299"/>
            <a:ext cx="2357401" cy="3531663"/>
          </a:xfrm>
          <a:prstGeom prst="rect">
            <a:avLst/>
          </a:prstGeom>
          <a:blipFill>
            <a:blip r:embed="rId4"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descr="A yellow logo on a black background&#10;&#10;Description automatically generated with low confidence">
            <a:extLst>
              <a:ext uri="{FF2B5EF4-FFF2-40B4-BE49-F238E27FC236}">
                <a16:creationId xmlns:a16="http://schemas.microsoft.com/office/drawing/2014/main" id="{E0B12435-DA70-8C6C-38A0-93DCBA20E45C}"/>
              </a:ext>
            </a:extLst>
          </p:cNvPr>
          <p:cNvPicPr>
            <a:picLocks noChangeAspect="1"/>
          </p:cNvPicPr>
          <p:nvPr/>
        </p:nvPicPr>
        <p:blipFill>
          <a:blip r:embed="rId5"/>
          <a:stretch>
            <a:fillRect/>
          </a:stretch>
        </p:blipFill>
        <p:spPr>
          <a:xfrm>
            <a:off x="11438089" y="6054652"/>
            <a:ext cx="536258" cy="571645"/>
          </a:xfrm>
          <a:prstGeom prst="rect">
            <a:avLst/>
          </a:prstGeom>
        </p:spPr>
      </p:pic>
    </p:spTree>
    <p:extLst>
      <p:ext uri="{BB962C8B-B14F-4D97-AF65-F5344CB8AC3E}">
        <p14:creationId xmlns:p14="http://schemas.microsoft.com/office/powerpoint/2010/main" val="20404486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object 3"/>
          <p:cNvSpPr txBox="1"/>
          <p:nvPr/>
        </p:nvSpPr>
        <p:spPr>
          <a:xfrm>
            <a:off x="838199" y="388308"/>
            <a:ext cx="7188989" cy="1021424"/>
          </a:xfrm>
          <a:prstGeom prst="rect">
            <a:avLst/>
          </a:prstGeom>
        </p:spPr>
        <p:txBody>
          <a:bodyPr vert="horz" lIns="91440" tIns="45720" rIns="91440" bIns="45720" rtlCol="0" anchor="b">
            <a:normAutofit/>
          </a:bodyPr>
          <a:lstStyle/>
          <a:p>
            <a:pPr marL="12700" marR="0" lvl="0" indent="0" defTabSz="914400" fontAlgn="auto">
              <a:lnSpc>
                <a:spcPct val="90000"/>
              </a:lnSpc>
              <a:spcBef>
                <a:spcPct val="0"/>
              </a:spcBef>
              <a:spcAft>
                <a:spcPts val="600"/>
              </a:spcAft>
              <a:buClrTx/>
              <a:buSzTx/>
              <a:tabLst/>
              <a:defRPr/>
            </a:pPr>
            <a:r>
              <a:rPr kumimoji="0" lang="en-US" sz="3100" b="0" i="0" u="none" strike="noStrike" kern="1200" cap="none" spc="-175" normalizeH="0" baseline="0" noProof="0">
                <a:ln>
                  <a:noFill/>
                </a:ln>
                <a:solidFill>
                  <a:schemeClr val="bg1"/>
                </a:solidFill>
                <a:effectLst/>
                <a:uLnTx/>
                <a:uFillTx/>
                <a:latin typeface="+mj-lt"/>
                <a:ea typeface="+mj-ea"/>
                <a:cs typeface="+mj-cs"/>
              </a:rPr>
              <a:t>The </a:t>
            </a:r>
            <a:r>
              <a:rPr kumimoji="0" lang="en-US" sz="3100" b="0" i="0" u="none" strike="noStrike" kern="1200" cap="none" spc="-40" normalizeH="0" baseline="0" noProof="0">
                <a:ln>
                  <a:noFill/>
                </a:ln>
                <a:solidFill>
                  <a:schemeClr val="bg1"/>
                </a:solidFill>
                <a:effectLst/>
                <a:uLnTx/>
                <a:uFillTx/>
                <a:latin typeface="+mj-lt"/>
                <a:ea typeface="+mj-ea"/>
                <a:cs typeface="+mj-cs"/>
              </a:rPr>
              <a:t>link </a:t>
            </a:r>
            <a:r>
              <a:rPr kumimoji="0" lang="en-US" sz="3100" b="0" i="0" u="none" strike="noStrike" kern="1200" cap="none" spc="-114" normalizeH="0" baseline="0" noProof="0">
                <a:ln>
                  <a:noFill/>
                </a:ln>
                <a:solidFill>
                  <a:schemeClr val="bg1"/>
                </a:solidFill>
                <a:effectLst/>
                <a:uLnTx/>
                <a:uFillTx/>
                <a:latin typeface="+mj-lt"/>
                <a:ea typeface="+mj-ea"/>
                <a:cs typeface="+mj-cs"/>
              </a:rPr>
              <a:t>takes </a:t>
            </a:r>
            <a:r>
              <a:rPr kumimoji="0" lang="en-US" sz="3100" b="0" i="0" u="none" strike="noStrike" kern="1200" cap="none" spc="35" normalizeH="0" baseline="0" noProof="0">
                <a:ln>
                  <a:noFill/>
                </a:ln>
                <a:solidFill>
                  <a:schemeClr val="bg1"/>
                </a:solidFill>
                <a:effectLst/>
                <a:uLnTx/>
                <a:uFillTx/>
                <a:latin typeface="+mj-lt"/>
                <a:ea typeface="+mj-ea"/>
                <a:cs typeface="+mj-cs"/>
              </a:rPr>
              <a:t>to </a:t>
            </a:r>
            <a:r>
              <a:rPr kumimoji="0" lang="en-US" sz="3100" b="0" i="0" u="none" strike="noStrike" kern="1200" cap="none" spc="-120" normalizeH="0" baseline="0" noProof="0">
                <a:ln>
                  <a:noFill/>
                </a:ln>
                <a:solidFill>
                  <a:schemeClr val="bg1"/>
                </a:solidFill>
                <a:effectLst/>
                <a:uLnTx/>
                <a:uFillTx/>
                <a:latin typeface="+mj-lt"/>
                <a:ea typeface="+mj-ea"/>
                <a:cs typeface="+mj-cs"/>
              </a:rPr>
              <a:t>App </a:t>
            </a:r>
            <a:r>
              <a:rPr kumimoji="0" lang="en-US" sz="3100" b="0" i="0" u="none" strike="noStrike" kern="1200" cap="none" spc="-105" normalizeH="0" baseline="0" noProof="0">
                <a:ln>
                  <a:noFill/>
                </a:ln>
                <a:solidFill>
                  <a:schemeClr val="bg1"/>
                </a:solidFill>
                <a:effectLst/>
                <a:uLnTx/>
                <a:uFillTx/>
                <a:latin typeface="+mj-lt"/>
                <a:ea typeface="+mj-ea"/>
                <a:cs typeface="+mj-cs"/>
              </a:rPr>
              <a:t>Store. </a:t>
            </a:r>
            <a:r>
              <a:rPr kumimoji="0" lang="en-US" sz="3100" b="0" i="0" u="none" strike="noStrike" kern="1200" cap="none" spc="-195" normalizeH="0" baseline="0" noProof="0">
                <a:ln>
                  <a:noFill/>
                </a:ln>
                <a:solidFill>
                  <a:schemeClr val="bg1"/>
                </a:solidFill>
                <a:effectLst/>
                <a:uLnTx/>
                <a:uFillTx/>
                <a:latin typeface="+mj-lt"/>
                <a:ea typeface="+mj-ea"/>
                <a:cs typeface="+mj-cs"/>
              </a:rPr>
              <a:t>Ask </a:t>
            </a:r>
            <a:r>
              <a:rPr kumimoji="0" lang="en-US" sz="3100" b="0" i="0" u="none" strike="noStrike" kern="1200" cap="none" spc="-50" normalizeH="0" baseline="0" noProof="0">
                <a:ln>
                  <a:noFill/>
                </a:ln>
                <a:solidFill>
                  <a:schemeClr val="bg1"/>
                </a:solidFill>
                <a:effectLst/>
                <a:uLnTx/>
                <a:uFillTx/>
                <a:latin typeface="+mj-lt"/>
                <a:ea typeface="+mj-ea"/>
                <a:cs typeface="+mj-cs"/>
              </a:rPr>
              <a:t>driver </a:t>
            </a:r>
            <a:r>
              <a:rPr kumimoji="0" lang="en-US" sz="3100" b="0" i="0" u="none" strike="noStrike" kern="1200" cap="none" spc="35" normalizeH="0" baseline="0" noProof="0">
                <a:ln>
                  <a:noFill/>
                </a:ln>
                <a:solidFill>
                  <a:schemeClr val="bg1"/>
                </a:solidFill>
                <a:effectLst/>
                <a:uLnTx/>
                <a:uFillTx/>
                <a:latin typeface="+mj-lt"/>
                <a:ea typeface="+mj-ea"/>
                <a:cs typeface="+mj-cs"/>
              </a:rPr>
              <a:t>to</a:t>
            </a:r>
            <a:r>
              <a:rPr kumimoji="0" lang="en-US" sz="3100" b="0" i="0" u="none" strike="noStrike" kern="1200" cap="none" spc="-495" normalizeH="0" baseline="0" noProof="0">
                <a:ln>
                  <a:noFill/>
                </a:ln>
                <a:solidFill>
                  <a:schemeClr val="bg1"/>
                </a:solidFill>
                <a:effectLst/>
                <a:uLnTx/>
                <a:uFillTx/>
                <a:latin typeface="+mj-lt"/>
                <a:ea typeface="+mj-ea"/>
                <a:cs typeface="+mj-cs"/>
              </a:rPr>
              <a:t> </a:t>
            </a:r>
            <a:r>
              <a:rPr kumimoji="0" lang="en-US" sz="3100" b="0" i="0" u="none" strike="noStrike" kern="1200" cap="none" spc="-60" normalizeH="0" baseline="0" noProof="0">
                <a:ln>
                  <a:noFill/>
                </a:ln>
                <a:solidFill>
                  <a:schemeClr val="bg1"/>
                </a:solidFill>
                <a:effectLst/>
                <a:uLnTx/>
                <a:uFillTx/>
                <a:latin typeface="+mj-lt"/>
                <a:ea typeface="+mj-ea"/>
                <a:cs typeface="+mj-cs"/>
              </a:rPr>
              <a:t>Install/Download </a:t>
            </a:r>
            <a:r>
              <a:rPr kumimoji="0" lang="en-US" sz="3100" b="0" i="0" u="none" strike="noStrike" kern="1200" cap="none" spc="-110" normalizeH="0" baseline="0" noProof="0">
                <a:ln>
                  <a:noFill/>
                </a:ln>
                <a:solidFill>
                  <a:schemeClr val="bg1"/>
                </a:solidFill>
                <a:effectLst/>
                <a:uLnTx/>
                <a:uFillTx/>
                <a:latin typeface="+mj-lt"/>
                <a:ea typeface="+mj-ea"/>
                <a:cs typeface="+mj-cs"/>
              </a:rPr>
              <a:t>Trucker </a:t>
            </a:r>
            <a:r>
              <a:rPr kumimoji="0" lang="en-US" sz="3100" b="0" i="0" u="none" strike="noStrike" kern="1200" cap="none" spc="-145" normalizeH="0" baseline="0" noProof="0">
                <a:ln>
                  <a:noFill/>
                </a:ln>
                <a:solidFill>
                  <a:schemeClr val="bg1"/>
                </a:solidFill>
                <a:effectLst/>
                <a:uLnTx/>
                <a:uFillTx/>
                <a:latin typeface="+mj-lt"/>
                <a:ea typeface="+mj-ea"/>
                <a:cs typeface="+mj-cs"/>
              </a:rPr>
              <a:t>Tools </a:t>
            </a:r>
            <a:r>
              <a:rPr kumimoji="0" lang="en-US" sz="3100" b="0" i="0" u="none" strike="noStrike" kern="1200" cap="none" spc="-120" normalizeH="0" baseline="0" noProof="0">
                <a:ln>
                  <a:noFill/>
                </a:ln>
                <a:solidFill>
                  <a:schemeClr val="bg1"/>
                </a:solidFill>
                <a:effectLst/>
                <a:uLnTx/>
                <a:uFillTx/>
                <a:latin typeface="+mj-lt"/>
                <a:ea typeface="+mj-ea"/>
                <a:cs typeface="+mj-cs"/>
              </a:rPr>
              <a:t>App</a:t>
            </a:r>
            <a:endParaRPr kumimoji="0" lang="en-US" sz="3100" b="0" i="0" u="none" strike="noStrike" kern="1200" cap="none" spc="0" normalizeH="0" baseline="0" noProof="0">
              <a:ln>
                <a:noFill/>
              </a:ln>
              <a:solidFill>
                <a:schemeClr val="bg1"/>
              </a:solidFill>
              <a:effectLst/>
              <a:uLnTx/>
              <a:uFillTx/>
              <a:latin typeface="+mj-lt"/>
              <a:ea typeface="+mj-ea"/>
              <a:cs typeface="+mj-cs"/>
            </a:endParaRPr>
          </a:p>
        </p:txBody>
      </p:sp>
      <p:cxnSp>
        <p:nvCxnSpPr>
          <p:cNvPr id="15" name="Straight Connector 14">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1440584"/>
            <a:ext cx="80271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7C2F6CE-0CF2-4DDD-85F5-96799A328F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164811" y="6267491"/>
            <a:ext cx="80271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object 4"/>
          <p:cNvSpPr/>
          <p:nvPr/>
        </p:nvSpPr>
        <p:spPr>
          <a:xfrm>
            <a:off x="5905784" y="1715407"/>
            <a:ext cx="2219178" cy="4241800"/>
          </a:xfrm>
          <a:prstGeom prst="rect">
            <a:avLst/>
          </a:prstGeom>
          <a:blipFill>
            <a:blip r:embed="rId2"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object 5"/>
          <p:cNvSpPr/>
          <p:nvPr/>
        </p:nvSpPr>
        <p:spPr>
          <a:xfrm>
            <a:off x="6094731" y="2300002"/>
            <a:ext cx="1841283" cy="2936923"/>
          </a:xfrm>
          <a:prstGeom prst="rect">
            <a:avLst/>
          </a:prstGeom>
          <a:blipFill>
            <a:blip r:embed="rId3"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object 6"/>
          <p:cNvSpPr/>
          <p:nvPr/>
        </p:nvSpPr>
        <p:spPr>
          <a:xfrm>
            <a:off x="4067038" y="2300002"/>
            <a:ext cx="3264833" cy="1394912"/>
          </a:xfrm>
          <a:custGeom>
            <a:avLst/>
            <a:gdLst/>
            <a:ahLst/>
            <a:cxnLst/>
            <a:rect l="l" t="t" r="r" b="b"/>
            <a:pathLst>
              <a:path w="3923665" h="1676400">
                <a:moveTo>
                  <a:pt x="1703324" y="0"/>
                </a:moveTo>
                <a:lnTo>
                  <a:pt x="279400" y="0"/>
                </a:lnTo>
                <a:lnTo>
                  <a:pt x="234080" y="3656"/>
                </a:lnTo>
                <a:lnTo>
                  <a:pt x="191089" y="14244"/>
                </a:lnTo>
                <a:lnTo>
                  <a:pt x="151001" y="31186"/>
                </a:lnTo>
                <a:lnTo>
                  <a:pt x="114391" y="53908"/>
                </a:lnTo>
                <a:lnTo>
                  <a:pt x="81835" y="81835"/>
                </a:lnTo>
                <a:lnTo>
                  <a:pt x="53908" y="114391"/>
                </a:lnTo>
                <a:lnTo>
                  <a:pt x="31186" y="151001"/>
                </a:lnTo>
                <a:lnTo>
                  <a:pt x="14244" y="191089"/>
                </a:lnTo>
                <a:lnTo>
                  <a:pt x="3656" y="234080"/>
                </a:lnTo>
                <a:lnTo>
                  <a:pt x="0" y="279400"/>
                </a:lnTo>
                <a:lnTo>
                  <a:pt x="0" y="1397000"/>
                </a:lnTo>
                <a:lnTo>
                  <a:pt x="3656" y="1442319"/>
                </a:lnTo>
                <a:lnTo>
                  <a:pt x="14244" y="1485310"/>
                </a:lnTo>
                <a:lnTo>
                  <a:pt x="31186" y="1525398"/>
                </a:lnTo>
                <a:lnTo>
                  <a:pt x="53908" y="1562008"/>
                </a:lnTo>
                <a:lnTo>
                  <a:pt x="81835" y="1594564"/>
                </a:lnTo>
                <a:lnTo>
                  <a:pt x="114391" y="1622491"/>
                </a:lnTo>
                <a:lnTo>
                  <a:pt x="151001" y="1645213"/>
                </a:lnTo>
                <a:lnTo>
                  <a:pt x="191089" y="1662155"/>
                </a:lnTo>
                <a:lnTo>
                  <a:pt x="234080" y="1672743"/>
                </a:lnTo>
                <a:lnTo>
                  <a:pt x="279400" y="1676399"/>
                </a:lnTo>
                <a:lnTo>
                  <a:pt x="1703324" y="1676399"/>
                </a:lnTo>
                <a:lnTo>
                  <a:pt x="1748643" y="1672743"/>
                </a:lnTo>
                <a:lnTo>
                  <a:pt x="1791634" y="1662155"/>
                </a:lnTo>
                <a:lnTo>
                  <a:pt x="1831722" y="1645213"/>
                </a:lnTo>
                <a:lnTo>
                  <a:pt x="1868332" y="1622491"/>
                </a:lnTo>
                <a:lnTo>
                  <a:pt x="1900888" y="1594564"/>
                </a:lnTo>
                <a:lnTo>
                  <a:pt x="1928815" y="1562008"/>
                </a:lnTo>
                <a:lnTo>
                  <a:pt x="1951537" y="1525398"/>
                </a:lnTo>
                <a:lnTo>
                  <a:pt x="1968479" y="1485310"/>
                </a:lnTo>
                <a:lnTo>
                  <a:pt x="1979067" y="1442319"/>
                </a:lnTo>
                <a:lnTo>
                  <a:pt x="1982724" y="1397000"/>
                </a:lnTo>
                <a:lnTo>
                  <a:pt x="3525076" y="977900"/>
                </a:lnTo>
                <a:lnTo>
                  <a:pt x="1982724" y="977900"/>
                </a:lnTo>
                <a:lnTo>
                  <a:pt x="1982724" y="279400"/>
                </a:lnTo>
                <a:lnTo>
                  <a:pt x="1979067" y="234080"/>
                </a:lnTo>
                <a:lnTo>
                  <a:pt x="1968479" y="191089"/>
                </a:lnTo>
                <a:lnTo>
                  <a:pt x="1951537" y="151001"/>
                </a:lnTo>
                <a:lnTo>
                  <a:pt x="1928815" y="114391"/>
                </a:lnTo>
                <a:lnTo>
                  <a:pt x="1900888" y="81835"/>
                </a:lnTo>
                <a:lnTo>
                  <a:pt x="1868332" y="53908"/>
                </a:lnTo>
                <a:lnTo>
                  <a:pt x="1831722" y="31186"/>
                </a:lnTo>
                <a:lnTo>
                  <a:pt x="1791634" y="14244"/>
                </a:lnTo>
                <a:lnTo>
                  <a:pt x="1748643" y="3656"/>
                </a:lnTo>
                <a:lnTo>
                  <a:pt x="1703324" y="0"/>
                </a:lnTo>
                <a:close/>
              </a:path>
              <a:path w="3923665" h="1676400">
                <a:moveTo>
                  <a:pt x="3923284" y="869695"/>
                </a:moveTo>
                <a:lnTo>
                  <a:pt x="1982724" y="977900"/>
                </a:lnTo>
                <a:lnTo>
                  <a:pt x="3525076" y="977900"/>
                </a:lnTo>
                <a:lnTo>
                  <a:pt x="3923284" y="869695"/>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ject 7"/>
          <p:cNvSpPr/>
          <p:nvPr/>
        </p:nvSpPr>
        <p:spPr>
          <a:xfrm>
            <a:off x="4067038" y="2300002"/>
            <a:ext cx="3264833" cy="1394912"/>
          </a:xfrm>
          <a:custGeom>
            <a:avLst/>
            <a:gdLst/>
            <a:ahLst/>
            <a:cxnLst/>
            <a:rect l="l" t="t" r="r" b="b"/>
            <a:pathLst>
              <a:path w="3923665" h="1676400">
                <a:moveTo>
                  <a:pt x="0" y="279400"/>
                </a:moveTo>
                <a:lnTo>
                  <a:pt x="3656" y="234080"/>
                </a:lnTo>
                <a:lnTo>
                  <a:pt x="14244" y="191089"/>
                </a:lnTo>
                <a:lnTo>
                  <a:pt x="31186" y="151001"/>
                </a:lnTo>
                <a:lnTo>
                  <a:pt x="53908" y="114391"/>
                </a:lnTo>
                <a:lnTo>
                  <a:pt x="81835" y="81835"/>
                </a:lnTo>
                <a:lnTo>
                  <a:pt x="114391" y="53908"/>
                </a:lnTo>
                <a:lnTo>
                  <a:pt x="151001" y="31186"/>
                </a:lnTo>
                <a:lnTo>
                  <a:pt x="191089" y="14244"/>
                </a:lnTo>
                <a:lnTo>
                  <a:pt x="234080" y="3656"/>
                </a:lnTo>
                <a:lnTo>
                  <a:pt x="279400" y="0"/>
                </a:lnTo>
                <a:lnTo>
                  <a:pt x="1156589" y="0"/>
                </a:lnTo>
                <a:lnTo>
                  <a:pt x="1652270" y="0"/>
                </a:lnTo>
                <a:lnTo>
                  <a:pt x="1703324" y="0"/>
                </a:lnTo>
                <a:lnTo>
                  <a:pt x="1748643" y="3656"/>
                </a:lnTo>
                <a:lnTo>
                  <a:pt x="1791634" y="14244"/>
                </a:lnTo>
                <a:lnTo>
                  <a:pt x="1831722" y="31186"/>
                </a:lnTo>
                <a:lnTo>
                  <a:pt x="1868332" y="53908"/>
                </a:lnTo>
                <a:lnTo>
                  <a:pt x="1900888" y="81835"/>
                </a:lnTo>
                <a:lnTo>
                  <a:pt x="1928815" y="114391"/>
                </a:lnTo>
                <a:lnTo>
                  <a:pt x="1951537" y="151001"/>
                </a:lnTo>
                <a:lnTo>
                  <a:pt x="1968479" y="191089"/>
                </a:lnTo>
                <a:lnTo>
                  <a:pt x="1979067" y="234080"/>
                </a:lnTo>
                <a:lnTo>
                  <a:pt x="1982724" y="279400"/>
                </a:lnTo>
                <a:lnTo>
                  <a:pt x="1982724" y="977900"/>
                </a:lnTo>
                <a:lnTo>
                  <a:pt x="3923284" y="869695"/>
                </a:lnTo>
                <a:lnTo>
                  <a:pt x="1982724" y="1397000"/>
                </a:lnTo>
                <a:lnTo>
                  <a:pt x="1979067" y="1442319"/>
                </a:lnTo>
                <a:lnTo>
                  <a:pt x="1968479" y="1485310"/>
                </a:lnTo>
                <a:lnTo>
                  <a:pt x="1951537" y="1525398"/>
                </a:lnTo>
                <a:lnTo>
                  <a:pt x="1928815" y="1562008"/>
                </a:lnTo>
                <a:lnTo>
                  <a:pt x="1900888" y="1594564"/>
                </a:lnTo>
                <a:lnTo>
                  <a:pt x="1868332" y="1622491"/>
                </a:lnTo>
                <a:lnTo>
                  <a:pt x="1831722" y="1645213"/>
                </a:lnTo>
                <a:lnTo>
                  <a:pt x="1791634" y="1662155"/>
                </a:lnTo>
                <a:lnTo>
                  <a:pt x="1748643" y="1672743"/>
                </a:lnTo>
                <a:lnTo>
                  <a:pt x="1703324" y="1676399"/>
                </a:lnTo>
                <a:lnTo>
                  <a:pt x="1652270" y="1676399"/>
                </a:lnTo>
                <a:lnTo>
                  <a:pt x="1156589" y="1676399"/>
                </a:lnTo>
                <a:lnTo>
                  <a:pt x="279400" y="1676399"/>
                </a:lnTo>
                <a:lnTo>
                  <a:pt x="234080" y="1672743"/>
                </a:lnTo>
                <a:lnTo>
                  <a:pt x="191089" y="1662155"/>
                </a:lnTo>
                <a:lnTo>
                  <a:pt x="151001" y="1645213"/>
                </a:lnTo>
                <a:lnTo>
                  <a:pt x="114391" y="1622491"/>
                </a:lnTo>
                <a:lnTo>
                  <a:pt x="81835" y="1594564"/>
                </a:lnTo>
                <a:lnTo>
                  <a:pt x="53908" y="1562008"/>
                </a:lnTo>
                <a:lnTo>
                  <a:pt x="31186" y="1525398"/>
                </a:lnTo>
                <a:lnTo>
                  <a:pt x="14244" y="1485310"/>
                </a:lnTo>
                <a:lnTo>
                  <a:pt x="3656" y="1442319"/>
                </a:lnTo>
                <a:lnTo>
                  <a:pt x="0" y="1397000"/>
                </a:lnTo>
                <a:lnTo>
                  <a:pt x="0" y="977900"/>
                </a:lnTo>
                <a:lnTo>
                  <a:pt x="0" y="279400"/>
                </a:lnTo>
                <a:close/>
              </a:path>
            </a:pathLst>
          </a:custGeom>
          <a:ln w="12192">
            <a:solidFill>
              <a:srgbClr val="00000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object 8"/>
          <p:cNvSpPr txBox="1"/>
          <p:nvPr/>
        </p:nvSpPr>
        <p:spPr>
          <a:xfrm>
            <a:off x="4200780" y="2391939"/>
            <a:ext cx="1364794" cy="1238513"/>
          </a:xfrm>
          <a:prstGeom prst="rect">
            <a:avLst/>
          </a:prstGeom>
        </p:spPr>
        <p:txBody>
          <a:bodyPr vert="horz" wrap="square" lIns="0" tIns="12065" rIns="0" bIns="0" rtlCol="0">
            <a:spAutoFit/>
          </a:bodyPr>
          <a:lstStyle/>
          <a:p>
            <a:pPr marL="10541" marR="4216" defTabSz="379476">
              <a:spcBef>
                <a:spcPts val="79"/>
              </a:spcBef>
              <a:defRPr/>
            </a:pPr>
            <a:r>
              <a:rPr lang="en-US" sz="1328" kern="1200" spc="-4" dirty="0">
                <a:latin typeface="Arial"/>
                <a:ea typeface="+mn-ea"/>
                <a:cs typeface="Arial"/>
              </a:rPr>
              <a:t>Driver has to  Install/Download  </a:t>
            </a:r>
            <a:r>
              <a:rPr lang="en-US" sz="1328" kern="1200" spc="-12" dirty="0">
                <a:latin typeface="Arial"/>
                <a:ea typeface="+mn-ea"/>
                <a:cs typeface="Arial"/>
              </a:rPr>
              <a:t>Trucker </a:t>
            </a:r>
            <a:r>
              <a:rPr lang="en-US" sz="1328" kern="1200" spc="-33" dirty="0">
                <a:latin typeface="Arial"/>
                <a:ea typeface="+mn-ea"/>
                <a:cs typeface="Arial"/>
              </a:rPr>
              <a:t>Tools</a:t>
            </a:r>
            <a:r>
              <a:rPr lang="en-US" sz="1328" kern="1200" spc="-116" dirty="0">
                <a:latin typeface="Arial"/>
                <a:ea typeface="+mn-ea"/>
                <a:cs typeface="Arial"/>
              </a:rPr>
              <a:t> </a:t>
            </a:r>
            <a:r>
              <a:rPr lang="en-US" sz="1328" kern="1200" spc="-4" dirty="0">
                <a:latin typeface="Arial"/>
                <a:ea typeface="+mn-ea"/>
                <a:cs typeface="Arial"/>
              </a:rPr>
              <a:t>App  &amp; then, </a:t>
            </a:r>
            <a:r>
              <a:rPr lang="en-US" sz="1328" kern="1200" spc="-8" dirty="0">
                <a:latin typeface="Arial"/>
                <a:ea typeface="+mn-ea"/>
                <a:cs typeface="Arial"/>
              </a:rPr>
              <a:t>Open </a:t>
            </a:r>
            <a:r>
              <a:rPr lang="en-US" sz="1328" kern="1200" spc="-4" dirty="0">
                <a:latin typeface="Arial"/>
                <a:ea typeface="+mn-ea"/>
                <a:cs typeface="Arial"/>
              </a:rPr>
              <a:t>and  Allow it to track  location</a:t>
            </a:r>
            <a:endParaRPr kumimoji="0" lang="en-US" sz="1600" b="0" i="0" u="none" strike="noStrike" kern="1200" cap="none" spc="0" normalizeH="0" baseline="0" noProof="0" dirty="0">
              <a:ln>
                <a:noFill/>
              </a:ln>
              <a:effectLst/>
              <a:uLnTx/>
              <a:uFillTx/>
              <a:latin typeface="Arial"/>
              <a:ea typeface="+mn-ea"/>
              <a:cs typeface="Arial"/>
            </a:endParaRPr>
          </a:p>
        </p:txBody>
      </p:sp>
      <p:pic>
        <p:nvPicPr>
          <p:cNvPr id="2" name="Picture 1" descr="A yellow logo on a black background&#10;&#10;Description automatically generated with low confidence">
            <a:extLst>
              <a:ext uri="{FF2B5EF4-FFF2-40B4-BE49-F238E27FC236}">
                <a16:creationId xmlns:a16="http://schemas.microsoft.com/office/drawing/2014/main" id="{DDDBADE4-A2F6-DF95-97AA-56EBE7026928}"/>
              </a:ext>
            </a:extLst>
          </p:cNvPr>
          <p:cNvPicPr>
            <a:picLocks noChangeAspect="1"/>
          </p:cNvPicPr>
          <p:nvPr/>
        </p:nvPicPr>
        <p:blipFill>
          <a:blip r:embed="rId4"/>
          <a:stretch>
            <a:fillRect/>
          </a:stretch>
        </p:blipFill>
        <p:spPr>
          <a:xfrm>
            <a:off x="11438089" y="6054652"/>
            <a:ext cx="536258" cy="571645"/>
          </a:xfrm>
          <a:prstGeom prst="rect">
            <a:avLst/>
          </a:prstGeom>
        </p:spPr>
      </p:pic>
    </p:spTree>
    <p:extLst>
      <p:ext uri="{BB962C8B-B14F-4D97-AF65-F5344CB8AC3E}">
        <p14:creationId xmlns:p14="http://schemas.microsoft.com/office/powerpoint/2010/main" val="33687289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object 3"/>
          <p:cNvSpPr txBox="1"/>
          <p:nvPr/>
        </p:nvSpPr>
        <p:spPr>
          <a:xfrm>
            <a:off x="838199" y="388308"/>
            <a:ext cx="7188989" cy="1021424"/>
          </a:xfrm>
          <a:prstGeom prst="rect">
            <a:avLst/>
          </a:prstGeom>
        </p:spPr>
        <p:txBody>
          <a:bodyPr vert="horz" lIns="91440" tIns="45720" rIns="91440" bIns="45720" rtlCol="0" anchor="b">
            <a:normAutofit/>
          </a:bodyPr>
          <a:lstStyle/>
          <a:p>
            <a:pPr marL="2937510" marR="5080" lvl="0" indent="-2925445" defTabSz="914400" fontAlgn="auto">
              <a:lnSpc>
                <a:spcPct val="90000"/>
              </a:lnSpc>
              <a:spcBef>
                <a:spcPct val="0"/>
              </a:spcBef>
              <a:spcAft>
                <a:spcPts val="600"/>
              </a:spcAft>
              <a:buClrTx/>
              <a:buSzTx/>
              <a:tabLst/>
              <a:defRPr/>
            </a:pPr>
            <a:r>
              <a:rPr kumimoji="0" lang="en-US" sz="3100" b="0" i="0" u="none" strike="noStrike" kern="1200" cap="none" spc="-145" normalizeH="0" baseline="0" noProof="0">
                <a:ln>
                  <a:noFill/>
                </a:ln>
                <a:solidFill>
                  <a:schemeClr val="bg1"/>
                </a:solidFill>
                <a:effectLst/>
                <a:uLnTx/>
                <a:uFillTx/>
                <a:latin typeface="+mj-lt"/>
                <a:ea typeface="+mj-ea"/>
                <a:cs typeface="+mj-cs"/>
              </a:rPr>
              <a:t>Click </a:t>
            </a:r>
            <a:r>
              <a:rPr kumimoji="0" lang="en-US" sz="3100" b="0" i="0" u="none" strike="noStrike" kern="1200" cap="none" spc="-170" normalizeH="0" baseline="0" noProof="0">
                <a:ln>
                  <a:noFill/>
                </a:ln>
                <a:solidFill>
                  <a:schemeClr val="bg1"/>
                </a:solidFill>
                <a:effectLst/>
                <a:uLnTx/>
                <a:uFillTx/>
                <a:latin typeface="+mj-lt"/>
                <a:ea typeface="+mj-ea"/>
                <a:cs typeface="+mj-cs"/>
              </a:rPr>
              <a:t>Load </a:t>
            </a:r>
            <a:r>
              <a:rPr kumimoji="0" lang="en-US" sz="3100" b="0" i="0" u="none" strike="noStrike" kern="1200" cap="none" spc="-150" normalizeH="0" baseline="0" noProof="0">
                <a:ln>
                  <a:noFill/>
                </a:ln>
                <a:solidFill>
                  <a:schemeClr val="bg1"/>
                </a:solidFill>
                <a:effectLst/>
                <a:uLnTx/>
                <a:uFillTx/>
                <a:latin typeface="+mj-lt"/>
                <a:ea typeface="+mj-ea"/>
                <a:cs typeface="+mj-cs"/>
              </a:rPr>
              <a:t>Track </a:t>
            </a:r>
            <a:r>
              <a:rPr kumimoji="0" lang="en-US" sz="3100" b="0" i="0" u="none" strike="noStrike" kern="1200" cap="none" spc="30" normalizeH="0" baseline="0" noProof="0">
                <a:ln>
                  <a:noFill/>
                </a:ln>
                <a:solidFill>
                  <a:schemeClr val="bg1"/>
                </a:solidFill>
                <a:effectLst/>
                <a:uLnTx/>
                <a:uFillTx/>
                <a:latin typeface="+mj-lt"/>
                <a:ea typeface="+mj-ea"/>
                <a:cs typeface="+mj-cs"/>
              </a:rPr>
              <a:t>to </a:t>
            </a:r>
            <a:r>
              <a:rPr kumimoji="0" lang="en-US" sz="3100" b="0" i="0" u="none" strike="noStrike" kern="1200" cap="none" spc="-185" normalizeH="0" baseline="0" noProof="0">
                <a:ln>
                  <a:noFill/>
                </a:ln>
                <a:solidFill>
                  <a:schemeClr val="bg1"/>
                </a:solidFill>
                <a:effectLst/>
                <a:uLnTx/>
                <a:uFillTx/>
                <a:latin typeface="+mj-lt"/>
                <a:ea typeface="+mj-ea"/>
                <a:cs typeface="+mj-cs"/>
              </a:rPr>
              <a:t>see </a:t>
            </a:r>
            <a:r>
              <a:rPr kumimoji="0" lang="en-US" sz="3100" b="0" i="0" u="none" strike="noStrike" kern="1200" cap="none" spc="-135" normalizeH="0" baseline="0" noProof="0">
                <a:ln>
                  <a:noFill/>
                </a:ln>
                <a:solidFill>
                  <a:schemeClr val="bg1"/>
                </a:solidFill>
                <a:effectLst/>
                <a:uLnTx/>
                <a:uFillTx/>
                <a:latin typeface="+mj-lt"/>
                <a:ea typeface="+mj-ea"/>
                <a:cs typeface="+mj-cs"/>
              </a:rPr>
              <a:t>Pickup </a:t>
            </a:r>
            <a:r>
              <a:rPr kumimoji="0" lang="en-US" sz="3100" b="0" i="0" u="none" strike="noStrike" kern="1200" cap="none" spc="-90" normalizeH="0" baseline="0" noProof="0">
                <a:ln>
                  <a:noFill/>
                </a:ln>
                <a:solidFill>
                  <a:schemeClr val="bg1"/>
                </a:solidFill>
                <a:effectLst/>
                <a:uLnTx/>
                <a:uFillTx/>
                <a:latin typeface="+mj-lt"/>
                <a:ea typeface="+mj-ea"/>
                <a:cs typeface="+mj-cs"/>
              </a:rPr>
              <a:t>Number </a:t>
            </a:r>
            <a:r>
              <a:rPr kumimoji="0" lang="en-US" sz="3100" b="0" i="0" u="none" strike="noStrike" kern="1200" cap="none" spc="-114" normalizeH="0" baseline="0" noProof="0">
                <a:ln>
                  <a:noFill/>
                </a:ln>
                <a:solidFill>
                  <a:schemeClr val="bg1"/>
                </a:solidFill>
                <a:effectLst/>
                <a:uLnTx/>
                <a:uFillTx/>
                <a:latin typeface="+mj-lt"/>
                <a:ea typeface="+mj-ea"/>
                <a:cs typeface="+mj-cs"/>
              </a:rPr>
              <a:t>and </a:t>
            </a:r>
            <a:r>
              <a:rPr kumimoji="0" lang="en-US" sz="3100" b="0" i="0" u="none" strike="noStrike" kern="1200" cap="none" spc="-170" normalizeH="0" baseline="0" noProof="0">
                <a:ln>
                  <a:noFill/>
                </a:ln>
                <a:solidFill>
                  <a:schemeClr val="bg1"/>
                </a:solidFill>
                <a:effectLst/>
                <a:uLnTx/>
                <a:uFillTx/>
                <a:latin typeface="+mj-lt"/>
                <a:ea typeface="+mj-ea"/>
                <a:cs typeface="+mj-cs"/>
              </a:rPr>
              <a:t>Load </a:t>
            </a:r>
            <a:r>
              <a:rPr kumimoji="0" lang="en-US" sz="3100" b="0" i="0" u="none" strike="noStrike" kern="1200" cap="none" spc="-150" normalizeH="0" baseline="0" noProof="0">
                <a:ln>
                  <a:noFill/>
                </a:ln>
                <a:solidFill>
                  <a:schemeClr val="bg1"/>
                </a:solidFill>
                <a:effectLst/>
                <a:uLnTx/>
                <a:uFillTx/>
                <a:latin typeface="+mj-lt"/>
                <a:ea typeface="+mj-ea"/>
                <a:cs typeface="+mj-cs"/>
              </a:rPr>
              <a:t>Track  </a:t>
            </a:r>
            <a:r>
              <a:rPr kumimoji="0" lang="en-US" sz="3100" b="0" i="0" u="none" strike="noStrike" kern="1200" cap="none" spc="-100" normalizeH="0" baseline="0" noProof="0">
                <a:ln>
                  <a:noFill/>
                </a:ln>
                <a:solidFill>
                  <a:schemeClr val="bg1"/>
                </a:solidFill>
                <a:effectLst/>
                <a:uLnTx/>
                <a:uFillTx/>
                <a:latin typeface="+mj-lt"/>
                <a:ea typeface="+mj-ea"/>
                <a:cs typeface="+mj-cs"/>
              </a:rPr>
              <a:t>Details</a:t>
            </a:r>
            <a:endParaRPr kumimoji="0" lang="en-US" sz="3100" b="0" i="0" u="none" strike="noStrike" kern="1200" cap="none" spc="0" normalizeH="0" baseline="0" noProof="0">
              <a:ln>
                <a:noFill/>
              </a:ln>
              <a:solidFill>
                <a:schemeClr val="bg1"/>
              </a:solidFill>
              <a:effectLst/>
              <a:uLnTx/>
              <a:uFillTx/>
              <a:latin typeface="+mj-lt"/>
              <a:ea typeface="+mj-ea"/>
              <a:cs typeface="+mj-cs"/>
            </a:endParaRPr>
          </a:p>
        </p:txBody>
      </p:sp>
      <p:cxnSp>
        <p:nvCxnSpPr>
          <p:cNvPr id="18" name="Straight Connector 17">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1440584"/>
            <a:ext cx="80271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7C2F6CE-0CF2-4DDD-85F5-96799A328F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164811" y="6267491"/>
            <a:ext cx="80271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object 4"/>
          <p:cNvSpPr/>
          <p:nvPr/>
        </p:nvSpPr>
        <p:spPr>
          <a:xfrm>
            <a:off x="4550184" y="1715407"/>
            <a:ext cx="2219178" cy="4241800"/>
          </a:xfrm>
          <a:prstGeom prst="rect">
            <a:avLst/>
          </a:prstGeom>
          <a:blipFill>
            <a:blip r:embed="rId2"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object 5"/>
          <p:cNvSpPr/>
          <p:nvPr/>
        </p:nvSpPr>
        <p:spPr>
          <a:xfrm>
            <a:off x="4780978" y="2469928"/>
            <a:ext cx="1757589" cy="3043444"/>
          </a:xfrm>
          <a:prstGeom prst="rect">
            <a:avLst/>
          </a:prstGeom>
          <a:blipFill>
            <a:blip r:embed="rId3"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object 6"/>
          <p:cNvSpPr/>
          <p:nvPr/>
        </p:nvSpPr>
        <p:spPr>
          <a:xfrm>
            <a:off x="3155273" y="2469928"/>
            <a:ext cx="2339119" cy="1172994"/>
          </a:xfrm>
          <a:custGeom>
            <a:avLst/>
            <a:gdLst/>
            <a:ahLst/>
            <a:cxnLst/>
            <a:rect l="l" t="t" r="r" b="b"/>
            <a:pathLst>
              <a:path w="2811145" h="1409700">
                <a:moveTo>
                  <a:pt x="1165860" y="0"/>
                </a:moveTo>
                <a:lnTo>
                  <a:pt x="233172" y="0"/>
                </a:lnTo>
                <a:lnTo>
                  <a:pt x="186179" y="4737"/>
                </a:lnTo>
                <a:lnTo>
                  <a:pt x="142410" y="18323"/>
                </a:lnTo>
                <a:lnTo>
                  <a:pt x="102803" y="39821"/>
                </a:lnTo>
                <a:lnTo>
                  <a:pt x="68294" y="68294"/>
                </a:lnTo>
                <a:lnTo>
                  <a:pt x="39821" y="102803"/>
                </a:lnTo>
                <a:lnTo>
                  <a:pt x="18323" y="142410"/>
                </a:lnTo>
                <a:lnTo>
                  <a:pt x="4737" y="186179"/>
                </a:lnTo>
                <a:lnTo>
                  <a:pt x="0" y="233172"/>
                </a:lnTo>
                <a:lnTo>
                  <a:pt x="0" y="1176527"/>
                </a:lnTo>
                <a:lnTo>
                  <a:pt x="4737" y="1223520"/>
                </a:lnTo>
                <a:lnTo>
                  <a:pt x="18323" y="1267289"/>
                </a:lnTo>
                <a:lnTo>
                  <a:pt x="39821" y="1306896"/>
                </a:lnTo>
                <a:lnTo>
                  <a:pt x="68294" y="1341405"/>
                </a:lnTo>
                <a:lnTo>
                  <a:pt x="102803" y="1369878"/>
                </a:lnTo>
                <a:lnTo>
                  <a:pt x="142410" y="1391376"/>
                </a:lnTo>
                <a:lnTo>
                  <a:pt x="186179" y="1404962"/>
                </a:lnTo>
                <a:lnTo>
                  <a:pt x="233172" y="1409700"/>
                </a:lnTo>
                <a:lnTo>
                  <a:pt x="1165860" y="1409700"/>
                </a:lnTo>
                <a:lnTo>
                  <a:pt x="1212852" y="1404962"/>
                </a:lnTo>
                <a:lnTo>
                  <a:pt x="1256621" y="1391376"/>
                </a:lnTo>
                <a:lnTo>
                  <a:pt x="1296228" y="1369878"/>
                </a:lnTo>
                <a:lnTo>
                  <a:pt x="1330737" y="1341405"/>
                </a:lnTo>
                <a:lnTo>
                  <a:pt x="1359210" y="1306896"/>
                </a:lnTo>
                <a:lnTo>
                  <a:pt x="1380708" y="1267289"/>
                </a:lnTo>
                <a:lnTo>
                  <a:pt x="1394294" y="1223520"/>
                </a:lnTo>
                <a:lnTo>
                  <a:pt x="1399032" y="1176527"/>
                </a:lnTo>
                <a:lnTo>
                  <a:pt x="1399032" y="1174750"/>
                </a:lnTo>
                <a:lnTo>
                  <a:pt x="2675453" y="822325"/>
                </a:lnTo>
                <a:lnTo>
                  <a:pt x="1399032" y="822325"/>
                </a:lnTo>
                <a:lnTo>
                  <a:pt x="1399032" y="233172"/>
                </a:lnTo>
                <a:lnTo>
                  <a:pt x="1394294" y="186179"/>
                </a:lnTo>
                <a:lnTo>
                  <a:pt x="1380708" y="142410"/>
                </a:lnTo>
                <a:lnTo>
                  <a:pt x="1359210" y="102803"/>
                </a:lnTo>
                <a:lnTo>
                  <a:pt x="1330737" y="68294"/>
                </a:lnTo>
                <a:lnTo>
                  <a:pt x="1296228" y="39821"/>
                </a:lnTo>
                <a:lnTo>
                  <a:pt x="1256621" y="18323"/>
                </a:lnTo>
                <a:lnTo>
                  <a:pt x="1212852" y="4737"/>
                </a:lnTo>
                <a:lnTo>
                  <a:pt x="1165860" y="0"/>
                </a:lnTo>
                <a:close/>
              </a:path>
              <a:path w="2811145" h="1409700">
                <a:moveTo>
                  <a:pt x="2811145" y="784860"/>
                </a:moveTo>
                <a:lnTo>
                  <a:pt x="1399032" y="822325"/>
                </a:lnTo>
                <a:lnTo>
                  <a:pt x="2675453" y="822325"/>
                </a:lnTo>
                <a:lnTo>
                  <a:pt x="2811145" y="784860"/>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ject 7"/>
          <p:cNvSpPr/>
          <p:nvPr/>
        </p:nvSpPr>
        <p:spPr>
          <a:xfrm>
            <a:off x="3155273" y="2469928"/>
            <a:ext cx="2339119" cy="1172994"/>
          </a:xfrm>
          <a:custGeom>
            <a:avLst/>
            <a:gdLst/>
            <a:ahLst/>
            <a:cxnLst/>
            <a:rect l="l" t="t" r="r" b="b"/>
            <a:pathLst>
              <a:path w="2811145" h="1409700">
                <a:moveTo>
                  <a:pt x="0" y="233172"/>
                </a:moveTo>
                <a:lnTo>
                  <a:pt x="4737" y="186179"/>
                </a:lnTo>
                <a:lnTo>
                  <a:pt x="18323" y="142410"/>
                </a:lnTo>
                <a:lnTo>
                  <a:pt x="39821" y="102803"/>
                </a:lnTo>
                <a:lnTo>
                  <a:pt x="68294" y="68294"/>
                </a:lnTo>
                <a:lnTo>
                  <a:pt x="102803" y="39821"/>
                </a:lnTo>
                <a:lnTo>
                  <a:pt x="142410" y="18323"/>
                </a:lnTo>
                <a:lnTo>
                  <a:pt x="186179" y="4737"/>
                </a:lnTo>
                <a:lnTo>
                  <a:pt x="233172" y="0"/>
                </a:lnTo>
                <a:lnTo>
                  <a:pt x="816101" y="0"/>
                </a:lnTo>
                <a:lnTo>
                  <a:pt x="1165860" y="0"/>
                </a:lnTo>
                <a:lnTo>
                  <a:pt x="1212852" y="4737"/>
                </a:lnTo>
                <a:lnTo>
                  <a:pt x="1256621" y="18323"/>
                </a:lnTo>
                <a:lnTo>
                  <a:pt x="1296228" y="39821"/>
                </a:lnTo>
                <a:lnTo>
                  <a:pt x="1330737" y="68294"/>
                </a:lnTo>
                <a:lnTo>
                  <a:pt x="1359210" y="102803"/>
                </a:lnTo>
                <a:lnTo>
                  <a:pt x="1380708" y="142410"/>
                </a:lnTo>
                <a:lnTo>
                  <a:pt x="1394294" y="186179"/>
                </a:lnTo>
                <a:lnTo>
                  <a:pt x="1399032" y="233172"/>
                </a:lnTo>
                <a:lnTo>
                  <a:pt x="1399032" y="822325"/>
                </a:lnTo>
                <a:lnTo>
                  <a:pt x="2811145" y="784860"/>
                </a:lnTo>
                <a:lnTo>
                  <a:pt x="1399032" y="1174750"/>
                </a:lnTo>
                <a:lnTo>
                  <a:pt x="1399032" y="1176527"/>
                </a:lnTo>
                <a:lnTo>
                  <a:pt x="1394294" y="1223520"/>
                </a:lnTo>
                <a:lnTo>
                  <a:pt x="1380708" y="1267289"/>
                </a:lnTo>
                <a:lnTo>
                  <a:pt x="1359210" y="1306896"/>
                </a:lnTo>
                <a:lnTo>
                  <a:pt x="1330737" y="1341405"/>
                </a:lnTo>
                <a:lnTo>
                  <a:pt x="1296228" y="1369878"/>
                </a:lnTo>
                <a:lnTo>
                  <a:pt x="1256621" y="1391376"/>
                </a:lnTo>
                <a:lnTo>
                  <a:pt x="1212852" y="1404962"/>
                </a:lnTo>
                <a:lnTo>
                  <a:pt x="1165860" y="1409700"/>
                </a:lnTo>
                <a:lnTo>
                  <a:pt x="816101" y="1409700"/>
                </a:lnTo>
                <a:lnTo>
                  <a:pt x="233172" y="1409700"/>
                </a:lnTo>
                <a:lnTo>
                  <a:pt x="186179" y="1404962"/>
                </a:lnTo>
                <a:lnTo>
                  <a:pt x="142410" y="1391376"/>
                </a:lnTo>
                <a:lnTo>
                  <a:pt x="102803" y="1369878"/>
                </a:lnTo>
                <a:lnTo>
                  <a:pt x="68294" y="1341405"/>
                </a:lnTo>
                <a:lnTo>
                  <a:pt x="39821" y="1306896"/>
                </a:lnTo>
                <a:lnTo>
                  <a:pt x="18323" y="1267289"/>
                </a:lnTo>
                <a:lnTo>
                  <a:pt x="4737" y="1223520"/>
                </a:lnTo>
                <a:lnTo>
                  <a:pt x="0" y="1176527"/>
                </a:lnTo>
                <a:lnTo>
                  <a:pt x="0" y="1174750"/>
                </a:lnTo>
                <a:lnTo>
                  <a:pt x="0" y="822325"/>
                </a:lnTo>
                <a:lnTo>
                  <a:pt x="0" y="233172"/>
                </a:lnTo>
                <a:close/>
              </a:path>
            </a:pathLst>
          </a:custGeom>
          <a:ln w="12192">
            <a:solidFill>
              <a:srgbClr val="00000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object 8"/>
          <p:cNvSpPr txBox="1"/>
          <p:nvPr/>
        </p:nvSpPr>
        <p:spPr>
          <a:xfrm>
            <a:off x="3277855" y="2550875"/>
            <a:ext cx="866008" cy="1035616"/>
          </a:xfrm>
          <a:prstGeom prst="rect">
            <a:avLst/>
          </a:prstGeom>
        </p:spPr>
        <p:txBody>
          <a:bodyPr vert="horz" wrap="square" lIns="0" tIns="12065" rIns="0" bIns="0" rtlCol="0">
            <a:spAutoFit/>
          </a:bodyPr>
          <a:lstStyle/>
          <a:p>
            <a:pPr marL="10541" marR="4216" defTabSz="379476">
              <a:spcBef>
                <a:spcPts val="79"/>
              </a:spcBef>
              <a:defRPr/>
            </a:pPr>
            <a:r>
              <a:rPr lang="en-US" sz="1328" kern="1200" spc="-4" dirty="0">
                <a:latin typeface="Arial"/>
                <a:ea typeface="+mn-ea"/>
                <a:cs typeface="Arial"/>
              </a:rPr>
              <a:t>Click Load  </a:t>
            </a:r>
            <a:r>
              <a:rPr lang="en-US" sz="1328" kern="1200" spc="-12" dirty="0">
                <a:latin typeface="Arial"/>
                <a:ea typeface="+mn-ea"/>
                <a:cs typeface="Arial"/>
              </a:rPr>
              <a:t>Track </a:t>
            </a:r>
            <a:r>
              <a:rPr lang="en-US" sz="1328" kern="1200" spc="-4" dirty="0">
                <a:latin typeface="Arial"/>
                <a:ea typeface="+mn-ea"/>
                <a:cs typeface="Arial"/>
              </a:rPr>
              <a:t>to  see Pickup  Number</a:t>
            </a:r>
            <a:r>
              <a:rPr lang="en-US" sz="1328" kern="1200" spc="-54" dirty="0">
                <a:latin typeface="Arial"/>
                <a:ea typeface="+mn-ea"/>
                <a:cs typeface="Arial"/>
              </a:rPr>
              <a:t> </a:t>
            </a:r>
            <a:r>
              <a:rPr lang="en-US" sz="1328" kern="1200" spc="-4" dirty="0">
                <a:latin typeface="Arial"/>
                <a:ea typeface="+mn-ea"/>
                <a:cs typeface="Arial"/>
              </a:rPr>
              <a:t>for  the load</a:t>
            </a:r>
            <a:endParaRPr kumimoji="0" lang="en-US" sz="1600" b="0" i="0" u="none" strike="noStrike" kern="1200" cap="none" spc="0" normalizeH="0" baseline="0" noProof="0" dirty="0">
              <a:ln>
                <a:noFill/>
              </a:ln>
              <a:effectLst/>
              <a:uLnTx/>
              <a:uFillTx/>
              <a:latin typeface="Arial"/>
              <a:ea typeface="+mn-ea"/>
              <a:cs typeface="Arial"/>
            </a:endParaRPr>
          </a:p>
        </p:txBody>
      </p:sp>
      <p:sp>
        <p:nvSpPr>
          <p:cNvPr id="9" name="object 9"/>
          <p:cNvSpPr/>
          <p:nvPr/>
        </p:nvSpPr>
        <p:spPr>
          <a:xfrm>
            <a:off x="5279976" y="2592300"/>
            <a:ext cx="760861" cy="701683"/>
          </a:xfrm>
          <a:custGeom>
            <a:avLst/>
            <a:gdLst/>
            <a:ahLst/>
            <a:cxnLst/>
            <a:rect l="l" t="t" r="r" b="b"/>
            <a:pathLst>
              <a:path w="914400" h="843279">
                <a:moveTo>
                  <a:pt x="0" y="421386"/>
                </a:moveTo>
                <a:lnTo>
                  <a:pt x="2683" y="375481"/>
                </a:lnTo>
                <a:lnTo>
                  <a:pt x="10546" y="331007"/>
                </a:lnTo>
                <a:lnTo>
                  <a:pt x="23311" y="288218"/>
                </a:lnTo>
                <a:lnTo>
                  <a:pt x="40697" y="247374"/>
                </a:lnTo>
                <a:lnTo>
                  <a:pt x="62427" y="208731"/>
                </a:lnTo>
                <a:lnTo>
                  <a:pt x="88221" y="172547"/>
                </a:lnTo>
                <a:lnTo>
                  <a:pt x="117800" y="139079"/>
                </a:lnTo>
                <a:lnTo>
                  <a:pt x="150884" y="108584"/>
                </a:lnTo>
                <a:lnTo>
                  <a:pt x="187195" y="81320"/>
                </a:lnTo>
                <a:lnTo>
                  <a:pt x="226455" y="57545"/>
                </a:lnTo>
                <a:lnTo>
                  <a:pt x="268382" y="37515"/>
                </a:lnTo>
                <a:lnTo>
                  <a:pt x="312700" y="21488"/>
                </a:lnTo>
                <a:lnTo>
                  <a:pt x="359128" y="9721"/>
                </a:lnTo>
                <a:lnTo>
                  <a:pt x="407388" y="2473"/>
                </a:lnTo>
                <a:lnTo>
                  <a:pt x="457200" y="0"/>
                </a:lnTo>
                <a:lnTo>
                  <a:pt x="507011" y="2473"/>
                </a:lnTo>
                <a:lnTo>
                  <a:pt x="555271" y="9721"/>
                </a:lnTo>
                <a:lnTo>
                  <a:pt x="601699" y="21488"/>
                </a:lnTo>
                <a:lnTo>
                  <a:pt x="646017" y="37515"/>
                </a:lnTo>
                <a:lnTo>
                  <a:pt x="687944" y="57545"/>
                </a:lnTo>
                <a:lnTo>
                  <a:pt x="727204" y="81320"/>
                </a:lnTo>
                <a:lnTo>
                  <a:pt x="763515" y="108584"/>
                </a:lnTo>
                <a:lnTo>
                  <a:pt x="796599" y="139079"/>
                </a:lnTo>
                <a:lnTo>
                  <a:pt x="826178" y="172547"/>
                </a:lnTo>
                <a:lnTo>
                  <a:pt x="851972" y="208731"/>
                </a:lnTo>
                <a:lnTo>
                  <a:pt x="873702" y="247374"/>
                </a:lnTo>
                <a:lnTo>
                  <a:pt x="891088" y="288218"/>
                </a:lnTo>
                <a:lnTo>
                  <a:pt x="903853" y="331007"/>
                </a:lnTo>
                <a:lnTo>
                  <a:pt x="911716" y="375481"/>
                </a:lnTo>
                <a:lnTo>
                  <a:pt x="914400" y="421386"/>
                </a:lnTo>
                <a:lnTo>
                  <a:pt x="911716" y="467290"/>
                </a:lnTo>
                <a:lnTo>
                  <a:pt x="903853" y="511764"/>
                </a:lnTo>
                <a:lnTo>
                  <a:pt x="891088" y="554553"/>
                </a:lnTo>
                <a:lnTo>
                  <a:pt x="873702" y="595397"/>
                </a:lnTo>
                <a:lnTo>
                  <a:pt x="851972" y="634040"/>
                </a:lnTo>
                <a:lnTo>
                  <a:pt x="826178" y="670224"/>
                </a:lnTo>
                <a:lnTo>
                  <a:pt x="796599" y="703692"/>
                </a:lnTo>
                <a:lnTo>
                  <a:pt x="763515" y="734187"/>
                </a:lnTo>
                <a:lnTo>
                  <a:pt x="727204" y="761451"/>
                </a:lnTo>
                <a:lnTo>
                  <a:pt x="687944" y="785226"/>
                </a:lnTo>
                <a:lnTo>
                  <a:pt x="646017" y="805256"/>
                </a:lnTo>
                <a:lnTo>
                  <a:pt x="601699" y="821283"/>
                </a:lnTo>
                <a:lnTo>
                  <a:pt x="555271" y="833050"/>
                </a:lnTo>
                <a:lnTo>
                  <a:pt x="507011" y="840298"/>
                </a:lnTo>
                <a:lnTo>
                  <a:pt x="457200" y="842772"/>
                </a:lnTo>
                <a:lnTo>
                  <a:pt x="407388" y="840298"/>
                </a:lnTo>
                <a:lnTo>
                  <a:pt x="359128" y="833050"/>
                </a:lnTo>
                <a:lnTo>
                  <a:pt x="312700" y="821283"/>
                </a:lnTo>
                <a:lnTo>
                  <a:pt x="268382" y="805256"/>
                </a:lnTo>
                <a:lnTo>
                  <a:pt x="226455" y="785226"/>
                </a:lnTo>
                <a:lnTo>
                  <a:pt x="187195" y="761451"/>
                </a:lnTo>
                <a:lnTo>
                  <a:pt x="150884" y="734187"/>
                </a:lnTo>
                <a:lnTo>
                  <a:pt x="117800" y="703692"/>
                </a:lnTo>
                <a:lnTo>
                  <a:pt x="88221" y="670224"/>
                </a:lnTo>
                <a:lnTo>
                  <a:pt x="62427" y="634040"/>
                </a:lnTo>
                <a:lnTo>
                  <a:pt x="40697" y="595397"/>
                </a:lnTo>
                <a:lnTo>
                  <a:pt x="23311" y="554553"/>
                </a:lnTo>
                <a:lnTo>
                  <a:pt x="10546" y="511764"/>
                </a:lnTo>
                <a:lnTo>
                  <a:pt x="2683" y="467290"/>
                </a:lnTo>
                <a:lnTo>
                  <a:pt x="0" y="421386"/>
                </a:lnTo>
                <a:close/>
              </a:path>
            </a:pathLst>
          </a:custGeom>
          <a:ln w="25908">
            <a:solidFill>
              <a:srgbClr val="C0000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object 10"/>
          <p:cNvSpPr/>
          <p:nvPr/>
        </p:nvSpPr>
        <p:spPr>
          <a:xfrm>
            <a:off x="7000157" y="2225184"/>
            <a:ext cx="2036570" cy="2952141"/>
          </a:xfrm>
          <a:prstGeom prst="rect">
            <a:avLst/>
          </a:prstGeom>
          <a:blipFill>
            <a:blip r:embed="rId4"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object 11"/>
          <p:cNvSpPr/>
          <p:nvPr/>
        </p:nvSpPr>
        <p:spPr>
          <a:xfrm>
            <a:off x="7277236" y="3057693"/>
            <a:ext cx="1394912" cy="1441936"/>
          </a:xfrm>
          <a:custGeom>
            <a:avLst/>
            <a:gdLst/>
            <a:ahLst/>
            <a:cxnLst/>
            <a:rect l="l" t="t" r="r" b="b"/>
            <a:pathLst>
              <a:path w="1676400" h="1732914">
                <a:moveTo>
                  <a:pt x="0" y="866394"/>
                </a:moveTo>
                <a:lnTo>
                  <a:pt x="1326" y="817225"/>
                </a:lnTo>
                <a:lnTo>
                  <a:pt x="5260" y="768777"/>
                </a:lnTo>
                <a:lnTo>
                  <a:pt x="11729" y="721123"/>
                </a:lnTo>
                <a:lnTo>
                  <a:pt x="20664" y="674334"/>
                </a:lnTo>
                <a:lnTo>
                  <a:pt x="31993" y="628485"/>
                </a:lnTo>
                <a:lnTo>
                  <a:pt x="45645" y="583648"/>
                </a:lnTo>
                <a:lnTo>
                  <a:pt x="61551" y="539897"/>
                </a:lnTo>
                <a:lnTo>
                  <a:pt x="79638" y="497304"/>
                </a:lnTo>
                <a:lnTo>
                  <a:pt x="99837" y="455944"/>
                </a:lnTo>
                <a:lnTo>
                  <a:pt x="122076" y="415888"/>
                </a:lnTo>
                <a:lnTo>
                  <a:pt x="146285" y="377210"/>
                </a:lnTo>
                <a:lnTo>
                  <a:pt x="172393" y="339983"/>
                </a:lnTo>
                <a:lnTo>
                  <a:pt x="200329" y="304281"/>
                </a:lnTo>
                <a:lnTo>
                  <a:pt x="230023" y="270176"/>
                </a:lnTo>
                <a:lnTo>
                  <a:pt x="261403" y="237742"/>
                </a:lnTo>
                <a:lnTo>
                  <a:pt x="294399" y="207051"/>
                </a:lnTo>
                <a:lnTo>
                  <a:pt x="328940" y="178176"/>
                </a:lnTo>
                <a:lnTo>
                  <a:pt x="364956" y="151192"/>
                </a:lnTo>
                <a:lnTo>
                  <a:pt x="402376" y="126171"/>
                </a:lnTo>
                <a:lnTo>
                  <a:pt x="441128" y="103185"/>
                </a:lnTo>
                <a:lnTo>
                  <a:pt x="481142" y="82309"/>
                </a:lnTo>
                <a:lnTo>
                  <a:pt x="522348" y="63614"/>
                </a:lnTo>
                <a:lnTo>
                  <a:pt x="564674" y="47176"/>
                </a:lnTo>
                <a:lnTo>
                  <a:pt x="608050" y="33065"/>
                </a:lnTo>
                <a:lnTo>
                  <a:pt x="652405" y="21357"/>
                </a:lnTo>
                <a:lnTo>
                  <a:pt x="697668" y="12123"/>
                </a:lnTo>
                <a:lnTo>
                  <a:pt x="743769" y="5436"/>
                </a:lnTo>
                <a:lnTo>
                  <a:pt x="790636" y="1371"/>
                </a:lnTo>
                <a:lnTo>
                  <a:pt x="838199" y="0"/>
                </a:lnTo>
                <a:lnTo>
                  <a:pt x="885763" y="1371"/>
                </a:lnTo>
                <a:lnTo>
                  <a:pt x="932630" y="5436"/>
                </a:lnTo>
                <a:lnTo>
                  <a:pt x="978731" y="12123"/>
                </a:lnTo>
                <a:lnTo>
                  <a:pt x="1023994" y="21357"/>
                </a:lnTo>
                <a:lnTo>
                  <a:pt x="1068349" y="33065"/>
                </a:lnTo>
                <a:lnTo>
                  <a:pt x="1111725" y="47176"/>
                </a:lnTo>
                <a:lnTo>
                  <a:pt x="1154051" y="63614"/>
                </a:lnTo>
                <a:lnTo>
                  <a:pt x="1195257" y="82309"/>
                </a:lnTo>
                <a:lnTo>
                  <a:pt x="1235271" y="103185"/>
                </a:lnTo>
                <a:lnTo>
                  <a:pt x="1274023" y="126171"/>
                </a:lnTo>
                <a:lnTo>
                  <a:pt x="1311443" y="151192"/>
                </a:lnTo>
                <a:lnTo>
                  <a:pt x="1347459" y="178176"/>
                </a:lnTo>
                <a:lnTo>
                  <a:pt x="1382000" y="207051"/>
                </a:lnTo>
                <a:lnTo>
                  <a:pt x="1414996" y="237742"/>
                </a:lnTo>
                <a:lnTo>
                  <a:pt x="1446376" y="270176"/>
                </a:lnTo>
                <a:lnTo>
                  <a:pt x="1476070" y="304281"/>
                </a:lnTo>
                <a:lnTo>
                  <a:pt x="1504006" y="339983"/>
                </a:lnTo>
                <a:lnTo>
                  <a:pt x="1530114" y="377210"/>
                </a:lnTo>
                <a:lnTo>
                  <a:pt x="1554323" y="415888"/>
                </a:lnTo>
                <a:lnTo>
                  <a:pt x="1576562" y="455944"/>
                </a:lnTo>
                <a:lnTo>
                  <a:pt x="1596761" y="497304"/>
                </a:lnTo>
                <a:lnTo>
                  <a:pt x="1614848" y="539897"/>
                </a:lnTo>
                <a:lnTo>
                  <a:pt x="1630754" y="583648"/>
                </a:lnTo>
                <a:lnTo>
                  <a:pt x="1644406" y="628485"/>
                </a:lnTo>
                <a:lnTo>
                  <a:pt x="1655735" y="674334"/>
                </a:lnTo>
                <a:lnTo>
                  <a:pt x="1664670" y="721123"/>
                </a:lnTo>
                <a:lnTo>
                  <a:pt x="1671139" y="768777"/>
                </a:lnTo>
                <a:lnTo>
                  <a:pt x="1675073" y="817225"/>
                </a:lnTo>
                <a:lnTo>
                  <a:pt x="1676399" y="866394"/>
                </a:lnTo>
                <a:lnTo>
                  <a:pt x="1675073" y="915562"/>
                </a:lnTo>
                <a:lnTo>
                  <a:pt x="1671139" y="964010"/>
                </a:lnTo>
                <a:lnTo>
                  <a:pt x="1664670" y="1011664"/>
                </a:lnTo>
                <a:lnTo>
                  <a:pt x="1655735" y="1058453"/>
                </a:lnTo>
                <a:lnTo>
                  <a:pt x="1644406" y="1104302"/>
                </a:lnTo>
                <a:lnTo>
                  <a:pt x="1630754" y="1149139"/>
                </a:lnTo>
                <a:lnTo>
                  <a:pt x="1614848" y="1192890"/>
                </a:lnTo>
                <a:lnTo>
                  <a:pt x="1596761" y="1235483"/>
                </a:lnTo>
                <a:lnTo>
                  <a:pt x="1576562" y="1276843"/>
                </a:lnTo>
                <a:lnTo>
                  <a:pt x="1554323" y="1316899"/>
                </a:lnTo>
                <a:lnTo>
                  <a:pt x="1530114" y="1355577"/>
                </a:lnTo>
                <a:lnTo>
                  <a:pt x="1504006" y="1392804"/>
                </a:lnTo>
                <a:lnTo>
                  <a:pt x="1476070" y="1428506"/>
                </a:lnTo>
                <a:lnTo>
                  <a:pt x="1446376" y="1462611"/>
                </a:lnTo>
                <a:lnTo>
                  <a:pt x="1414996" y="1495045"/>
                </a:lnTo>
                <a:lnTo>
                  <a:pt x="1382000" y="1525736"/>
                </a:lnTo>
                <a:lnTo>
                  <a:pt x="1347459" y="1554611"/>
                </a:lnTo>
                <a:lnTo>
                  <a:pt x="1311443" y="1581595"/>
                </a:lnTo>
                <a:lnTo>
                  <a:pt x="1274023" y="1606616"/>
                </a:lnTo>
                <a:lnTo>
                  <a:pt x="1235271" y="1629602"/>
                </a:lnTo>
                <a:lnTo>
                  <a:pt x="1195257" y="1650478"/>
                </a:lnTo>
                <a:lnTo>
                  <a:pt x="1154051" y="1669173"/>
                </a:lnTo>
                <a:lnTo>
                  <a:pt x="1111725" y="1685611"/>
                </a:lnTo>
                <a:lnTo>
                  <a:pt x="1068349" y="1699722"/>
                </a:lnTo>
                <a:lnTo>
                  <a:pt x="1023994" y="1711430"/>
                </a:lnTo>
                <a:lnTo>
                  <a:pt x="978731" y="1720664"/>
                </a:lnTo>
                <a:lnTo>
                  <a:pt x="932630" y="1727351"/>
                </a:lnTo>
                <a:lnTo>
                  <a:pt x="885763" y="1731416"/>
                </a:lnTo>
                <a:lnTo>
                  <a:pt x="838199" y="1732788"/>
                </a:lnTo>
                <a:lnTo>
                  <a:pt x="790636" y="1731416"/>
                </a:lnTo>
                <a:lnTo>
                  <a:pt x="743769" y="1727351"/>
                </a:lnTo>
                <a:lnTo>
                  <a:pt x="697668" y="1720664"/>
                </a:lnTo>
                <a:lnTo>
                  <a:pt x="652405" y="1711430"/>
                </a:lnTo>
                <a:lnTo>
                  <a:pt x="608050" y="1699722"/>
                </a:lnTo>
                <a:lnTo>
                  <a:pt x="564674" y="1685611"/>
                </a:lnTo>
                <a:lnTo>
                  <a:pt x="522348" y="1669173"/>
                </a:lnTo>
                <a:lnTo>
                  <a:pt x="481142" y="1650478"/>
                </a:lnTo>
                <a:lnTo>
                  <a:pt x="441128" y="1629602"/>
                </a:lnTo>
                <a:lnTo>
                  <a:pt x="402376" y="1606616"/>
                </a:lnTo>
                <a:lnTo>
                  <a:pt x="364956" y="1581595"/>
                </a:lnTo>
                <a:lnTo>
                  <a:pt x="328940" y="1554611"/>
                </a:lnTo>
                <a:lnTo>
                  <a:pt x="294399" y="1525736"/>
                </a:lnTo>
                <a:lnTo>
                  <a:pt x="261403" y="1495045"/>
                </a:lnTo>
                <a:lnTo>
                  <a:pt x="230023" y="1462611"/>
                </a:lnTo>
                <a:lnTo>
                  <a:pt x="200329" y="1428506"/>
                </a:lnTo>
                <a:lnTo>
                  <a:pt x="172393" y="1392804"/>
                </a:lnTo>
                <a:lnTo>
                  <a:pt x="146285" y="1355577"/>
                </a:lnTo>
                <a:lnTo>
                  <a:pt x="122076" y="1316899"/>
                </a:lnTo>
                <a:lnTo>
                  <a:pt x="99837" y="1276843"/>
                </a:lnTo>
                <a:lnTo>
                  <a:pt x="79638" y="1235483"/>
                </a:lnTo>
                <a:lnTo>
                  <a:pt x="61551" y="1192890"/>
                </a:lnTo>
                <a:lnTo>
                  <a:pt x="45645" y="1149139"/>
                </a:lnTo>
                <a:lnTo>
                  <a:pt x="31993" y="1104302"/>
                </a:lnTo>
                <a:lnTo>
                  <a:pt x="20664" y="1058453"/>
                </a:lnTo>
                <a:lnTo>
                  <a:pt x="11729" y="1011664"/>
                </a:lnTo>
                <a:lnTo>
                  <a:pt x="5260" y="964010"/>
                </a:lnTo>
                <a:lnTo>
                  <a:pt x="1326" y="915562"/>
                </a:lnTo>
                <a:lnTo>
                  <a:pt x="0" y="866394"/>
                </a:lnTo>
                <a:close/>
              </a:path>
            </a:pathLst>
          </a:custGeom>
          <a:ln w="25908">
            <a:solidFill>
              <a:srgbClr val="C0000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descr="A yellow logo on a black background&#10;&#10;Description automatically generated with low confidence">
            <a:extLst>
              <a:ext uri="{FF2B5EF4-FFF2-40B4-BE49-F238E27FC236}">
                <a16:creationId xmlns:a16="http://schemas.microsoft.com/office/drawing/2014/main" id="{EB39B7EB-EE8C-7D1A-1095-91D51A9CD799}"/>
              </a:ext>
            </a:extLst>
          </p:cNvPr>
          <p:cNvPicPr>
            <a:picLocks noChangeAspect="1"/>
          </p:cNvPicPr>
          <p:nvPr/>
        </p:nvPicPr>
        <p:blipFill>
          <a:blip r:embed="rId5"/>
          <a:stretch>
            <a:fillRect/>
          </a:stretch>
        </p:blipFill>
        <p:spPr>
          <a:xfrm>
            <a:off x="11438089" y="6054652"/>
            <a:ext cx="536258" cy="571645"/>
          </a:xfrm>
          <a:prstGeom prst="rect">
            <a:avLst/>
          </a:prstGeom>
        </p:spPr>
      </p:pic>
    </p:spTree>
    <p:extLst>
      <p:ext uri="{BB962C8B-B14F-4D97-AF65-F5344CB8AC3E}">
        <p14:creationId xmlns:p14="http://schemas.microsoft.com/office/powerpoint/2010/main" val="37812259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object 3"/>
          <p:cNvSpPr txBox="1"/>
          <p:nvPr/>
        </p:nvSpPr>
        <p:spPr>
          <a:xfrm>
            <a:off x="3630549" y="901953"/>
            <a:ext cx="4700905" cy="391160"/>
          </a:xfrm>
          <a:prstGeom prst="rect">
            <a:avLst/>
          </a:prstGeom>
        </p:spPr>
        <p:txBody>
          <a:bodyPr vert="horz" wrap="square" lIns="0" tIns="12700" rIns="0" bIns="0" rtlCol="0">
            <a:spAutoFit/>
          </a:bodyPr>
          <a:lstStyle/>
          <a:p>
            <a:pPr marL="12700" marR="0" lvl="0" indent="0" algn="l" defTabSz="457200" rtl="0" eaLnBrk="1" fontAlgn="auto" latinLnBrk="0" hangingPunct="1">
              <a:lnSpc>
                <a:spcPct val="100000"/>
              </a:lnSpc>
              <a:spcBef>
                <a:spcPts val="100"/>
              </a:spcBef>
              <a:spcAft>
                <a:spcPts val="0"/>
              </a:spcAft>
              <a:buClrTx/>
              <a:buSzTx/>
              <a:buFontTx/>
              <a:buNone/>
              <a:tabLst/>
              <a:defRPr/>
            </a:pPr>
            <a:r>
              <a:rPr kumimoji="0" sz="2400" b="0" i="0" u="none" strike="noStrike" kern="1200" cap="none" spc="-265" normalizeH="0" baseline="0" noProof="0" dirty="0">
                <a:ln>
                  <a:noFill/>
                </a:ln>
                <a:solidFill>
                  <a:schemeClr val="bg1"/>
                </a:solidFill>
                <a:effectLst/>
                <a:uLnTx/>
                <a:uFillTx/>
                <a:latin typeface="Arial"/>
                <a:ea typeface="+mn-ea"/>
                <a:cs typeface="Arial"/>
              </a:rPr>
              <a:t>See </a:t>
            </a:r>
            <a:r>
              <a:rPr kumimoji="0" sz="2400" b="0" i="0" u="none" strike="noStrike" kern="1200" cap="none" spc="-135" normalizeH="0" baseline="0" noProof="0" dirty="0">
                <a:ln>
                  <a:noFill/>
                </a:ln>
                <a:solidFill>
                  <a:schemeClr val="bg1"/>
                </a:solidFill>
                <a:effectLst/>
                <a:uLnTx/>
                <a:uFillTx/>
                <a:latin typeface="Arial"/>
                <a:ea typeface="+mn-ea"/>
                <a:cs typeface="Arial"/>
              </a:rPr>
              <a:t>Pickup </a:t>
            </a:r>
            <a:r>
              <a:rPr kumimoji="0" sz="2400" b="0" i="0" u="none" strike="noStrike" kern="1200" cap="none" spc="-90" normalizeH="0" baseline="0" noProof="0" dirty="0">
                <a:ln>
                  <a:noFill/>
                </a:ln>
                <a:solidFill>
                  <a:schemeClr val="bg1"/>
                </a:solidFill>
                <a:effectLst/>
                <a:uLnTx/>
                <a:uFillTx/>
                <a:latin typeface="Arial"/>
                <a:ea typeface="+mn-ea"/>
                <a:cs typeface="Arial"/>
              </a:rPr>
              <a:t>Number </a:t>
            </a:r>
            <a:r>
              <a:rPr kumimoji="0" sz="2400" b="0" i="0" u="none" strike="noStrike" kern="1200" cap="none" spc="-114" normalizeH="0" baseline="0" noProof="0" dirty="0">
                <a:ln>
                  <a:noFill/>
                </a:ln>
                <a:solidFill>
                  <a:schemeClr val="bg1"/>
                </a:solidFill>
                <a:effectLst/>
                <a:uLnTx/>
                <a:uFillTx/>
                <a:latin typeface="Arial"/>
                <a:ea typeface="+mn-ea"/>
                <a:cs typeface="Arial"/>
              </a:rPr>
              <a:t>and </a:t>
            </a:r>
            <a:r>
              <a:rPr kumimoji="0" sz="2400" b="1" i="0" u="none" strike="noStrike" kern="1200" cap="none" spc="-355" normalizeH="0" baseline="0" noProof="0" dirty="0">
                <a:ln>
                  <a:noFill/>
                </a:ln>
                <a:solidFill>
                  <a:schemeClr val="bg1"/>
                </a:solidFill>
                <a:effectLst/>
                <a:highlight>
                  <a:srgbClr val="000000"/>
                </a:highlight>
                <a:uLnTx/>
                <a:uFillTx/>
                <a:latin typeface="Arial"/>
                <a:ea typeface="+mn-ea"/>
                <a:cs typeface="Arial"/>
              </a:rPr>
              <a:t>START</a:t>
            </a:r>
            <a:r>
              <a:rPr kumimoji="0" sz="2400" b="1" i="0" u="none" strike="noStrike" kern="1200" cap="none" spc="-470" normalizeH="0" baseline="0" noProof="0" dirty="0">
                <a:ln>
                  <a:noFill/>
                </a:ln>
                <a:solidFill>
                  <a:schemeClr val="bg1"/>
                </a:solidFill>
                <a:effectLst/>
                <a:highlight>
                  <a:srgbClr val="000000"/>
                </a:highlight>
                <a:uLnTx/>
                <a:uFillTx/>
                <a:latin typeface="Arial"/>
                <a:ea typeface="+mn-ea"/>
                <a:cs typeface="Arial"/>
              </a:rPr>
              <a:t> </a:t>
            </a:r>
            <a:r>
              <a:rPr kumimoji="0" lang="en-US" sz="2400" b="1" i="0" u="none" strike="noStrike" kern="1200" cap="none" spc="-470" normalizeH="0" baseline="0" noProof="0" dirty="0">
                <a:ln>
                  <a:noFill/>
                </a:ln>
                <a:solidFill>
                  <a:schemeClr val="bg1"/>
                </a:solidFill>
                <a:effectLst/>
                <a:highlight>
                  <a:srgbClr val="000000"/>
                </a:highlight>
                <a:uLnTx/>
                <a:uFillTx/>
                <a:latin typeface="Arial"/>
                <a:ea typeface="+mn-ea"/>
                <a:cs typeface="Arial"/>
              </a:rPr>
              <a:t> </a:t>
            </a:r>
            <a:r>
              <a:rPr kumimoji="0" sz="2400" b="1" i="0" u="none" strike="noStrike" kern="1200" cap="none" spc="-355" normalizeH="0" baseline="0" noProof="0" dirty="0">
                <a:ln>
                  <a:noFill/>
                </a:ln>
                <a:solidFill>
                  <a:schemeClr val="bg1"/>
                </a:solidFill>
                <a:effectLst/>
                <a:highlight>
                  <a:srgbClr val="000000"/>
                </a:highlight>
                <a:uLnTx/>
                <a:uFillTx/>
                <a:latin typeface="Arial"/>
                <a:ea typeface="+mn-ea"/>
                <a:cs typeface="Arial"/>
              </a:rPr>
              <a:t>TRACK</a:t>
            </a:r>
            <a:endParaRPr kumimoji="0" sz="2400" b="1" i="0" u="none" strike="noStrike" kern="1200" cap="none" spc="0" normalizeH="0" baseline="0" noProof="0" dirty="0">
              <a:ln>
                <a:noFill/>
              </a:ln>
              <a:solidFill>
                <a:schemeClr val="bg1"/>
              </a:solidFill>
              <a:effectLst/>
              <a:highlight>
                <a:srgbClr val="000000"/>
              </a:highlight>
              <a:uLnTx/>
              <a:uFillTx/>
              <a:latin typeface="Arial"/>
              <a:ea typeface="+mn-ea"/>
              <a:cs typeface="Arial"/>
            </a:endParaRPr>
          </a:p>
        </p:txBody>
      </p:sp>
      <p:sp>
        <p:nvSpPr>
          <p:cNvPr id="4" name="object 4"/>
          <p:cNvSpPr/>
          <p:nvPr/>
        </p:nvSpPr>
        <p:spPr>
          <a:xfrm>
            <a:off x="4207764" y="1219200"/>
            <a:ext cx="3124200" cy="5462016"/>
          </a:xfrm>
          <a:prstGeom prst="rect">
            <a:avLst/>
          </a:prstGeom>
          <a:blipFill>
            <a:blip r:embed="rId2"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object 5"/>
          <p:cNvSpPr/>
          <p:nvPr/>
        </p:nvSpPr>
        <p:spPr>
          <a:xfrm>
            <a:off x="4552188" y="2113788"/>
            <a:ext cx="2418588" cy="3672840"/>
          </a:xfrm>
          <a:prstGeom prst="rect">
            <a:avLst/>
          </a:prstGeom>
          <a:blipFill>
            <a:blip r:embed="rId3"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object 6"/>
          <p:cNvSpPr/>
          <p:nvPr/>
        </p:nvSpPr>
        <p:spPr>
          <a:xfrm>
            <a:off x="6933820" y="1548384"/>
            <a:ext cx="2820035" cy="1209675"/>
          </a:xfrm>
          <a:custGeom>
            <a:avLst/>
            <a:gdLst/>
            <a:ahLst/>
            <a:cxnLst/>
            <a:rect l="l" t="t" r="r" b="b"/>
            <a:pathLst>
              <a:path w="2820034" h="1209675">
                <a:moveTo>
                  <a:pt x="1544954" y="432815"/>
                </a:moveTo>
                <a:lnTo>
                  <a:pt x="998601" y="432815"/>
                </a:lnTo>
                <a:lnTo>
                  <a:pt x="0" y="1209293"/>
                </a:lnTo>
                <a:lnTo>
                  <a:pt x="1544954" y="432815"/>
                </a:lnTo>
                <a:close/>
              </a:path>
              <a:path w="2820034" h="1209675">
                <a:moveTo>
                  <a:pt x="2747645" y="0"/>
                </a:moveTo>
                <a:lnTo>
                  <a:pt x="706501" y="0"/>
                </a:lnTo>
                <a:lnTo>
                  <a:pt x="678406" y="5663"/>
                </a:lnTo>
                <a:lnTo>
                  <a:pt x="655478" y="21113"/>
                </a:lnTo>
                <a:lnTo>
                  <a:pt x="640028" y="44041"/>
                </a:lnTo>
                <a:lnTo>
                  <a:pt x="634364" y="72136"/>
                </a:lnTo>
                <a:lnTo>
                  <a:pt x="634364" y="360679"/>
                </a:lnTo>
                <a:lnTo>
                  <a:pt x="640028" y="388774"/>
                </a:lnTo>
                <a:lnTo>
                  <a:pt x="655478" y="411702"/>
                </a:lnTo>
                <a:lnTo>
                  <a:pt x="678406" y="427152"/>
                </a:lnTo>
                <a:lnTo>
                  <a:pt x="706501" y="432815"/>
                </a:lnTo>
                <a:lnTo>
                  <a:pt x="2747645" y="432815"/>
                </a:lnTo>
                <a:lnTo>
                  <a:pt x="2775739" y="427152"/>
                </a:lnTo>
                <a:lnTo>
                  <a:pt x="2798667" y="411702"/>
                </a:lnTo>
                <a:lnTo>
                  <a:pt x="2814117" y="388774"/>
                </a:lnTo>
                <a:lnTo>
                  <a:pt x="2819780" y="360679"/>
                </a:lnTo>
                <a:lnTo>
                  <a:pt x="2819780" y="72136"/>
                </a:lnTo>
                <a:lnTo>
                  <a:pt x="2814117" y="44041"/>
                </a:lnTo>
                <a:lnTo>
                  <a:pt x="2798667" y="21113"/>
                </a:lnTo>
                <a:lnTo>
                  <a:pt x="2775739" y="5663"/>
                </a:lnTo>
                <a:lnTo>
                  <a:pt x="2747645" y="0"/>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ject 7"/>
          <p:cNvSpPr/>
          <p:nvPr/>
        </p:nvSpPr>
        <p:spPr>
          <a:xfrm>
            <a:off x="6933820" y="1548384"/>
            <a:ext cx="2820035" cy="1209675"/>
          </a:xfrm>
          <a:custGeom>
            <a:avLst/>
            <a:gdLst/>
            <a:ahLst/>
            <a:cxnLst/>
            <a:rect l="l" t="t" r="r" b="b"/>
            <a:pathLst>
              <a:path w="2820034" h="1209675">
                <a:moveTo>
                  <a:pt x="634364" y="72136"/>
                </a:moveTo>
                <a:lnTo>
                  <a:pt x="640028" y="44041"/>
                </a:lnTo>
                <a:lnTo>
                  <a:pt x="655478" y="21113"/>
                </a:lnTo>
                <a:lnTo>
                  <a:pt x="678406" y="5663"/>
                </a:lnTo>
                <a:lnTo>
                  <a:pt x="706501" y="0"/>
                </a:lnTo>
                <a:lnTo>
                  <a:pt x="998601" y="0"/>
                </a:lnTo>
                <a:lnTo>
                  <a:pt x="1544954" y="0"/>
                </a:lnTo>
                <a:lnTo>
                  <a:pt x="2747645" y="0"/>
                </a:lnTo>
                <a:lnTo>
                  <a:pt x="2775739" y="5663"/>
                </a:lnTo>
                <a:lnTo>
                  <a:pt x="2798667" y="21113"/>
                </a:lnTo>
                <a:lnTo>
                  <a:pt x="2814117" y="44041"/>
                </a:lnTo>
                <a:lnTo>
                  <a:pt x="2819780" y="72136"/>
                </a:lnTo>
                <a:lnTo>
                  <a:pt x="2819780" y="252475"/>
                </a:lnTo>
                <a:lnTo>
                  <a:pt x="2819780" y="360679"/>
                </a:lnTo>
                <a:lnTo>
                  <a:pt x="2814117" y="388774"/>
                </a:lnTo>
                <a:lnTo>
                  <a:pt x="2798667" y="411702"/>
                </a:lnTo>
                <a:lnTo>
                  <a:pt x="2775739" y="427152"/>
                </a:lnTo>
                <a:lnTo>
                  <a:pt x="2747645" y="432815"/>
                </a:lnTo>
                <a:lnTo>
                  <a:pt x="1544954" y="432815"/>
                </a:lnTo>
                <a:lnTo>
                  <a:pt x="0" y="1209293"/>
                </a:lnTo>
                <a:lnTo>
                  <a:pt x="998601" y="432815"/>
                </a:lnTo>
                <a:lnTo>
                  <a:pt x="706501" y="432815"/>
                </a:lnTo>
                <a:lnTo>
                  <a:pt x="678406" y="427152"/>
                </a:lnTo>
                <a:lnTo>
                  <a:pt x="655478" y="411702"/>
                </a:lnTo>
                <a:lnTo>
                  <a:pt x="640028" y="388774"/>
                </a:lnTo>
                <a:lnTo>
                  <a:pt x="634364" y="360679"/>
                </a:lnTo>
                <a:lnTo>
                  <a:pt x="634364" y="252475"/>
                </a:lnTo>
                <a:lnTo>
                  <a:pt x="634364" y="72136"/>
                </a:lnTo>
                <a:close/>
              </a:path>
            </a:pathLst>
          </a:custGeom>
          <a:ln w="9144">
            <a:solidFill>
              <a:srgbClr val="00000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object 8"/>
          <p:cNvSpPr txBox="1"/>
          <p:nvPr/>
        </p:nvSpPr>
        <p:spPr>
          <a:xfrm>
            <a:off x="7668260" y="1598422"/>
            <a:ext cx="1920239" cy="258404"/>
          </a:xfrm>
          <a:prstGeom prst="rect">
            <a:avLst/>
          </a:prstGeom>
        </p:spPr>
        <p:txBody>
          <a:bodyPr vert="horz" wrap="square" lIns="0" tIns="12065" rIns="0" bIns="0" rtlCol="0">
            <a:spAutoFit/>
          </a:bodyPr>
          <a:lstStyle/>
          <a:p>
            <a:pPr marL="12700" marR="0" lvl="0" indent="0" algn="l" defTabSz="457200" rtl="0" eaLnBrk="1" fontAlgn="auto" latinLnBrk="0" hangingPunct="1">
              <a:lnSpc>
                <a:spcPct val="100000"/>
              </a:lnSpc>
              <a:spcBef>
                <a:spcPts val="95"/>
              </a:spcBef>
              <a:spcAft>
                <a:spcPts val="0"/>
              </a:spcAft>
              <a:buClrTx/>
              <a:buSzTx/>
              <a:buFontTx/>
              <a:buNone/>
              <a:tabLst/>
              <a:defRPr/>
            </a:pPr>
            <a:r>
              <a:rPr kumimoji="0" sz="1600" b="0" i="0" u="none" strike="noStrike" kern="1200" cap="none" spc="-5" normalizeH="0" baseline="0" noProof="0" dirty="0">
                <a:ln>
                  <a:noFill/>
                </a:ln>
                <a:effectLst/>
                <a:uLnTx/>
                <a:uFillTx/>
                <a:latin typeface="Arial"/>
                <a:ea typeface="+mn-ea"/>
                <a:cs typeface="Arial"/>
              </a:rPr>
              <a:t>Load Pickup</a:t>
            </a:r>
            <a:r>
              <a:rPr kumimoji="0" sz="1600" b="0" i="0" u="none" strike="noStrike" kern="1200" cap="none" spc="-60" normalizeH="0" baseline="0" noProof="0" dirty="0">
                <a:ln>
                  <a:noFill/>
                </a:ln>
                <a:effectLst/>
                <a:uLnTx/>
                <a:uFillTx/>
                <a:latin typeface="Arial"/>
                <a:ea typeface="+mn-ea"/>
                <a:cs typeface="Arial"/>
              </a:rPr>
              <a:t> </a:t>
            </a:r>
            <a:r>
              <a:rPr kumimoji="0" sz="1600" b="0" i="0" u="none" strike="noStrike" kern="1200" cap="none" spc="-5" normalizeH="0" baseline="0" noProof="0" dirty="0">
                <a:ln>
                  <a:noFill/>
                </a:ln>
                <a:effectLst/>
                <a:uLnTx/>
                <a:uFillTx/>
                <a:latin typeface="Arial"/>
                <a:ea typeface="+mn-ea"/>
                <a:cs typeface="Arial"/>
              </a:rPr>
              <a:t>Number</a:t>
            </a:r>
            <a:endParaRPr kumimoji="0" sz="1600" b="0" i="0" u="none" strike="noStrike" kern="1200" cap="none" spc="0" normalizeH="0" baseline="0" noProof="0" dirty="0">
              <a:ln>
                <a:noFill/>
              </a:ln>
              <a:effectLst/>
              <a:uLnTx/>
              <a:uFillTx/>
              <a:latin typeface="Arial"/>
              <a:ea typeface="+mn-ea"/>
              <a:cs typeface="Arial"/>
            </a:endParaRPr>
          </a:p>
        </p:txBody>
      </p:sp>
      <p:sp>
        <p:nvSpPr>
          <p:cNvPr id="9" name="object 9"/>
          <p:cNvSpPr/>
          <p:nvPr/>
        </p:nvSpPr>
        <p:spPr>
          <a:xfrm>
            <a:off x="6819647" y="2474976"/>
            <a:ext cx="3162935" cy="514350"/>
          </a:xfrm>
          <a:custGeom>
            <a:avLst/>
            <a:gdLst/>
            <a:ahLst/>
            <a:cxnLst/>
            <a:rect l="l" t="t" r="r" b="b"/>
            <a:pathLst>
              <a:path w="3162934" h="514350">
                <a:moveTo>
                  <a:pt x="3090418" y="0"/>
                </a:moveTo>
                <a:lnTo>
                  <a:pt x="1049274" y="0"/>
                </a:lnTo>
                <a:lnTo>
                  <a:pt x="1021179" y="5663"/>
                </a:lnTo>
                <a:lnTo>
                  <a:pt x="998251" y="21113"/>
                </a:lnTo>
                <a:lnTo>
                  <a:pt x="982801" y="44041"/>
                </a:lnTo>
                <a:lnTo>
                  <a:pt x="977138" y="72136"/>
                </a:lnTo>
                <a:lnTo>
                  <a:pt x="977138" y="252475"/>
                </a:lnTo>
                <a:lnTo>
                  <a:pt x="0" y="513969"/>
                </a:lnTo>
                <a:lnTo>
                  <a:pt x="977138" y="360679"/>
                </a:lnTo>
                <a:lnTo>
                  <a:pt x="3162554" y="360679"/>
                </a:lnTo>
                <a:lnTo>
                  <a:pt x="3162554" y="72136"/>
                </a:lnTo>
                <a:lnTo>
                  <a:pt x="3156890" y="44041"/>
                </a:lnTo>
                <a:lnTo>
                  <a:pt x="3141440" y="21113"/>
                </a:lnTo>
                <a:lnTo>
                  <a:pt x="3118512" y="5663"/>
                </a:lnTo>
                <a:lnTo>
                  <a:pt x="3090418" y="0"/>
                </a:lnTo>
                <a:close/>
              </a:path>
              <a:path w="3162934" h="514350">
                <a:moveTo>
                  <a:pt x="3162554" y="360679"/>
                </a:moveTo>
                <a:lnTo>
                  <a:pt x="977138" y="360679"/>
                </a:lnTo>
                <a:lnTo>
                  <a:pt x="982801" y="388774"/>
                </a:lnTo>
                <a:lnTo>
                  <a:pt x="998251" y="411702"/>
                </a:lnTo>
                <a:lnTo>
                  <a:pt x="1021179" y="427152"/>
                </a:lnTo>
                <a:lnTo>
                  <a:pt x="1049274" y="432815"/>
                </a:lnTo>
                <a:lnTo>
                  <a:pt x="3090418" y="432815"/>
                </a:lnTo>
                <a:lnTo>
                  <a:pt x="3118512" y="427152"/>
                </a:lnTo>
                <a:lnTo>
                  <a:pt x="3141440" y="411702"/>
                </a:lnTo>
                <a:lnTo>
                  <a:pt x="3156890" y="388774"/>
                </a:lnTo>
                <a:lnTo>
                  <a:pt x="3162554" y="360679"/>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object 10"/>
          <p:cNvSpPr/>
          <p:nvPr/>
        </p:nvSpPr>
        <p:spPr>
          <a:xfrm>
            <a:off x="6819647" y="2474976"/>
            <a:ext cx="3162935" cy="514350"/>
          </a:xfrm>
          <a:custGeom>
            <a:avLst/>
            <a:gdLst/>
            <a:ahLst/>
            <a:cxnLst/>
            <a:rect l="l" t="t" r="r" b="b"/>
            <a:pathLst>
              <a:path w="3162934" h="514350">
                <a:moveTo>
                  <a:pt x="977138" y="72136"/>
                </a:moveTo>
                <a:lnTo>
                  <a:pt x="982801" y="44041"/>
                </a:lnTo>
                <a:lnTo>
                  <a:pt x="998251" y="21113"/>
                </a:lnTo>
                <a:lnTo>
                  <a:pt x="1021179" y="5663"/>
                </a:lnTo>
                <a:lnTo>
                  <a:pt x="1049274" y="0"/>
                </a:lnTo>
                <a:lnTo>
                  <a:pt x="1341374" y="0"/>
                </a:lnTo>
                <a:lnTo>
                  <a:pt x="1887727" y="0"/>
                </a:lnTo>
                <a:lnTo>
                  <a:pt x="3090418" y="0"/>
                </a:lnTo>
                <a:lnTo>
                  <a:pt x="3118512" y="5663"/>
                </a:lnTo>
                <a:lnTo>
                  <a:pt x="3141440" y="21113"/>
                </a:lnTo>
                <a:lnTo>
                  <a:pt x="3156890" y="44041"/>
                </a:lnTo>
                <a:lnTo>
                  <a:pt x="3162554" y="72136"/>
                </a:lnTo>
                <a:lnTo>
                  <a:pt x="3162554" y="252475"/>
                </a:lnTo>
                <a:lnTo>
                  <a:pt x="3162554" y="360679"/>
                </a:lnTo>
                <a:lnTo>
                  <a:pt x="3156890" y="388774"/>
                </a:lnTo>
                <a:lnTo>
                  <a:pt x="3141440" y="411702"/>
                </a:lnTo>
                <a:lnTo>
                  <a:pt x="3118512" y="427152"/>
                </a:lnTo>
                <a:lnTo>
                  <a:pt x="3090418" y="432815"/>
                </a:lnTo>
                <a:lnTo>
                  <a:pt x="1887727" y="432815"/>
                </a:lnTo>
                <a:lnTo>
                  <a:pt x="1341374" y="432815"/>
                </a:lnTo>
                <a:lnTo>
                  <a:pt x="1049274" y="432815"/>
                </a:lnTo>
                <a:lnTo>
                  <a:pt x="1021179" y="427152"/>
                </a:lnTo>
                <a:lnTo>
                  <a:pt x="998251" y="411702"/>
                </a:lnTo>
                <a:lnTo>
                  <a:pt x="982801" y="388774"/>
                </a:lnTo>
                <a:lnTo>
                  <a:pt x="977138" y="360679"/>
                </a:lnTo>
                <a:lnTo>
                  <a:pt x="0" y="513969"/>
                </a:lnTo>
                <a:lnTo>
                  <a:pt x="977138" y="252475"/>
                </a:lnTo>
                <a:lnTo>
                  <a:pt x="977138" y="72136"/>
                </a:lnTo>
                <a:close/>
              </a:path>
            </a:pathLst>
          </a:custGeom>
          <a:ln w="9144">
            <a:solidFill>
              <a:srgbClr val="00000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object 11"/>
          <p:cNvSpPr txBox="1"/>
          <p:nvPr/>
        </p:nvSpPr>
        <p:spPr>
          <a:xfrm>
            <a:off x="7896860" y="2525394"/>
            <a:ext cx="1851025" cy="258404"/>
          </a:xfrm>
          <a:prstGeom prst="rect">
            <a:avLst/>
          </a:prstGeom>
        </p:spPr>
        <p:txBody>
          <a:bodyPr vert="horz" wrap="square" lIns="0" tIns="12065" rIns="0" bIns="0" rtlCol="0">
            <a:spAutoFit/>
          </a:bodyPr>
          <a:lstStyle/>
          <a:p>
            <a:pPr marL="12700" marR="0" lvl="0" indent="0" algn="l" defTabSz="457200" rtl="0" eaLnBrk="1" fontAlgn="auto" latinLnBrk="0" hangingPunct="1">
              <a:lnSpc>
                <a:spcPct val="100000"/>
              </a:lnSpc>
              <a:spcBef>
                <a:spcPts val="95"/>
              </a:spcBef>
              <a:spcAft>
                <a:spcPts val="0"/>
              </a:spcAft>
              <a:buClrTx/>
              <a:buSzTx/>
              <a:buFontTx/>
              <a:buNone/>
              <a:tabLst/>
              <a:defRPr/>
            </a:pPr>
            <a:r>
              <a:rPr kumimoji="0" sz="1600" b="0" i="0" u="none" strike="noStrike" kern="1200" cap="none" spc="-5" normalizeH="0" baseline="0" noProof="0" dirty="0">
                <a:ln>
                  <a:noFill/>
                </a:ln>
                <a:effectLst/>
                <a:uLnTx/>
                <a:uFillTx/>
                <a:latin typeface="Arial"/>
                <a:ea typeface="+mn-ea"/>
                <a:cs typeface="Arial"/>
              </a:rPr>
              <a:t>Dispatch</a:t>
            </a:r>
            <a:r>
              <a:rPr kumimoji="0" sz="1600" b="0" i="0" u="none" strike="noStrike" kern="1200" cap="none" spc="-60" normalizeH="0" baseline="0" noProof="0" dirty="0">
                <a:ln>
                  <a:noFill/>
                </a:ln>
                <a:effectLst/>
                <a:uLnTx/>
                <a:uFillTx/>
                <a:latin typeface="Arial"/>
                <a:ea typeface="+mn-ea"/>
                <a:cs typeface="Arial"/>
              </a:rPr>
              <a:t> </a:t>
            </a:r>
            <a:r>
              <a:rPr kumimoji="0" sz="1600" b="0" i="0" u="none" strike="noStrike" kern="1200" cap="none" spc="-5" normalizeH="0" baseline="0" noProof="0" dirty="0">
                <a:ln>
                  <a:noFill/>
                </a:ln>
                <a:effectLst/>
                <a:uLnTx/>
                <a:uFillTx/>
                <a:latin typeface="Arial"/>
                <a:ea typeface="+mn-ea"/>
                <a:cs typeface="Arial"/>
              </a:rPr>
              <a:t>Comments</a:t>
            </a:r>
            <a:endParaRPr kumimoji="0" sz="1600" b="0" i="0" u="none" strike="noStrike" kern="1200" cap="none" spc="0" normalizeH="0" baseline="0" noProof="0" dirty="0">
              <a:ln>
                <a:noFill/>
              </a:ln>
              <a:effectLst/>
              <a:uLnTx/>
              <a:uFillTx/>
              <a:latin typeface="Arial"/>
              <a:ea typeface="+mn-ea"/>
              <a:cs typeface="Arial"/>
            </a:endParaRPr>
          </a:p>
        </p:txBody>
      </p:sp>
      <p:sp>
        <p:nvSpPr>
          <p:cNvPr id="12" name="object 12"/>
          <p:cNvSpPr/>
          <p:nvPr/>
        </p:nvSpPr>
        <p:spPr>
          <a:xfrm>
            <a:off x="6227318" y="3098926"/>
            <a:ext cx="2784475" cy="862330"/>
          </a:xfrm>
          <a:custGeom>
            <a:avLst/>
            <a:gdLst/>
            <a:ahLst/>
            <a:cxnLst/>
            <a:rect l="l" t="t" r="r" b="b"/>
            <a:pathLst>
              <a:path w="2784475" h="862329">
                <a:moveTo>
                  <a:pt x="2711958" y="429133"/>
                </a:moveTo>
                <a:lnTo>
                  <a:pt x="1413002" y="429133"/>
                </a:lnTo>
                <a:lnTo>
                  <a:pt x="1384907" y="434796"/>
                </a:lnTo>
                <a:lnTo>
                  <a:pt x="1361979" y="450246"/>
                </a:lnTo>
                <a:lnTo>
                  <a:pt x="1346529" y="473174"/>
                </a:lnTo>
                <a:lnTo>
                  <a:pt x="1340866" y="501269"/>
                </a:lnTo>
                <a:lnTo>
                  <a:pt x="1340866" y="789813"/>
                </a:lnTo>
                <a:lnTo>
                  <a:pt x="1346529" y="817907"/>
                </a:lnTo>
                <a:lnTo>
                  <a:pt x="1361979" y="840835"/>
                </a:lnTo>
                <a:lnTo>
                  <a:pt x="1384907" y="856285"/>
                </a:lnTo>
                <a:lnTo>
                  <a:pt x="1413002" y="861949"/>
                </a:lnTo>
                <a:lnTo>
                  <a:pt x="2711958" y="861949"/>
                </a:lnTo>
                <a:lnTo>
                  <a:pt x="2740052" y="856285"/>
                </a:lnTo>
                <a:lnTo>
                  <a:pt x="2762980" y="840835"/>
                </a:lnTo>
                <a:lnTo>
                  <a:pt x="2778430" y="817907"/>
                </a:lnTo>
                <a:lnTo>
                  <a:pt x="2784093" y="789813"/>
                </a:lnTo>
                <a:lnTo>
                  <a:pt x="2784093" y="501269"/>
                </a:lnTo>
                <a:lnTo>
                  <a:pt x="2778430" y="473174"/>
                </a:lnTo>
                <a:lnTo>
                  <a:pt x="2762980" y="450246"/>
                </a:lnTo>
                <a:lnTo>
                  <a:pt x="2740052" y="434796"/>
                </a:lnTo>
                <a:lnTo>
                  <a:pt x="2711958" y="429133"/>
                </a:lnTo>
                <a:close/>
              </a:path>
              <a:path w="2784475" h="862329">
                <a:moveTo>
                  <a:pt x="0" y="0"/>
                </a:moveTo>
                <a:lnTo>
                  <a:pt x="1581404" y="429133"/>
                </a:lnTo>
                <a:lnTo>
                  <a:pt x="1942211" y="429133"/>
                </a:lnTo>
                <a:lnTo>
                  <a:pt x="0" y="0"/>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object 13"/>
          <p:cNvSpPr/>
          <p:nvPr/>
        </p:nvSpPr>
        <p:spPr>
          <a:xfrm>
            <a:off x="6227318" y="3098926"/>
            <a:ext cx="2784475" cy="862330"/>
          </a:xfrm>
          <a:custGeom>
            <a:avLst/>
            <a:gdLst/>
            <a:ahLst/>
            <a:cxnLst/>
            <a:rect l="l" t="t" r="r" b="b"/>
            <a:pathLst>
              <a:path w="2784475" h="862329">
                <a:moveTo>
                  <a:pt x="1340866" y="501269"/>
                </a:moveTo>
                <a:lnTo>
                  <a:pt x="1346529" y="473174"/>
                </a:lnTo>
                <a:lnTo>
                  <a:pt x="1361979" y="450246"/>
                </a:lnTo>
                <a:lnTo>
                  <a:pt x="1384907" y="434796"/>
                </a:lnTo>
                <a:lnTo>
                  <a:pt x="1413002" y="429133"/>
                </a:lnTo>
                <a:lnTo>
                  <a:pt x="1581404" y="429133"/>
                </a:lnTo>
                <a:lnTo>
                  <a:pt x="0" y="0"/>
                </a:lnTo>
                <a:lnTo>
                  <a:pt x="1942211" y="429133"/>
                </a:lnTo>
                <a:lnTo>
                  <a:pt x="2711958" y="429133"/>
                </a:lnTo>
                <a:lnTo>
                  <a:pt x="2740052" y="434796"/>
                </a:lnTo>
                <a:lnTo>
                  <a:pt x="2762980" y="450246"/>
                </a:lnTo>
                <a:lnTo>
                  <a:pt x="2778430" y="473174"/>
                </a:lnTo>
                <a:lnTo>
                  <a:pt x="2784093" y="501269"/>
                </a:lnTo>
                <a:lnTo>
                  <a:pt x="2784093" y="609473"/>
                </a:lnTo>
                <a:lnTo>
                  <a:pt x="2784093" y="789813"/>
                </a:lnTo>
                <a:lnTo>
                  <a:pt x="2778430" y="817907"/>
                </a:lnTo>
                <a:lnTo>
                  <a:pt x="2762980" y="840835"/>
                </a:lnTo>
                <a:lnTo>
                  <a:pt x="2740052" y="856285"/>
                </a:lnTo>
                <a:lnTo>
                  <a:pt x="2711958" y="861949"/>
                </a:lnTo>
                <a:lnTo>
                  <a:pt x="1942211" y="861949"/>
                </a:lnTo>
                <a:lnTo>
                  <a:pt x="1581404" y="861949"/>
                </a:lnTo>
                <a:lnTo>
                  <a:pt x="1413002" y="861949"/>
                </a:lnTo>
                <a:lnTo>
                  <a:pt x="1384907" y="856285"/>
                </a:lnTo>
                <a:lnTo>
                  <a:pt x="1361979" y="840835"/>
                </a:lnTo>
                <a:lnTo>
                  <a:pt x="1346529" y="817907"/>
                </a:lnTo>
                <a:lnTo>
                  <a:pt x="1340866" y="789813"/>
                </a:lnTo>
                <a:lnTo>
                  <a:pt x="1340866" y="609473"/>
                </a:lnTo>
                <a:lnTo>
                  <a:pt x="1340866" y="501269"/>
                </a:lnTo>
                <a:close/>
              </a:path>
            </a:pathLst>
          </a:custGeom>
          <a:ln w="9144">
            <a:solidFill>
              <a:srgbClr val="00000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effectLst/>
              <a:uLnTx/>
              <a:uFillTx/>
              <a:latin typeface="Calibri" panose="020F0502020204030204"/>
              <a:ea typeface="+mn-ea"/>
              <a:cs typeface="+mn-cs"/>
            </a:endParaRPr>
          </a:p>
        </p:txBody>
      </p:sp>
      <p:sp>
        <p:nvSpPr>
          <p:cNvPr id="14" name="object 14"/>
          <p:cNvSpPr txBox="1"/>
          <p:nvPr/>
        </p:nvSpPr>
        <p:spPr>
          <a:xfrm>
            <a:off x="7668260" y="3578097"/>
            <a:ext cx="1221105" cy="258404"/>
          </a:xfrm>
          <a:prstGeom prst="rect">
            <a:avLst/>
          </a:prstGeom>
        </p:spPr>
        <p:txBody>
          <a:bodyPr vert="horz" wrap="square" lIns="0" tIns="12065" rIns="0" bIns="0" rtlCol="0">
            <a:spAutoFit/>
          </a:bodyPr>
          <a:lstStyle/>
          <a:p>
            <a:pPr marL="12700" marR="0" lvl="0" indent="0" algn="l" defTabSz="457200" rtl="0" eaLnBrk="1" fontAlgn="auto" latinLnBrk="0" hangingPunct="1">
              <a:lnSpc>
                <a:spcPct val="100000"/>
              </a:lnSpc>
              <a:spcBef>
                <a:spcPts val="95"/>
              </a:spcBef>
              <a:spcAft>
                <a:spcPts val="0"/>
              </a:spcAft>
              <a:buClrTx/>
              <a:buSzTx/>
              <a:buFontTx/>
              <a:buNone/>
              <a:tabLst/>
              <a:defRPr/>
            </a:pPr>
            <a:r>
              <a:rPr kumimoji="0" sz="1600" b="0" i="0" u="none" strike="noStrike" kern="1200" cap="none" spc="-5" normalizeH="0" baseline="0" noProof="0" dirty="0">
                <a:ln>
                  <a:noFill/>
                </a:ln>
                <a:effectLst/>
                <a:uLnTx/>
                <a:uFillTx/>
                <a:latin typeface="Arial"/>
                <a:ea typeface="+mn-ea"/>
                <a:cs typeface="Arial"/>
              </a:rPr>
              <a:t>Call</a:t>
            </a:r>
            <a:r>
              <a:rPr kumimoji="0" sz="1600" b="0" i="0" u="none" strike="noStrike" kern="1200" cap="none" spc="-60" normalizeH="0" baseline="0" noProof="0" dirty="0">
                <a:ln>
                  <a:noFill/>
                </a:ln>
                <a:effectLst/>
                <a:uLnTx/>
                <a:uFillTx/>
                <a:latin typeface="Arial"/>
                <a:ea typeface="+mn-ea"/>
                <a:cs typeface="Arial"/>
              </a:rPr>
              <a:t> </a:t>
            </a:r>
            <a:r>
              <a:rPr kumimoji="0" sz="1600" b="0" i="0" u="none" strike="noStrike" kern="1200" cap="none" spc="-5" normalizeH="0" baseline="0" noProof="0" dirty="0">
                <a:ln>
                  <a:noFill/>
                </a:ln>
                <a:effectLst/>
                <a:uLnTx/>
                <a:uFillTx/>
                <a:latin typeface="Arial"/>
                <a:ea typeface="+mn-ea"/>
                <a:cs typeface="Arial"/>
              </a:rPr>
              <a:t>Dispatch</a:t>
            </a:r>
            <a:endParaRPr kumimoji="0" sz="1600" b="0" i="0" u="none" strike="noStrike" kern="1200" cap="none" spc="0" normalizeH="0" baseline="0" noProof="0" dirty="0">
              <a:ln>
                <a:noFill/>
              </a:ln>
              <a:effectLst/>
              <a:uLnTx/>
              <a:uFillTx/>
              <a:latin typeface="Arial"/>
              <a:ea typeface="+mn-ea"/>
              <a:cs typeface="Arial"/>
            </a:endParaRPr>
          </a:p>
        </p:txBody>
      </p:sp>
      <p:sp>
        <p:nvSpPr>
          <p:cNvPr id="15" name="object 15"/>
          <p:cNvSpPr/>
          <p:nvPr/>
        </p:nvSpPr>
        <p:spPr>
          <a:xfrm>
            <a:off x="2971801" y="2819400"/>
            <a:ext cx="2150745" cy="646430"/>
          </a:xfrm>
          <a:custGeom>
            <a:avLst/>
            <a:gdLst/>
            <a:ahLst/>
            <a:cxnLst/>
            <a:rect l="l" t="t" r="r" b="b"/>
            <a:pathLst>
              <a:path w="2150745" h="646429">
                <a:moveTo>
                  <a:pt x="1183132" y="0"/>
                </a:moveTo>
                <a:lnTo>
                  <a:pt x="107696" y="0"/>
                </a:lnTo>
                <a:lnTo>
                  <a:pt x="65793" y="8469"/>
                </a:lnTo>
                <a:lnTo>
                  <a:pt x="31559" y="31559"/>
                </a:lnTo>
                <a:lnTo>
                  <a:pt x="8469" y="65793"/>
                </a:lnTo>
                <a:lnTo>
                  <a:pt x="0" y="107696"/>
                </a:lnTo>
                <a:lnTo>
                  <a:pt x="0" y="538479"/>
                </a:lnTo>
                <a:lnTo>
                  <a:pt x="8469" y="580382"/>
                </a:lnTo>
                <a:lnTo>
                  <a:pt x="31559" y="614616"/>
                </a:lnTo>
                <a:lnTo>
                  <a:pt x="65793" y="637706"/>
                </a:lnTo>
                <a:lnTo>
                  <a:pt x="107696" y="646176"/>
                </a:lnTo>
                <a:lnTo>
                  <a:pt x="1183132" y="646176"/>
                </a:lnTo>
                <a:lnTo>
                  <a:pt x="1225034" y="637706"/>
                </a:lnTo>
                <a:lnTo>
                  <a:pt x="1259268" y="614616"/>
                </a:lnTo>
                <a:lnTo>
                  <a:pt x="1282358" y="580382"/>
                </a:lnTo>
                <a:lnTo>
                  <a:pt x="1290827" y="538479"/>
                </a:lnTo>
                <a:lnTo>
                  <a:pt x="2150491" y="488061"/>
                </a:lnTo>
                <a:lnTo>
                  <a:pt x="1290827" y="376936"/>
                </a:lnTo>
                <a:lnTo>
                  <a:pt x="1290827" y="107696"/>
                </a:lnTo>
                <a:lnTo>
                  <a:pt x="1282358" y="65793"/>
                </a:lnTo>
                <a:lnTo>
                  <a:pt x="1259268" y="31559"/>
                </a:lnTo>
                <a:lnTo>
                  <a:pt x="1225034" y="8469"/>
                </a:lnTo>
                <a:lnTo>
                  <a:pt x="1183132" y="0"/>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object 16"/>
          <p:cNvSpPr/>
          <p:nvPr/>
        </p:nvSpPr>
        <p:spPr>
          <a:xfrm>
            <a:off x="2971801" y="2819400"/>
            <a:ext cx="2150745" cy="646430"/>
          </a:xfrm>
          <a:custGeom>
            <a:avLst/>
            <a:gdLst/>
            <a:ahLst/>
            <a:cxnLst/>
            <a:rect l="l" t="t" r="r" b="b"/>
            <a:pathLst>
              <a:path w="2150745" h="646429">
                <a:moveTo>
                  <a:pt x="0" y="107696"/>
                </a:moveTo>
                <a:lnTo>
                  <a:pt x="8469" y="65793"/>
                </a:lnTo>
                <a:lnTo>
                  <a:pt x="31559" y="31559"/>
                </a:lnTo>
                <a:lnTo>
                  <a:pt x="65793" y="8469"/>
                </a:lnTo>
                <a:lnTo>
                  <a:pt x="107696" y="0"/>
                </a:lnTo>
                <a:lnTo>
                  <a:pt x="752982" y="0"/>
                </a:lnTo>
                <a:lnTo>
                  <a:pt x="1075689" y="0"/>
                </a:lnTo>
                <a:lnTo>
                  <a:pt x="1183132" y="0"/>
                </a:lnTo>
                <a:lnTo>
                  <a:pt x="1225034" y="8469"/>
                </a:lnTo>
                <a:lnTo>
                  <a:pt x="1259268" y="31559"/>
                </a:lnTo>
                <a:lnTo>
                  <a:pt x="1282358" y="65793"/>
                </a:lnTo>
                <a:lnTo>
                  <a:pt x="1290827" y="107696"/>
                </a:lnTo>
                <a:lnTo>
                  <a:pt x="1290827" y="376936"/>
                </a:lnTo>
                <a:lnTo>
                  <a:pt x="2150491" y="488061"/>
                </a:lnTo>
                <a:lnTo>
                  <a:pt x="1290827" y="538479"/>
                </a:lnTo>
                <a:lnTo>
                  <a:pt x="1282358" y="580382"/>
                </a:lnTo>
                <a:lnTo>
                  <a:pt x="1259268" y="614616"/>
                </a:lnTo>
                <a:lnTo>
                  <a:pt x="1225034" y="637706"/>
                </a:lnTo>
                <a:lnTo>
                  <a:pt x="1183132" y="646176"/>
                </a:lnTo>
                <a:lnTo>
                  <a:pt x="1075689" y="646176"/>
                </a:lnTo>
                <a:lnTo>
                  <a:pt x="752982" y="646176"/>
                </a:lnTo>
                <a:lnTo>
                  <a:pt x="107696" y="646176"/>
                </a:lnTo>
                <a:lnTo>
                  <a:pt x="65793" y="637706"/>
                </a:lnTo>
                <a:lnTo>
                  <a:pt x="31559" y="614616"/>
                </a:lnTo>
                <a:lnTo>
                  <a:pt x="8469" y="580382"/>
                </a:lnTo>
                <a:lnTo>
                  <a:pt x="0" y="538479"/>
                </a:lnTo>
                <a:lnTo>
                  <a:pt x="0" y="376936"/>
                </a:lnTo>
                <a:lnTo>
                  <a:pt x="0" y="107696"/>
                </a:lnTo>
                <a:close/>
              </a:path>
            </a:pathLst>
          </a:custGeom>
          <a:ln w="9144">
            <a:solidFill>
              <a:srgbClr val="00000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object 17"/>
          <p:cNvSpPr txBox="1"/>
          <p:nvPr/>
        </p:nvSpPr>
        <p:spPr>
          <a:xfrm>
            <a:off x="3082289" y="2880105"/>
            <a:ext cx="1007110" cy="513080"/>
          </a:xfrm>
          <a:prstGeom prst="rect">
            <a:avLst/>
          </a:prstGeom>
        </p:spPr>
        <p:txBody>
          <a:bodyPr vert="horz" wrap="square" lIns="0" tIns="12065" rIns="0" bIns="0" rtlCol="0">
            <a:spAutoFit/>
          </a:bodyPr>
          <a:lstStyle/>
          <a:p>
            <a:pPr marL="12700" marR="5080" lvl="0" indent="0" algn="l" defTabSz="457200" rtl="0" eaLnBrk="1" fontAlgn="auto" latinLnBrk="0" hangingPunct="1">
              <a:lnSpc>
                <a:spcPct val="100000"/>
              </a:lnSpc>
              <a:spcBef>
                <a:spcPts val="95"/>
              </a:spcBef>
              <a:spcAft>
                <a:spcPts val="0"/>
              </a:spcAft>
              <a:buClrTx/>
              <a:buSzTx/>
              <a:buFontTx/>
              <a:buNone/>
              <a:tabLst/>
              <a:defRPr/>
            </a:pPr>
            <a:r>
              <a:rPr kumimoji="0" sz="1600" b="0" i="0" u="none" strike="noStrike" kern="1200" cap="none" spc="-5" normalizeH="0" baseline="0" noProof="0" dirty="0">
                <a:ln>
                  <a:noFill/>
                </a:ln>
                <a:effectLst/>
                <a:uLnTx/>
                <a:uFillTx/>
                <a:latin typeface="Arial"/>
                <a:ea typeface="+mn-ea"/>
                <a:cs typeface="Arial"/>
              </a:rPr>
              <a:t>Start</a:t>
            </a:r>
            <a:r>
              <a:rPr kumimoji="0" sz="1600" b="0" i="0" u="none" strike="noStrike" kern="1200" cap="none" spc="-100" normalizeH="0" baseline="0" noProof="0" dirty="0">
                <a:ln>
                  <a:noFill/>
                </a:ln>
                <a:effectLst/>
                <a:uLnTx/>
                <a:uFillTx/>
                <a:latin typeface="Arial"/>
                <a:ea typeface="+mn-ea"/>
                <a:cs typeface="Arial"/>
              </a:rPr>
              <a:t> </a:t>
            </a:r>
            <a:r>
              <a:rPr kumimoji="0" sz="1600" b="0" i="0" u="none" strike="noStrike" kern="1200" cap="none" spc="-15" normalizeH="0" baseline="0" noProof="0" dirty="0">
                <a:ln>
                  <a:noFill/>
                </a:ln>
                <a:effectLst/>
                <a:uLnTx/>
                <a:uFillTx/>
                <a:latin typeface="Arial"/>
                <a:ea typeface="+mn-ea"/>
                <a:cs typeface="Arial"/>
              </a:rPr>
              <a:t>Track  </a:t>
            </a:r>
            <a:r>
              <a:rPr kumimoji="0" sz="1600" b="0" i="0" u="none" strike="noStrike" kern="1200" cap="none" spc="-5" normalizeH="0" baseline="0" noProof="0" dirty="0">
                <a:ln>
                  <a:noFill/>
                </a:ln>
                <a:effectLst/>
                <a:uLnTx/>
                <a:uFillTx/>
                <a:latin typeface="Arial"/>
                <a:ea typeface="+mn-ea"/>
                <a:cs typeface="Arial"/>
              </a:rPr>
              <a:t>Anytime</a:t>
            </a:r>
            <a:endParaRPr kumimoji="0" sz="1600" b="0" i="0" u="none" strike="noStrike" kern="1200" cap="none" spc="0" normalizeH="0" baseline="0" noProof="0" dirty="0">
              <a:ln>
                <a:noFill/>
              </a:ln>
              <a:effectLst/>
              <a:uLnTx/>
              <a:uFillTx/>
              <a:latin typeface="Arial"/>
              <a:ea typeface="+mn-ea"/>
              <a:cs typeface="Arial"/>
            </a:endParaRPr>
          </a:p>
        </p:txBody>
      </p:sp>
      <p:sp>
        <p:nvSpPr>
          <p:cNvPr id="18" name="object 18"/>
          <p:cNvSpPr/>
          <p:nvPr/>
        </p:nvSpPr>
        <p:spPr>
          <a:xfrm>
            <a:off x="2936748" y="3729228"/>
            <a:ext cx="1871345" cy="646430"/>
          </a:xfrm>
          <a:custGeom>
            <a:avLst/>
            <a:gdLst/>
            <a:ahLst/>
            <a:cxnLst/>
            <a:rect l="l" t="t" r="r" b="b"/>
            <a:pathLst>
              <a:path w="1871345" h="646429">
                <a:moveTo>
                  <a:pt x="802132" y="0"/>
                </a:moveTo>
                <a:lnTo>
                  <a:pt x="107696" y="0"/>
                </a:lnTo>
                <a:lnTo>
                  <a:pt x="65793" y="8469"/>
                </a:lnTo>
                <a:lnTo>
                  <a:pt x="31559" y="31559"/>
                </a:lnTo>
                <a:lnTo>
                  <a:pt x="8469" y="65793"/>
                </a:lnTo>
                <a:lnTo>
                  <a:pt x="0" y="107696"/>
                </a:lnTo>
                <a:lnTo>
                  <a:pt x="0" y="538480"/>
                </a:lnTo>
                <a:lnTo>
                  <a:pt x="8469" y="580382"/>
                </a:lnTo>
                <a:lnTo>
                  <a:pt x="31559" y="614616"/>
                </a:lnTo>
                <a:lnTo>
                  <a:pt x="65793" y="637706"/>
                </a:lnTo>
                <a:lnTo>
                  <a:pt x="107696" y="646176"/>
                </a:lnTo>
                <a:lnTo>
                  <a:pt x="802132" y="646176"/>
                </a:lnTo>
                <a:lnTo>
                  <a:pt x="844034" y="637706"/>
                </a:lnTo>
                <a:lnTo>
                  <a:pt x="878268" y="614616"/>
                </a:lnTo>
                <a:lnTo>
                  <a:pt x="901358" y="580382"/>
                </a:lnTo>
                <a:lnTo>
                  <a:pt x="909828" y="538480"/>
                </a:lnTo>
                <a:lnTo>
                  <a:pt x="909828" y="269240"/>
                </a:lnTo>
                <a:lnTo>
                  <a:pt x="1617740" y="107696"/>
                </a:lnTo>
                <a:lnTo>
                  <a:pt x="909828" y="107696"/>
                </a:lnTo>
                <a:lnTo>
                  <a:pt x="901358" y="65793"/>
                </a:lnTo>
                <a:lnTo>
                  <a:pt x="878268" y="31559"/>
                </a:lnTo>
                <a:lnTo>
                  <a:pt x="844034" y="8469"/>
                </a:lnTo>
                <a:lnTo>
                  <a:pt x="802132" y="0"/>
                </a:lnTo>
                <a:close/>
              </a:path>
              <a:path w="1871345" h="646429">
                <a:moveTo>
                  <a:pt x="1870964" y="49911"/>
                </a:moveTo>
                <a:lnTo>
                  <a:pt x="909828" y="107696"/>
                </a:lnTo>
                <a:lnTo>
                  <a:pt x="1617740" y="107696"/>
                </a:lnTo>
                <a:lnTo>
                  <a:pt x="1870964" y="49911"/>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object 19"/>
          <p:cNvSpPr/>
          <p:nvPr/>
        </p:nvSpPr>
        <p:spPr>
          <a:xfrm>
            <a:off x="2936748" y="3729228"/>
            <a:ext cx="1871345" cy="646430"/>
          </a:xfrm>
          <a:custGeom>
            <a:avLst/>
            <a:gdLst/>
            <a:ahLst/>
            <a:cxnLst/>
            <a:rect l="l" t="t" r="r" b="b"/>
            <a:pathLst>
              <a:path w="1871345" h="646429">
                <a:moveTo>
                  <a:pt x="0" y="107696"/>
                </a:moveTo>
                <a:lnTo>
                  <a:pt x="8469" y="65793"/>
                </a:lnTo>
                <a:lnTo>
                  <a:pt x="31559" y="31559"/>
                </a:lnTo>
                <a:lnTo>
                  <a:pt x="65793" y="8469"/>
                </a:lnTo>
                <a:lnTo>
                  <a:pt x="107696" y="0"/>
                </a:lnTo>
                <a:lnTo>
                  <a:pt x="530733" y="0"/>
                </a:lnTo>
                <a:lnTo>
                  <a:pt x="758190" y="0"/>
                </a:lnTo>
                <a:lnTo>
                  <a:pt x="802132" y="0"/>
                </a:lnTo>
                <a:lnTo>
                  <a:pt x="844034" y="8469"/>
                </a:lnTo>
                <a:lnTo>
                  <a:pt x="878268" y="31559"/>
                </a:lnTo>
                <a:lnTo>
                  <a:pt x="901358" y="65793"/>
                </a:lnTo>
                <a:lnTo>
                  <a:pt x="909828" y="107696"/>
                </a:lnTo>
                <a:lnTo>
                  <a:pt x="1870964" y="49911"/>
                </a:lnTo>
                <a:lnTo>
                  <a:pt x="909828" y="269240"/>
                </a:lnTo>
                <a:lnTo>
                  <a:pt x="909828" y="538480"/>
                </a:lnTo>
                <a:lnTo>
                  <a:pt x="901358" y="580382"/>
                </a:lnTo>
                <a:lnTo>
                  <a:pt x="878268" y="614616"/>
                </a:lnTo>
                <a:lnTo>
                  <a:pt x="844034" y="637706"/>
                </a:lnTo>
                <a:lnTo>
                  <a:pt x="802132" y="646176"/>
                </a:lnTo>
                <a:lnTo>
                  <a:pt x="758190" y="646176"/>
                </a:lnTo>
                <a:lnTo>
                  <a:pt x="530733" y="646176"/>
                </a:lnTo>
                <a:lnTo>
                  <a:pt x="107696" y="646176"/>
                </a:lnTo>
                <a:lnTo>
                  <a:pt x="65793" y="637706"/>
                </a:lnTo>
                <a:lnTo>
                  <a:pt x="31559" y="614616"/>
                </a:lnTo>
                <a:lnTo>
                  <a:pt x="8469" y="580382"/>
                </a:lnTo>
                <a:lnTo>
                  <a:pt x="0" y="538480"/>
                </a:lnTo>
                <a:lnTo>
                  <a:pt x="0" y="269240"/>
                </a:lnTo>
                <a:lnTo>
                  <a:pt x="0" y="107696"/>
                </a:lnTo>
                <a:close/>
              </a:path>
            </a:pathLst>
          </a:custGeom>
          <a:ln w="9144">
            <a:solidFill>
              <a:srgbClr val="00000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effectLst/>
              <a:uLnTx/>
              <a:uFillTx/>
              <a:latin typeface="Calibri" panose="020F0502020204030204"/>
              <a:ea typeface="+mn-ea"/>
              <a:cs typeface="+mn-cs"/>
            </a:endParaRPr>
          </a:p>
        </p:txBody>
      </p:sp>
      <p:sp>
        <p:nvSpPr>
          <p:cNvPr id="20" name="object 20"/>
          <p:cNvSpPr txBox="1"/>
          <p:nvPr/>
        </p:nvSpPr>
        <p:spPr>
          <a:xfrm>
            <a:off x="3047491" y="3789630"/>
            <a:ext cx="646430" cy="513715"/>
          </a:xfrm>
          <a:prstGeom prst="rect">
            <a:avLst/>
          </a:prstGeom>
        </p:spPr>
        <p:txBody>
          <a:bodyPr vert="horz" wrap="square" lIns="0" tIns="12065" rIns="0" bIns="0" rtlCol="0">
            <a:spAutoFit/>
          </a:bodyPr>
          <a:lstStyle/>
          <a:p>
            <a:pPr marL="12700" marR="0" lvl="0" indent="0" algn="l" defTabSz="457200" rtl="0" eaLnBrk="1" fontAlgn="auto" latinLnBrk="0" hangingPunct="1">
              <a:lnSpc>
                <a:spcPct val="100000"/>
              </a:lnSpc>
              <a:spcBef>
                <a:spcPts val="95"/>
              </a:spcBef>
              <a:spcAft>
                <a:spcPts val="0"/>
              </a:spcAft>
              <a:buClrTx/>
              <a:buSzTx/>
              <a:buFontTx/>
              <a:buNone/>
              <a:tabLst/>
              <a:defRPr/>
            </a:pPr>
            <a:r>
              <a:rPr kumimoji="0" sz="1600" b="0" i="0" u="none" strike="noStrike" kern="1200" cap="none" spc="-5" normalizeH="0" baseline="0" noProof="0" dirty="0">
                <a:ln>
                  <a:noFill/>
                </a:ln>
                <a:effectLst/>
                <a:uLnTx/>
                <a:uFillTx/>
                <a:latin typeface="Arial"/>
                <a:ea typeface="+mn-ea"/>
                <a:cs typeface="Arial"/>
              </a:rPr>
              <a:t>Stop</a:t>
            </a:r>
            <a:endParaRPr kumimoji="0" sz="1600" b="0" i="0" u="none" strike="noStrike" kern="1200" cap="none" spc="0" normalizeH="0" baseline="0" noProof="0" dirty="0">
              <a:ln>
                <a:noFill/>
              </a:ln>
              <a:effectLst/>
              <a:uLnTx/>
              <a:uFillTx/>
              <a:latin typeface="Arial"/>
              <a:ea typeface="+mn-ea"/>
              <a:cs typeface="Arial"/>
            </a:endParaRPr>
          </a:p>
          <a:p>
            <a:pPr marL="12700" marR="0" lvl="0" indent="0" algn="l" defTabSz="457200" rtl="0" eaLnBrk="1" fontAlgn="auto" latinLnBrk="0" hangingPunct="1">
              <a:lnSpc>
                <a:spcPct val="100000"/>
              </a:lnSpc>
              <a:spcBef>
                <a:spcPts val="5"/>
              </a:spcBef>
              <a:spcAft>
                <a:spcPts val="0"/>
              </a:spcAft>
              <a:buClrTx/>
              <a:buSzTx/>
              <a:buFontTx/>
              <a:buNone/>
              <a:tabLst/>
              <a:defRPr/>
            </a:pPr>
            <a:r>
              <a:rPr kumimoji="0" sz="1600" b="0" i="0" u="none" strike="noStrike" kern="1200" cap="none" spc="-5" normalizeH="0" baseline="0" noProof="0" dirty="0">
                <a:ln>
                  <a:noFill/>
                </a:ln>
                <a:effectLst/>
                <a:uLnTx/>
                <a:uFillTx/>
                <a:latin typeface="Arial"/>
                <a:ea typeface="+mn-ea"/>
                <a:cs typeface="Arial"/>
              </a:rPr>
              <a:t>Details</a:t>
            </a:r>
            <a:endParaRPr kumimoji="0" sz="1600" b="0" i="0" u="none" strike="noStrike" kern="1200" cap="none" spc="0" normalizeH="0" baseline="0" noProof="0" dirty="0">
              <a:ln>
                <a:noFill/>
              </a:ln>
              <a:effectLst/>
              <a:uLnTx/>
              <a:uFillTx/>
              <a:latin typeface="Arial"/>
              <a:ea typeface="+mn-ea"/>
              <a:cs typeface="Arial"/>
            </a:endParaRPr>
          </a:p>
        </p:txBody>
      </p:sp>
      <p:pic>
        <p:nvPicPr>
          <p:cNvPr id="2" name="Picture 1" descr="A yellow logo on a black background&#10;&#10;Description automatically generated with low confidence">
            <a:extLst>
              <a:ext uri="{FF2B5EF4-FFF2-40B4-BE49-F238E27FC236}">
                <a16:creationId xmlns:a16="http://schemas.microsoft.com/office/drawing/2014/main" id="{C5B7ED81-09BD-3D25-73A3-1E7113E8E050}"/>
              </a:ext>
            </a:extLst>
          </p:cNvPr>
          <p:cNvPicPr>
            <a:picLocks noChangeAspect="1"/>
          </p:cNvPicPr>
          <p:nvPr/>
        </p:nvPicPr>
        <p:blipFill>
          <a:blip r:embed="rId4"/>
          <a:stretch>
            <a:fillRect/>
          </a:stretch>
        </p:blipFill>
        <p:spPr>
          <a:xfrm>
            <a:off x="11438089" y="6054652"/>
            <a:ext cx="536258" cy="571645"/>
          </a:xfrm>
          <a:prstGeom prst="rect">
            <a:avLst/>
          </a:prstGeom>
        </p:spPr>
      </p:pic>
    </p:spTree>
    <p:extLst>
      <p:ext uri="{BB962C8B-B14F-4D97-AF65-F5344CB8AC3E}">
        <p14:creationId xmlns:p14="http://schemas.microsoft.com/office/powerpoint/2010/main" val="12211925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object 3"/>
          <p:cNvSpPr txBox="1"/>
          <p:nvPr/>
        </p:nvSpPr>
        <p:spPr>
          <a:xfrm>
            <a:off x="838199" y="388308"/>
            <a:ext cx="7188989" cy="1021424"/>
          </a:xfrm>
          <a:prstGeom prst="rect">
            <a:avLst/>
          </a:prstGeom>
        </p:spPr>
        <p:txBody>
          <a:bodyPr vert="horz" lIns="91440" tIns="45720" rIns="91440" bIns="45720" rtlCol="0" anchor="b">
            <a:normAutofit/>
          </a:bodyPr>
          <a:lstStyle/>
          <a:p>
            <a:pPr marL="12700" marR="0" lvl="0" indent="0" defTabSz="914400" fontAlgn="auto">
              <a:lnSpc>
                <a:spcPct val="90000"/>
              </a:lnSpc>
              <a:spcBef>
                <a:spcPct val="0"/>
              </a:spcBef>
              <a:spcAft>
                <a:spcPts val="600"/>
              </a:spcAft>
              <a:buClrTx/>
              <a:buSzTx/>
              <a:tabLst/>
              <a:defRPr/>
            </a:pPr>
            <a:r>
              <a:rPr kumimoji="0" lang="en-US" sz="4000" b="0" i="0" u="none" strike="noStrike" kern="1200" cap="none" spc="-25" normalizeH="0" baseline="0" noProof="0">
                <a:ln>
                  <a:noFill/>
                </a:ln>
                <a:solidFill>
                  <a:schemeClr val="bg1"/>
                </a:solidFill>
                <a:effectLst/>
                <a:uLnTx/>
                <a:uFillTx/>
                <a:latin typeface="+mj-lt"/>
                <a:ea typeface="+mj-ea"/>
                <a:cs typeface="+mj-cs"/>
              </a:rPr>
              <a:t>After </a:t>
            </a:r>
            <a:r>
              <a:rPr kumimoji="0" lang="en-US" sz="4000" b="0" i="0" u="none" strike="noStrike" kern="1200" cap="none" spc="-75" normalizeH="0" baseline="0" noProof="0">
                <a:ln>
                  <a:noFill/>
                </a:ln>
                <a:solidFill>
                  <a:schemeClr val="bg1"/>
                </a:solidFill>
                <a:effectLst/>
                <a:uLnTx/>
                <a:uFillTx/>
                <a:latin typeface="+mj-lt"/>
                <a:ea typeface="+mj-ea"/>
                <a:cs typeface="+mj-cs"/>
              </a:rPr>
              <a:t>delivering </a:t>
            </a:r>
            <a:r>
              <a:rPr kumimoji="0" lang="en-US" sz="4000" b="0" i="0" u="none" strike="noStrike" kern="1200" cap="none" spc="-30" normalizeH="0" baseline="0" noProof="0">
                <a:ln>
                  <a:noFill/>
                </a:ln>
                <a:solidFill>
                  <a:schemeClr val="bg1"/>
                </a:solidFill>
                <a:effectLst/>
                <a:uLnTx/>
                <a:uFillTx/>
                <a:latin typeface="+mj-lt"/>
                <a:ea typeface="+mj-ea"/>
                <a:cs typeface="+mj-cs"/>
              </a:rPr>
              <a:t>the </a:t>
            </a:r>
            <a:r>
              <a:rPr kumimoji="0" lang="en-US" sz="4000" b="0" i="0" u="none" strike="noStrike" kern="1200" cap="none" spc="-80" normalizeH="0" baseline="0" noProof="0">
                <a:ln>
                  <a:noFill/>
                </a:ln>
                <a:solidFill>
                  <a:schemeClr val="bg1"/>
                </a:solidFill>
                <a:effectLst/>
                <a:uLnTx/>
                <a:uFillTx/>
                <a:latin typeface="+mj-lt"/>
                <a:ea typeface="+mj-ea"/>
                <a:cs typeface="+mj-cs"/>
              </a:rPr>
              <a:t>load, </a:t>
            </a:r>
            <a:r>
              <a:rPr kumimoji="0" lang="en-US" sz="4000" b="1" i="0" u="none" strike="noStrike" kern="1200" cap="none" spc="-295" normalizeH="0" baseline="0" noProof="0">
                <a:ln>
                  <a:noFill/>
                </a:ln>
                <a:solidFill>
                  <a:schemeClr val="bg1"/>
                </a:solidFill>
                <a:effectLst/>
                <a:highlight>
                  <a:srgbClr val="000000"/>
                </a:highlight>
                <a:uLnTx/>
                <a:uFillTx/>
                <a:latin typeface="+mj-lt"/>
                <a:ea typeface="+mj-ea"/>
                <a:cs typeface="+mj-cs"/>
              </a:rPr>
              <a:t>END</a:t>
            </a:r>
            <a:r>
              <a:rPr kumimoji="0" lang="en-US" sz="4000" b="1" i="0" u="none" strike="noStrike" kern="1200" cap="none" spc="-409" normalizeH="0" baseline="0" noProof="0">
                <a:ln>
                  <a:noFill/>
                </a:ln>
                <a:solidFill>
                  <a:schemeClr val="bg1"/>
                </a:solidFill>
                <a:effectLst/>
                <a:highlight>
                  <a:srgbClr val="000000"/>
                </a:highlight>
                <a:uLnTx/>
                <a:uFillTx/>
                <a:latin typeface="+mj-lt"/>
                <a:ea typeface="+mj-ea"/>
                <a:cs typeface="+mj-cs"/>
              </a:rPr>
              <a:t> </a:t>
            </a:r>
            <a:r>
              <a:rPr kumimoji="0" lang="en-US" sz="4000" b="1" i="0" u="none" strike="noStrike" kern="1200" cap="none" spc="-355" normalizeH="0" baseline="0" noProof="0">
                <a:ln>
                  <a:noFill/>
                </a:ln>
                <a:solidFill>
                  <a:schemeClr val="bg1"/>
                </a:solidFill>
                <a:effectLst/>
                <a:highlight>
                  <a:srgbClr val="000000"/>
                </a:highlight>
                <a:uLnTx/>
                <a:uFillTx/>
                <a:latin typeface="+mj-lt"/>
                <a:ea typeface="+mj-ea"/>
                <a:cs typeface="+mj-cs"/>
              </a:rPr>
              <a:t>TRACK</a:t>
            </a:r>
            <a:endParaRPr kumimoji="0" lang="en-US" sz="4000" b="1" i="0" u="none" strike="noStrike" kern="1200" cap="none" spc="0" normalizeH="0" baseline="0" noProof="0">
              <a:ln>
                <a:noFill/>
              </a:ln>
              <a:solidFill>
                <a:schemeClr val="bg1"/>
              </a:solidFill>
              <a:effectLst/>
              <a:highlight>
                <a:srgbClr val="000000"/>
              </a:highlight>
              <a:uLnTx/>
              <a:uFillTx/>
              <a:latin typeface="+mj-lt"/>
              <a:ea typeface="+mj-ea"/>
              <a:cs typeface="+mj-cs"/>
            </a:endParaRPr>
          </a:p>
        </p:txBody>
      </p:sp>
      <p:cxnSp>
        <p:nvCxnSpPr>
          <p:cNvPr id="23" name="Straight Connector 22">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1440584"/>
            <a:ext cx="80271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7C2F6CE-0CF2-4DDD-85F5-96799A328F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164811" y="6267491"/>
            <a:ext cx="80271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object 4"/>
          <p:cNvSpPr/>
          <p:nvPr/>
        </p:nvSpPr>
        <p:spPr>
          <a:xfrm>
            <a:off x="5215978" y="1715407"/>
            <a:ext cx="2120900" cy="4241800"/>
          </a:xfrm>
          <a:prstGeom prst="rect">
            <a:avLst/>
          </a:prstGeom>
          <a:blipFill>
            <a:blip r:embed="rId2"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object 5"/>
          <p:cNvSpPr/>
          <p:nvPr/>
        </p:nvSpPr>
        <p:spPr>
          <a:xfrm>
            <a:off x="5392922" y="2321378"/>
            <a:ext cx="1743985" cy="3004406"/>
          </a:xfrm>
          <a:prstGeom prst="rect">
            <a:avLst/>
          </a:prstGeom>
          <a:blipFill>
            <a:blip r:embed="rId3"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object 6"/>
          <p:cNvSpPr/>
          <p:nvPr/>
        </p:nvSpPr>
        <p:spPr>
          <a:xfrm>
            <a:off x="5392921" y="2350465"/>
            <a:ext cx="1743986" cy="2211796"/>
          </a:xfrm>
          <a:prstGeom prst="rect">
            <a:avLst/>
          </a:prstGeom>
          <a:blipFill>
            <a:blip r:embed="rId4"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ject 7"/>
          <p:cNvSpPr/>
          <p:nvPr/>
        </p:nvSpPr>
        <p:spPr>
          <a:xfrm>
            <a:off x="5412313" y="2355314"/>
            <a:ext cx="1724595" cy="2902602"/>
          </a:xfrm>
          <a:prstGeom prst="rect">
            <a:avLst/>
          </a:prstGeom>
          <a:blipFill>
            <a:blip r:embed="rId5"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object 8"/>
          <p:cNvSpPr/>
          <p:nvPr/>
        </p:nvSpPr>
        <p:spPr>
          <a:xfrm>
            <a:off x="3590763" y="4373198"/>
            <a:ext cx="2151199" cy="666569"/>
          </a:xfrm>
          <a:custGeom>
            <a:avLst/>
            <a:gdLst/>
            <a:ahLst/>
            <a:cxnLst/>
            <a:rect l="l" t="t" r="r" b="b"/>
            <a:pathLst>
              <a:path w="2705100" h="838200">
                <a:moveTo>
                  <a:pt x="1518411" y="0"/>
                </a:moveTo>
                <a:lnTo>
                  <a:pt x="139700" y="0"/>
                </a:lnTo>
                <a:lnTo>
                  <a:pt x="95544" y="7116"/>
                </a:lnTo>
                <a:lnTo>
                  <a:pt x="57195" y="26936"/>
                </a:lnTo>
                <a:lnTo>
                  <a:pt x="26954" y="57168"/>
                </a:lnTo>
                <a:lnTo>
                  <a:pt x="7122" y="95520"/>
                </a:lnTo>
                <a:lnTo>
                  <a:pt x="0" y="139700"/>
                </a:lnTo>
                <a:lnTo>
                  <a:pt x="0" y="698500"/>
                </a:lnTo>
                <a:lnTo>
                  <a:pt x="7122" y="742630"/>
                </a:lnTo>
                <a:lnTo>
                  <a:pt x="26954" y="780976"/>
                </a:lnTo>
                <a:lnTo>
                  <a:pt x="57195" y="811227"/>
                </a:lnTo>
                <a:lnTo>
                  <a:pt x="95544" y="831071"/>
                </a:lnTo>
                <a:lnTo>
                  <a:pt x="139700" y="838200"/>
                </a:lnTo>
                <a:lnTo>
                  <a:pt x="1518411" y="838200"/>
                </a:lnTo>
                <a:lnTo>
                  <a:pt x="1562591" y="831071"/>
                </a:lnTo>
                <a:lnTo>
                  <a:pt x="1600943" y="811227"/>
                </a:lnTo>
                <a:lnTo>
                  <a:pt x="1631175" y="780976"/>
                </a:lnTo>
                <a:lnTo>
                  <a:pt x="1650995" y="742630"/>
                </a:lnTo>
                <a:lnTo>
                  <a:pt x="1658112" y="698500"/>
                </a:lnTo>
                <a:lnTo>
                  <a:pt x="1658112" y="349250"/>
                </a:lnTo>
                <a:lnTo>
                  <a:pt x="2704846" y="198120"/>
                </a:lnTo>
                <a:lnTo>
                  <a:pt x="1658112" y="139700"/>
                </a:lnTo>
                <a:lnTo>
                  <a:pt x="1650995" y="95520"/>
                </a:lnTo>
                <a:lnTo>
                  <a:pt x="1631175" y="57168"/>
                </a:lnTo>
                <a:lnTo>
                  <a:pt x="1600943" y="26936"/>
                </a:lnTo>
                <a:lnTo>
                  <a:pt x="1562591" y="7116"/>
                </a:lnTo>
                <a:lnTo>
                  <a:pt x="1518411" y="0"/>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object 9"/>
          <p:cNvSpPr/>
          <p:nvPr/>
        </p:nvSpPr>
        <p:spPr>
          <a:xfrm>
            <a:off x="3590763" y="4373198"/>
            <a:ext cx="2151199" cy="666569"/>
          </a:xfrm>
          <a:custGeom>
            <a:avLst/>
            <a:gdLst/>
            <a:ahLst/>
            <a:cxnLst/>
            <a:rect l="l" t="t" r="r" b="b"/>
            <a:pathLst>
              <a:path w="2705100" h="838200">
                <a:moveTo>
                  <a:pt x="0" y="139700"/>
                </a:moveTo>
                <a:lnTo>
                  <a:pt x="7122" y="95520"/>
                </a:lnTo>
                <a:lnTo>
                  <a:pt x="26954" y="57168"/>
                </a:lnTo>
                <a:lnTo>
                  <a:pt x="57195" y="26936"/>
                </a:lnTo>
                <a:lnTo>
                  <a:pt x="95544" y="7116"/>
                </a:lnTo>
                <a:lnTo>
                  <a:pt x="139700" y="0"/>
                </a:lnTo>
                <a:lnTo>
                  <a:pt x="967232" y="0"/>
                </a:lnTo>
                <a:lnTo>
                  <a:pt x="1381760" y="0"/>
                </a:lnTo>
                <a:lnTo>
                  <a:pt x="1518411" y="0"/>
                </a:lnTo>
                <a:lnTo>
                  <a:pt x="1562591" y="7116"/>
                </a:lnTo>
                <a:lnTo>
                  <a:pt x="1600943" y="26936"/>
                </a:lnTo>
                <a:lnTo>
                  <a:pt x="1631175" y="57168"/>
                </a:lnTo>
                <a:lnTo>
                  <a:pt x="1650995" y="95520"/>
                </a:lnTo>
                <a:lnTo>
                  <a:pt x="1658112" y="139700"/>
                </a:lnTo>
                <a:lnTo>
                  <a:pt x="2704846" y="198120"/>
                </a:lnTo>
                <a:lnTo>
                  <a:pt x="1658112" y="349250"/>
                </a:lnTo>
                <a:lnTo>
                  <a:pt x="1658112" y="698500"/>
                </a:lnTo>
                <a:lnTo>
                  <a:pt x="1650995" y="742630"/>
                </a:lnTo>
                <a:lnTo>
                  <a:pt x="1631175" y="780976"/>
                </a:lnTo>
                <a:lnTo>
                  <a:pt x="1600943" y="811227"/>
                </a:lnTo>
                <a:lnTo>
                  <a:pt x="1562591" y="831071"/>
                </a:lnTo>
                <a:lnTo>
                  <a:pt x="1518411" y="838200"/>
                </a:lnTo>
                <a:lnTo>
                  <a:pt x="1381760" y="838200"/>
                </a:lnTo>
                <a:lnTo>
                  <a:pt x="967232" y="838200"/>
                </a:lnTo>
                <a:lnTo>
                  <a:pt x="139700" y="838200"/>
                </a:lnTo>
                <a:lnTo>
                  <a:pt x="95544" y="831071"/>
                </a:lnTo>
                <a:lnTo>
                  <a:pt x="57195" y="811227"/>
                </a:lnTo>
                <a:lnTo>
                  <a:pt x="26954" y="780976"/>
                </a:lnTo>
                <a:lnTo>
                  <a:pt x="7122" y="742630"/>
                </a:lnTo>
                <a:lnTo>
                  <a:pt x="0" y="698500"/>
                </a:lnTo>
                <a:lnTo>
                  <a:pt x="0" y="349250"/>
                </a:lnTo>
                <a:lnTo>
                  <a:pt x="0" y="139700"/>
                </a:lnTo>
                <a:close/>
              </a:path>
            </a:pathLst>
          </a:custGeom>
          <a:ln w="9144">
            <a:solidFill>
              <a:srgbClr val="00000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object 10"/>
          <p:cNvSpPr txBox="1"/>
          <p:nvPr/>
        </p:nvSpPr>
        <p:spPr>
          <a:xfrm>
            <a:off x="3686103" y="4429249"/>
            <a:ext cx="1099333" cy="601932"/>
          </a:xfrm>
          <a:prstGeom prst="rect">
            <a:avLst/>
          </a:prstGeom>
        </p:spPr>
        <p:txBody>
          <a:bodyPr vert="horz" wrap="square" lIns="0" tIns="12065" rIns="0" bIns="0" rtlCol="0">
            <a:spAutoFit/>
          </a:bodyPr>
          <a:lstStyle/>
          <a:p>
            <a:pPr marL="10033" marR="4013" defTabSz="361188">
              <a:spcBef>
                <a:spcPts val="75"/>
              </a:spcBef>
              <a:defRPr/>
            </a:pPr>
            <a:r>
              <a:rPr lang="en-US" sz="1264" kern="1200" spc="-4" dirty="0">
                <a:latin typeface="Arial"/>
                <a:ea typeface="+mn-ea"/>
                <a:cs typeface="Arial"/>
              </a:rPr>
              <a:t>After</a:t>
            </a:r>
            <a:r>
              <a:rPr lang="en-US" sz="1264" kern="1200" spc="-24" dirty="0">
                <a:latin typeface="Arial"/>
                <a:ea typeface="+mn-ea"/>
                <a:cs typeface="Arial"/>
              </a:rPr>
              <a:t> </a:t>
            </a:r>
            <a:r>
              <a:rPr lang="en-US" sz="1264" kern="1200" spc="-4" dirty="0">
                <a:latin typeface="Arial"/>
                <a:ea typeface="+mn-ea"/>
                <a:cs typeface="Arial"/>
              </a:rPr>
              <a:t>delivering  the</a:t>
            </a:r>
            <a:r>
              <a:rPr lang="en-US" sz="1264" kern="1200" dirty="0">
                <a:latin typeface="Arial"/>
                <a:ea typeface="+mn-ea"/>
                <a:cs typeface="Arial"/>
              </a:rPr>
              <a:t> </a:t>
            </a:r>
            <a:r>
              <a:rPr lang="en-US" sz="1264" kern="1200" spc="-4" dirty="0">
                <a:latin typeface="Arial"/>
                <a:ea typeface="+mn-ea"/>
                <a:cs typeface="Arial"/>
              </a:rPr>
              <a:t>load,</a:t>
            </a:r>
            <a:endParaRPr lang="en-US" sz="1264" kern="1200" dirty="0">
              <a:latin typeface="Arial"/>
              <a:ea typeface="+mn-ea"/>
              <a:cs typeface="Arial"/>
            </a:endParaRPr>
          </a:p>
          <a:p>
            <a:pPr marL="10033" defTabSz="361188">
              <a:spcBef>
                <a:spcPts val="4"/>
              </a:spcBef>
              <a:defRPr/>
            </a:pPr>
            <a:r>
              <a:rPr lang="en-US" sz="1264" kern="1200" spc="-4" dirty="0">
                <a:latin typeface="Arial"/>
                <a:ea typeface="+mn-ea"/>
                <a:cs typeface="Arial"/>
              </a:rPr>
              <a:t>END</a:t>
            </a:r>
            <a:r>
              <a:rPr lang="en-US" sz="1264" kern="1200" spc="-43" dirty="0">
                <a:latin typeface="Arial"/>
                <a:ea typeface="+mn-ea"/>
                <a:cs typeface="Arial"/>
              </a:rPr>
              <a:t> </a:t>
            </a:r>
            <a:r>
              <a:rPr lang="en-US" sz="1264" kern="1200" spc="-4" dirty="0">
                <a:latin typeface="Arial"/>
                <a:ea typeface="+mn-ea"/>
                <a:cs typeface="Arial"/>
              </a:rPr>
              <a:t>TRACK</a:t>
            </a:r>
            <a:endParaRPr kumimoji="0" lang="en-US" sz="1600" b="0" i="0" u="none" strike="noStrike" kern="1200" cap="none" spc="0" normalizeH="0" baseline="0" noProof="0" dirty="0">
              <a:ln>
                <a:noFill/>
              </a:ln>
              <a:effectLst/>
              <a:uLnTx/>
              <a:uFillTx/>
              <a:latin typeface="Arial"/>
              <a:ea typeface="+mn-ea"/>
              <a:cs typeface="Arial"/>
            </a:endParaRPr>
          </a:p>
        </p:txBody>
      </p:sp>
      <p:sp>
        <p:nvSpPr>
          <p:cNvPr id="11" name="object 11"/>
          <p:cNvSpPr/>
          <p:nvPr/>
        </p:nvSpPr>
        <p:spPr>
          <a:xfrm>
            <a:off x="6800493" y="3335775"/>
            <a:ext cx="1800745" cy="698382"/>
          </a:xfrm>
          <a:custGeom>
            <a:avLst/>
            <a:gdLst/>
            <a:ahLst/>
            <a:cxnLst/>
            <a:rect l="l" t="t" r="r" b="b"/>
            <a:pathLst>
              <a:path w="2264409" h="878204">
                <a:moveTo>
                  <a:pt x="2117725" y="0"/>
                </a:moveTo>
                <a:lnTo>
                  <a:pt x="1043305" y="0"/>
                </a:lnTo>
                <a:lnTo>
                  <a:pt x="997072" y="7461"/>
                </a:lnTo>
                <a:lnTo>
                  <a:pt x="956912" y="28236"/>
                </a:lnTo>
                <a:lnTo>
                  <a:pt x="925237" y="59911"/>
                </a:lnTo>
                <a:lnTo>
                  <a:pt x="904462" y="100071"/>
                </a:lnTo>
                <a:lnTo>
                  <a:pt x="897001" y="146303"/>
                </a:lnTo>
                <a:lnTo>
                  <a:pt x="0" y="195834"/>
                </a:lnTo>
                <a:lnTo>
                  <a:pt x="897001" y="365760"/>
                </a:lnTo>
                <a:lnTo>
                  <a:pt x="897001" y="731519"/>
                </a:lnTo>
                <a:lnTo>
                  <a:pt x="904462" y="777752"/>
                </a:lnTo>
                <a:lnTo>
                  <a:pt x="925237" y="817912"/>
                </a:lnTo>
                <a:lnTo>
                  <a:pt x="956912" y="849587"/>
                </a:lnTo>
                <a:lnTo>
                  <a:pt x="997072" y="870362"/>
                </a:lnTo>
                <a:lnTo>
                  <a:pt x="1043305" y="877824"/>
                </a:lnTo>
                <a:lnTo>
                  <a:pt x="2117725" y="877824"/>
                </a:lnTo>
                <a:lnTo>
                  <a:pt x="2163957" y="870362"/>
                </a:lnTo>
                <a:lnTo>
                  <a:pt x="2204117" y="849587"/>
                </a:lnTo>
                <a:lnTo>
                  <a:pt x="2235792" y="817912"/>
                </a:lnTo>
                <a:lnTo>
                  <a:pt x="2256567" y="777752"/>
                </a:lnTo>
                <a:lnTo>
                  <a:pt x="2264029" y="731519"/>
                </a:lnTo>
                <a:lnTo>
                  <a:pt x="2264029" y="146303"/>
                </a:lnTo>
                <a:lnTo>
                  <a:pt x="2256567" y="100071"/>
                </a:lnTo>
                <a:lnTo>
                  <a:pt x="2235792" y="59911"/>
                </a:lnTo>
                <a:lnTo>
                  <a:pt x="2204117" y="28236"/>
                </a:lnTo>
                <a:lnTo>
                  <a:pt x="2163957" y="7461"/>
                </a:lnTo>
                <a:lnTo>
                  <a:pt x="2117725" y="0"/>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object 12"/>
          <p:cNvSpPr/>
          <p:nvPr/>
        </p:nvSpPr>
        <p:spPr>
          <a:xfrm>
            <a:off x="6800493" y="3335775"/>
            <a:ext cx="1800745" cy="698382"/>
          </a:xfrm>
          <a:custGeom>
            <a:avLst/>
            <a:gdLst/>
            <a:ahLst/>
            <a:cxnLst/>
            <a:rect l="l" t="t" r="r" b="b"/>
            <a:pathLst>
              <a:path w="2264409" h="878204">
                <a:moveTo>
                  <a:pt x="897001" y="146303"/>
                </a:moveTo>
                <a:lnTo>
                  <a:pt x="904462" y="100071"/>
                </a:lnTo>
                <a:lnTo>
                  <a:pt x="925237" y="59911"/>
                </a:lnTo>
                <a:lnTo>
                  <a:pt x="956912" y="28236"/>
                </a:lnTo>
                <a:lnTo>
                  <a:pt x="997072" y="7461"/>
                </a:lnTo>
                <a:lnTo>
                  <a:pt x="1043305" y="0"/>
                </a:lnTo>
                <a:lnTo>
                  <a:pt x="1124839" y="0"/>
                </a:lnTo>
                <a:lnTo>
                  <a:pt x="1466596" y="0"/>
                </a:lnTo>
                <a:lnTo>
                  <a:pt x="2117725" y="0"/>
                </a:lnTo>
                <a:lnTo>
                  <a:pt x="2163957" y="7461"/>
                </a:lnTo>
                <a:lnTo>
                  <a:pt x="2204117" y="28236"/>
                </a:lnTo>
                <a:lnTo>
                  <a:pt x="2235792" y="59911"/>
                </a:lnTo>
                <a:lnTo>
                  <a:pt x="2256567" y="100071"/>
                </a:lnTo>
                <a:lnTo>
                  <a:pt x="2264029" y="146303"/>
                </a:lnTo>
                <a:lnTo>
                  <a:pt x="2264029" y="365760"/>
                </a:lnTo>
                <a:lnTo>
                  <a:pt x="2264029" y="731519"/>
                </a:lnTo>
                <a:lnTo>
                  <a:pt x="2256567" y="777752"/>
                </a:lnTo>
                <a:lnTo>
                  <a:pt x="2235792" y="817912"/>
                </a:lnTo>
                <a:lnTo>
                  <a:pt x="2204117" y="849587"/>
                </a:lnTo>
                <a:lnTo>
                  <a:pt x="2163957" y="870362"/>
                </a:lnTo>
                <a:lnTo>
                  <a:pt x="2117725" y="877824"/>
                </a:lnTo>
                <a:lnTo>
                  <a:pt x="1466596" y="877824"/>
                </a:lnTo>
                <a:lnTo>
                  <a:pt x="1124839" y="877824"/>
                </a:lnTo>
                <a:lnTo>
                  <a:pt x="1043305" y="877824"/>
                </a:lnTo>
                <a:lnTo>
                  <a:pt x="997072" y="870362"/>
                </a:lnTo>
                <a:lnTo>
                  <a:pt x="956912" y="849587"/>
                </a:lnTo>
                <a:lnTo>
                  <a:pt x="925237" y="817912"/>
                </a:lnTo>
                <a:lnTo>
                  <a:pt x="904462" y="777752"/>
                </a:lnTo>
                <a:lnTo>
                  <a:pt x="897001" y="731519"/>
                </a:lnTo>
                <a:lnTo>
                  <a:pt x="897001" y="365760"/>
                </a:lnTo>
                <a:lnTo>
                  <a:pt x="0" y="195834"/>
                </a:lnTo>
                <a:lnTo>
                  <a:pt x="897001" y="146303"/>
                </a:lnTo>
                <a:close/>
              </a:path>
            </a:pathLst>
          </a:custGeom>
          <a:ln w="9144">
            <a:solidFill>
              <a:srgbClr val="00000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object 13"/>
          <p:cNvSpPr txBox="1"/>
          <p:nvPr/>
        </p:nvSpPr>
        <p:spPr>
          <a:xfrm>
            <a:off x="7611384" y="3393342"/>
            <a:ext cx="856945" cy="601932"/>
          </a:xfrm>
          <a:prstGeom prst="rect">
            <a:avLst/>
          </a:prstGeom>
        </p:spPr>
        <p:txBody>
          <a:bodyPr vert="horz" wrap="square" lIns="0" tIns="12065" rIns="0" bIns="0" rtlCol="0">
            <a:spAutoFit/>
          </a:bodyPr>
          <a:lstStyle/>
          <a:p>
            <a:pPr marL="10033" marR="4013" defTabSz="361188">
              <a:spcBef>
                <a:spcPts val="75"/>
              </a:spcBef>
              <a:defRPr/>
            </a:pPr>
            <a:r>
              <a:rPr lang="en-US" sz="1264" kern="1200" spc="-4" dirty="0">
                <a:latin typeface="Arial"/>
                <a:ea typeface="+mn-ea"/>
                <a:cs typeface="Arial"/>
              </a:rPr>
              <a:t>Dispatch  Comments  for the</a:t>
            </a:r>
            <a:r>
              <a:rPr lang="en-US" sz="1264" kern="1200" spc="-32" dirty="0">
                <a:latin typeface="Arial"/>
                <a:ea typeface="+mn-ea"/>
                <a:cs typeface="Arial"/>
              </a:rPr>
              <a:t> </a:t>
            </a:r>
            <a:r>
              <a:rPr lang="en-US" sz="1264" kern="1200" spc="-4" dirty="0">
                <a:latin typeface="Arial"/>
                <a:ea typeface="+mn-ea"/>
                <a:cs typeface="Arial"/>
              </a:rPr>
              <a:t>Stop</a:t>
            </a:r>
            <a:endParaRPr kumimoji="0" lang="en-US" sz="1600" b="0" i="0" u="none" strike="noStrike" kern="1200" cap="none" spc="0" normalizeH="0" baseline="0" noProof="0" dirty="0">
              <a:ln>
                <a:noFill/>
              </a:ln>
              <a:effectLst/>
              <a:uLnTx/>
              <a:uFillTx/>
              <a:latin typeface="Arial"/>
              <a:ea typeface="+mn-ea"/>
              <a:cs typeface="Arial"/>
            </a:endParaRPr>
          </a:p>
        </p:txBody>
      </p:sp>
      <p:sp>
        <p:nvSpPr>
          <p:cNvPr id="14" name="object 14"/>
          <p:cNvSpPr/>
          <p:nvPr/>
        </p:nvSpPr>
        <p:spPr>
          <a:xfrm>
            <a:off x="3701050" y="2503170"/>
            <a:ext cx="1842153" cy="1000863"/>
          </a:xfrm>
          <a:custGeom>
            <a:avLst/>
            <a:gdLst/>
            <a:ahLst/>
            <a:cxnLst/>
            <a:rect l="l" t="t" r="r" b="b"/>
            <a:pathLst>
              <a:path w="2316479" h="1258570">
                <a:moveTo>
                  <a:pt x="1876959" y="919479"/>
                </a:moveTo>
                <a:lnTo>
                  <a:pt x="1519427" y="919479"/>
                </a:lnTo>
                <a:lnTo>
                  <a:pt x="2315972" y="1258189"/>
                </a:lnTo>
                <a:lnTo>
                  <a:pt x="1876959" y="919479"/>
                </a:lnTo>
                <a:close/>
              </a:path>
              <a:path w="2316479" h="1258570">
                <a:moveTo>
                  <a:pt x="1335532" y="0"/>
                </a:moveTo>
                <a:lnTo>
                  <a:pt x="183896" y="0"/>
                </a:lnTo>
                <a:lnTo>
                  <a:pt x="134996" y="6566"/>
                </a:lnTo>
                <a:lnTo>
                  <a:pt x="91063" y="25098"/>
                </a:lnTo>
                <a:lnTo>
                  <a:pt x="53847" y="53848"/>
                </a:lnTo>
                <a:lnTo>
                  <a:pt x="25098" y="91063"/>
                </a:lnTo>
                <a:lnTo>
                  <a:pt x="6566" y="134996"/>
                </a:lnTo>
                <a:lnTo>
                  <a:pt x="0" y="183896"/>
                </a:lnTo>
                <a:lnTo>
                  <a:pt x="0" y="919479"/>
                </a:lnTo>
                <a:lnTo>
                  <a:pt x="6566" y="968379"/>
                </a:lnTo>
                <a:lnTo>
                  <a:pt x="25098" y="1012312"/>
                </a:lnTo>
                <a:lnTo>
                  <a:pt x="53848" y="1049528"/>
                </a:lnTo>
                <a:lnTo>
                  <a:pt x="91063" y="1078277"/>
                </a:lnTo>
                <a:lnTo>
                  <a:pt x="134996" y="1096809"/>
                </a:lnTo>
                <a:lnTo>
                  <a:pt x="183896" y="1103376"/>
                </a:lnTo>
                <a:lnTo>
                  <a:pt x="1335532" y="1103376"/>
                </a:lnTo>
                <a:lnTo>
                  <a:pt x="1384431" y="1096809"/>
                </a:lnTo>
                <a:lnTo>
                  <a:pt x="1428364" y="1078277"/>
                </a:lnTo>
                <a:lnTo>
                  <a:pt x="1465580" y="1049528"/>
                </a:lnTo>
                <a:lnTo>
                  <a:pt x="1494329" y="1012312"/>
                </a:lnTo>
                <a:lnTo>
                  <a:pt x="1512861" y="968379"/>
                </a:lnTo>
                <a:lnTo>
                  <a:pt x="1519427" y="919479"/>
                </a:lnTo>
                <a:lnTo>
                  <a:pt x="1876959" y="919479"/>
                </a:lnTo>
                <a:lnTo>
                  <a:pt x="1519427" y="643636"/>
                </a:lnTo>
                <a:lnTo>
                  <a:pt x="1519427" y="183896"/>
                </a:lnTo>
                <a:lnTo>
                  <a:pt x="1512861" y="134996"/>
                </a:lnTo>
                <a:lnTo>
                  <a:pt x="1494329" y="91063"/>
                </a:lnTo>
                <a:lnTo>
                  <a:pt x="1465579" y="53848"/>
                </a:lnTo>
                <a:lnTo>
                  <a:pt x="1428364" y="25098"/>
                </a:lnTo>
                <a:lnTo>
                  <a:pt x="1384431" y="6566"/>
                </a:lnTo>
                <a:lnTo>
                  <a:pt x="1335532" y="0"/>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object 15"/>
          <p:cNvSpPr/>
          <p:nvPr/>
        </p:nvSpPr>
        <p:spPr>
          <a:xfrm>
            <a:off x="3701050" y="2503170"/>
            <a:ext cx="1842153" cy="1000863"/>
          </a:xfrm>
          <a:custGeom>
            <a:avLst/>
            <a:gdLst/>
            <a:ahLst/>
            <a:cxnLst/>
            <a:rect l="l" t="t" r="r" b="b"/>
            <a:pathLst>
              <a:path w="2316479" h="1258570">
                <a:moveTo>
                  <a:pt x="0" y="183896"/>
                </a:moveTo>
                <a:lnTo>
                  <a:pt x="6566" y="134996"/>
                </a:lnTo>
                <a:lnTo>
                  <a:pt x="25098" y="91063"/>
                </a:lnTo>
                <a:lnTo>
                  <a:pt x="53847" y="53847"/>
                </a:lnTo>
                <a:lnTo>
                  <a:pt x="91063" y="25098"/>
                </a:lnTo>
                <a:lnTo>
                  <a:pt x="134996" y="6566"/>
                </a:lnTo>
                <a:lnTo>
                  <a:pt x="183896" y="0"/>
                </a:lnTo>
                <a:lnTo>
                  <a:pt x="886332" y="0"/>
                </a:lnTo>
                <a:lnTo>
                  <a:pt x="1266189" y="0"/>
                </a:lnTo>
                <a:lnTo>
                  <a:pt x="1335532" y="0"/>
                </a:lnTo>
                <a:lnTo>
                  <a:pt x="1384431" y="6566"/>
                </a:lnTo>
                <a:lnTo>
                  <a:pt x="1428364" y="25098"/>
                </a:lnTo>
                <a:lnTo>
                  <a:pt x="1465579" y="53848"/>
                </a:lnTo>
                <a:lnTo>
                  <a:pt x="1494329" y="91063"/>
                </a:lnTo>
                <a:lnTo>
                  <a:pt x="1512861" y="134996"/>
                </a:lnTo>
                <a:lnTo>
                  <a:pt x="1519427" y="183896"/>
                </a:lnTo>
                <a:lnTo>
                  <a:pt x="1519427" y="643636"/>
                </a:lnTo>
                <a:lnTo>
                  <a:pt x="2315972" y="1258189"/>
                </a:lnTo>
                <a:lnTo>
                  <a:pt x="1519427" y="919479"/>
                </a:lnTo>
                <a:lnTo>
                  <a:pt x="1512861" y="968379"/>
                </a:lnTo>
                <a:lnTo>
                  <a:pt x="1494329" y="1012312"/>
                </a:lnTo>
                <a:lnTo>
                  <a:pt x="1465580" y="1049528"/>
                </a:lnTo>
                <a:lnTo>
                  <a:pt x="1428364" y="1078277"/>
                </a:lnTo>
                <a:lnTo>
                  <a:pt x="1384431" y="1096809"/>
                </a:lnTo>
                <a:lnTo>
                  <a:pt x="1335532" y="1103376"/>
                </a:lnTo>
                <a:lnTo>
                  <a:pt x="1266189" y="1103376"/>
                </a:lnTo>
                <a:lnTo>
                  <a:pt x="886332" y="1103376"/>
                </a:lnTo>
                <a:lnTo>
                  <a:pt x="183896" y="1103376"/>
                </a:lnTo>
                <a:lnTo>
                  <a:pt x="134996" y="1096809"/>
                </a:lnTo>
                <a:lnTo>
                  <a:pt x="91063" y="1078277"/>
                </a:lnTo>
                <a:lnTo>
                  <a:pt x="53848" y="1049527"/>
                </a:lnTo>
                <a:lnTo>
                  <a:pt x="25098" y="1012312"/>
                </a:lnTo>
                <a:lnTo>
                  <a:pt x="6566" y="968379"/>
                </a:lnTo>
                <a:lnTo>
                  <a:pt x="0" y="919479"/>
                </a:lnTo>
                <a:lnTo>
                  <a:pt x="0" y="643636"/>
                </a:lnTo>
                <a:lnTo>
                  <a:pt x="0" y="183896"/>
                </a:lnTo>
                <a:close/>
              </a:path>
            </a:pathLst>
          </a:custGeom>
          <a:ln w="9144">
            <a:solidFill>
              <a:srgbClr val="00000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object 16"/>
          <p:cNvSpPr txBox="1"/>
          <p:nvPr/>
        </p:nvSpPr>
        <p:spPr>
          <a:xfrm>
            <a:off x="3806589" y="2569220"/>
            <a:ext cx="972584" cy="795842"/>
          </a:xfrm>
          <a:prstGeom prst="rect">
            <a:avLst/>
          </a:prstGeom>
        </p:spPr>
        <p:txBody>
          <a:bodyPr vert="horz" wrap="square" lIns="0" tIns="12065" rIns="0" bIns="0" rtlCol="0">
            <a:spAutoFit/>
          </a:bodyPr>
          <a:lstStyle/>
          <a:p>
            <a:pPr marL="10033" marR="4013" defTabSz="361188">
              <a:spcBef>
                <a:spcPts val="75"/>
              </a:spcBef>
              <a:defRPr/>
            </a:pPr>
            <a:r>
              <a:rPr lang="en-US" sz="1264" kern="1200" spc="-4" dirty="0">
                <a:latin typeface="Arial"/>
                <a:ea typeface="+mn-ea"/>
                <a:cs typeface="Arial"/>
              </a:rPr>
              <a:t>Driver</a:t>
            </a:r>
            <a:r>
              <a:rPr lang="en-US" sz="1264" kern="1200" spc="-40" dirty="0">
                <a:latin typeface="Arial"/>
                <a:ea typeface="+mn-ea"/>
                <a:cs typeface="Arial"/>
              </a:rPr>
              <a:t> </a:t>
            </a:r>
            <a:r>
              <a:rPr lang="en-US" sz="1264" kern="1200" spc="-4" dirty="0">
                <a:latin typeface="Arial"/>
                <a:ea typeface="+mn-ea"/>
                <a:cs typeface="Arial"/>
              </a:rPr>
              <a:t>should  check the  events for  each</a:t>
            </a:r>
            <a:r>
              <a:rPr lang="en-US" sz="1264" kern="1200" spc="-16" dirty="0">
                <a:latin typeface="Arial"/>
                <a:ea typeface="+mn-ea"/>
                <a:cs typeface="Arial"/>
              </a:rPr>
              <a:t> </a:t>
            </a:r>
            <a:r>
              <a:rPr lang="en-US" sz="1264" kern="1200" spc="-4" dirty="0">
                <a:latin typeface="Arial"/>
                <a:ea typeface="+mn-ea"/>
                <a:cs typeface="Arial"/>
              </a:rPr>
              <a:t>stop</a:t>
            </a:r>
            <a:endParaRPr kumimoji="0" lang="en-US" sz="1600" b="0" i="0" u="none" strike="noStrike" kern="1200" cap="none" spc="0" normalizeH="0" baseline="0" noProof="0" dirty="0">
              <a:ln>
                <a:noFill/>
              </a:ln>
              <a:effectLst/>
              <a:uLnTx/>
              <a:uFillTx/>
              <a:latin typeface="Arial"/>
              <a:ea typeface="+mn-ea"/>
              <a:cs typeface="Arial"/>
            </a:endParaRPr>
          </a:p>
        </p:txBody>
      </p:sp>
      <p:pic>
        <p:nvPicPr>
          <p:cNvPr id="2" name="Picture 1" descr="A yellow logo on a black background&#10;&#10;Description automatically generated with low confidence">
            <a:extLst>
              <a:ext uri="{FF2B5EF4-FFF2-40B4-BE49-F238E27FC236}">
                <a16:creationId xmlns:a16="http://schemas.microsoft.com/office/drawing/2014/main" id="{38803D14-526D-289C-8CEC-35ABAAE1A643}"/>
              </a:ext>
            </a:extLst>
          </p:cNvPr>
          <p:cNvPicPr>
            <a:picLocks noChangeAspect="1"/>
          </p:cNvPicPr>
          <p:nvPr/>
        </p:nvPicPr>
        <p:blipFill>
          <a:blip r:embed="rId6"/>
          <a:stretch>
            <a:fillRect/>
          </a:stretch>
        </p:blipFill>
        <p:spPr>
          <a:xfrm>
            <a:off x="11438089" y="6054652"/>
            <a:ext cx="536258" cy="571645"/>
          </a:xfrm>
          <a:prstGeom prst="rect">
            <a:avLst/>
          </a:prstGeom>
        </p:spPr>
      </p:pic>
    </p:spTree>
    <p:extLst>
      <p:ext uri="{BB962C8B-B14F-4D97-AF65-F5344CB8AC3E}">
        <p14:creationId xmlns:p14="http://schemas.microsoft.com/office/powerpoint/2010/main" val="20435447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object 3"/>
          <p:cNvSpPr txBox="1"/>
          <p:nvPr/>
        </p:nvSpPr>
        <p:spPr>
          <a:xfrm>
            <a:off x="838200" y="388308"/>
            <a:ext cx="5499970" cy="1021424"/>
          </a:xfrm>
          <a:prstGeom prst="rect">
            <a:avLst/>
          </a:prstGeom>
        </p:spPr>
        <p:txBody>
          <a:bodyPr vert="horz" lIns="91440" tIns="45720" rIns="91440" bIns="45720" rtlCol="0" anchor="b">
            <a:normAutofit/>
          </a:bodyPr>
          <a:lstStyle/>
          <a:p>
            <a:pPr marL="12700" marR="0" lvl="0" indent="0" algn="r" defTabSz="914400" fontAlgn="auto">
              <a:lnSpc>
                <a:spcPct val="90000"/>
              </a:lnSpc>
              <a:spcBef>
                <a:spcPct val="0"/>
              </a:spcBef>
              <a:spcAft>
                <a:spcPts val="600"/>
              </a:spcAft>
              <a:buClrTx/>
              <a:buSzTx/>
              <a:tabLst/>
              <a:defRPr/>
            </a:pPr>
            <a:r>
              <a:rPr kumimoji="0" lang="en-US" sz="3100" b="0" i="0" u="heavy" strike="noStrike" kern="1200" cap="none" spc="-75" normalizeH="0" baseline="0" noProof="0">
                <a:ln>
                  <a:noFill/>
                </a:ln>
                <a:solidFill>
                  <a:schemeClr val="bg1"/>
                </a:solidFill>
                <a:effectLst/>
                <a:uLnTx/>
                <a:uFill>
                  <a:solidFill>
                    <a:srgbClr val="000000"/>
                  </a:solidFill>
                </a:uFill>
                <a:latin typeface="+mj-lt"/>
                <a:ea typeface="+mj-ea"/>
                <a:cs typeface="+mj-cs"/>
              </a:rPr>
              <a:t>Driver </a:t>
            </a:r>
            <a:r>
              <a:rPr kumimoji="0" lang="en-US" sz="3100" b="0" i="0" u="heavy" strike="noStrike" kern="1200" cap="none" spc="-120" normalizeH="0" baseline="0" noProof="0">
                <a:ln>
                  <a:noFill/>
                </a:ln>
                <a:solidFill>
                  <a:schemeClr val="bg1"/>
                </a:solidFill>
                <a:effectLst/>
                <a:uLnTx/>
                <a:uFill>
                  <a:solidFill>
                    <a:srgbClr val="000000"/>
                  </a:solidFill>
                </a:uFill>
                <a:latin typeface="+mj-lt"/>
                <a:ea typeface="+mj-ea"/>
                <a:cs typeface="+mj-cs"/>
              </a:rPr>
              <a:t>Comments</a:t>
            </a:r>
            <a:r>
              <a:rPr kumimoji="0" lang="en-US" sz="3100" b="0" i="0" u="none" strike="noStrike" kern="1200" cap="none" spc="-120" normalizeH="0" baseline="0" noProof="0">
                <a:ln>
                  <a:noFill/>
                </a:ln>
                <a:solidFill>
                  <a:schemeClr val="bg1"/>
                </a:solidFill>
                <a:effectLst/>
                <a:uLnTx/>
                <a:uFillTx/>
                <a:latin typeface="+mj-lt"/>
                <a:ea typeface="+mj-ea"/>
                <a:cs typeface="+mj-cs"/>
              </a:rPr>
              <a:t>: </a:t>
            </a:r>
            <a:r>
              <a:rPr kumimoji="0" lang="en-US" sz="3100" b="0" i="0" u="none" strike="noStrike" kern="1200" cap="none" spc="-114" normalizeH="0" baseline="0" noProof="0">
                <a:ln>
                  <a:noFill/>
                </a:ln>
                <a:solidFill>
                  <a:schemeClr val="bg1"/>
                </a:solidFill>
                <a:effectLst/>
                <a:uLnTx/>
                <a:uFillTx/>
                <a:latin typeface="+mj-lt"/>
                <a:ea typeface="+mj-ea"/>
                <a:cs typeface="+mj-cs"/>
              </a:rPr>
              <a:t>Two-way </a:t>
            </a:r>
            <a:r>
              <a:rPr kumimoji="0" lang="en-US" sz="3100" b="0" i="0" u="none" strike="noStrike" kern="1200" cap="none" spc="-75" normalizeH="0" baseline="0" noProof="0">
                <a:ln>
                  <a:noFill/>
                </a:ln>
                <a:solidFill>
                  <a:schemeClr val="bg1"/>
                </a:solidFill>
                <a:effectLst/>
                <a:uLnTx/>
                <a:uFillTx/>
                <a:latin typeface="+mj-lt"/>
                <a:ea typeface="+mj-ea"/>
                <a:cs typeface="+mj-cs"/>
              </a:rPr>
              <a:t>communication </a:t>
            </a:r>
            <a:r>
              <a:rPr kumimoji="0" lang="en-US" sz="3100" b="0" i="0" u="none" strike="noStrike" kern="1200" cap="none" spc="15" normalizeH="0" baseline="0" noProof="0">
                <a:ln>
                  <a:noFill/>
                </a:ln>
                <a:solidFill>
                  <a:schemeClr val="bg1"/>
                </a:solidFill>
                <a:effectLst/>
                <a:uLnTx/>
                <a:uFillTx/>
                <a:latin typeface="+mj-lt"/>
                <a:ea typeface="+mj-ea"/>
                <a:cs typeface="+mj-cs"/>
              </a:rPr>
              <a:t>with </a:t>
            </a:r>
            <a:r>
              <a:rPr kumimoji="0" lang="en-US" sz="3100" b="0" i="0" u="none" strike="noStrike" kern="1200" cap="none" spc="-30" normalizeH="0" baseline="0" noProof="0">
                <a:ln>
                  <a:noFill/>
                </a:ln>
                <a:solidFill>
                  <a:schemeClr val="bg1"/>
                </a:solidFill>
                <a:effectLst/>
                <a:uLnTx/>
                <a:uFillTx/>
                <a:latin typeface="+mj-lt"/>
                <a:ea typeface="+mj-ea"/>
                <a:cs typeface="+mj-cs"/>
              </a:rPr>
              <a:t>the</a:t>
            </a:r>
            <a:r>
              <a:rPr kumimoji="0" lang="en-US" sz="3100" b="0" i="0" u="none" strike="noStrike" kern="1200" cap="none" spc="-450" normalizeH="0" baseline="0" noProof="0">
                <a:ln>
                  <a:noFill/>
                </a:ln>
                <a:solidFill>
                  <a:schemeClr val="bg1"/>
                </a:solidFill>
                <a:effectLst/>
                <a:uLnTx/>
                <a:uFillTx/>
                <a:latin typeface="+mj-lt"/>
                <a:ea typeface="+mj-ea"/>
                <a:cs typeface="+mj-cs"/>
              </a:rPr>
              <a:t> </a:t>
            </a:r>
            <a:r>
              <a:rPr kumimoji="0" lang="en-US" sz="3100" b="0" i="0" u="none" strike="noStrike" kern="1200" cap="none" spc="-80" normalizeH="0" baseline="0" noProof="0">
                <a:ln>
                  <a:noFill/>
                </a:ln>
                <a:solidFill>
                  <a:schemeClr val="bg1"/>
                </a:solidFill>
                <a:effectLst/>
                <a:uLnTx/>
                <a:uFillTx/>
                <a:latin typeface="+mj-lt"/>
                <a:ea typeface="+mj-ea"/>
                <a:cs typeface="+mj-cs"/>
              </a:rPr>
              <a:t>Driver</a:t>
            </a:r>
            <a:endParaRPr kumimoji="0" lang="en-US" sz="3100" b="0" i="0" u="none" strike="noStrike" kern="1200" cap="none" spc="0" normalizeH="0" baseline="0" noProof="0">
              <a:ln>
                <a:noFill/>
              </a:ln>
              <a:solidFill>
                <a:schemeClr val="bg1"/>
              </a:solidFill>
              <a:effectLst/>
              <a:uLnTx/>
              <a:uFillTx/>
              <a:latin typeface="+mj-lt"/>
              <a:ea typeface="+mj-ea"/>
              <a:cs typeface="+mj-cs"/>
            </a:endParaRPr>
          </a:p>
        </p:txBody>
      </p:sp>
      <p:cxnSp>
        <p:nvCxnSpPr>
          <p:cNvPr id="21" name="Straight Connector 20">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1440584"/>
            <a:ext cx="62119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p:nvPr/>
        </p:nvSpPr>
        <p:spPr>
          <a:xfrm>
            <a:off x="2104085" y="2148225"/>
            <a:ext cx="1505419" cy="2876197"/>
          </a:xfrm>
          <a:prstGeom prst="rect">
            <a:avLst/>
          </a:prstGeom>
          <a:blipFill>
            <a:blip r:embed="rId2"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object 5"/>
          <p:cNvSpPr/>
          <p:nvPr/>
        </p:nvSpPr>
        <p:spPr>
          <a:xfrm>
            <a:off x="2246420" y="2548302"/>
            <a:ext cx="1220749" cy="2043985"/>
          </a:xfrm>
          <a:prstGeom prst="rect">
            <a:avLst/>
          </a:prstGeom>
          <a:blipFill>
            <a:blip r:embed="rId3"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object 6"/>
          <p:cNvSpPr/>
          <p:nvPr/>
        </p:nvSpPr>
        <p:spPr>
          <a:xfrm>
            <a:off x="1746324" y="1786617"/>
            <a:ext cx="1477316" cy="1289245"/>
          </a:xfrm>
          <a:custGeom>
            <a:avLst/>
            <a:gdLst/>
            <a:ahLst/>
            <a:cxnLst/>
            <a:rect l="l" t="t" r="r" b="b"/>
            <a:pathLst>
              <a:path w="1755775" h="1532255">
                <a:moveTo>
                  <a:pt x="1266189" y="713232"/>
                </a:moveTo>
                <a:lnTo>
                  <a:pt x="886332" y="713232"/>
                </a:lnTo>
                <a:lnTo>
                  <a:pt x="1755521" y="1531874"/>
                </a:lnTo>
                <a:lnTo>
                  <a:pt x="1266189" y="713232"/>
                </a:lnTo>
                <a:close/>
              </a:path>
              <a:path w="1755775" h="1532255">
                <a:moveTo>
                  <a:pt x="1400556" y="0"/>
                </a:moveTo>
                <a:lnTo>
                  <a:pt x="118872" y="0"/>
                </a:lnTo>
                <a:lnTo>
                  <a:pt x="72603" y="9340"/>
                </a:lnTo>
                <a:lnTo>
                  <a:pt x="34818" y="34813"/>
                </a:lnTo>
                <a:lnTo>
                  <a:pt x="9342" y="72598"/>
                </a:lnTo>
                <a:lnTo>
                  <a:pt x="0" y="118872"/>
                </a:lnTo>
                <a:lnTo>
                  <a:pt x="0" y="594360"/>
                </a:lnTo>
                <a:lnTo>
                  <a:pt x="9342" y="640633"/>
                </a:lnTo>
                <a:lnTo>
                  <a:pt x="34818" y="678418"/>
                </a:lnTo>
                <a:lnTo>
                  <a:pt x="72603" y="703891"/>
                </a:lnTo>
                <a:lnTo>
                  <a:pt x="118872" y="713232"/>
                </a:lnTo>
                <a:lnTo>
                  <a:pt x="1400556" y="713232"/>
                </a:lnTo>
                <a:lnTo>
                  <a:pt x="1446829" y="703891"/>
                </a:lnTo>
                <a:lnTo>
                  <a:pt x="1484614" y="678418"/>
                </a:lnTo>
                <a:lnTo>
                  <a:pt x="1510087" y="640633"/>
                </a:lnTo>
                <a:lnTo>
                  <a:pt x="1519428" y="594360"/>
                </a:lnTo>
                <a:lnTo>
                  <a:pt x="1519428" y="118872"/>
                </a:lnTo>
                <a:lnTo>
                  <a:pt x="1510087" y="72598"/>
                </a:lnTo>
                <a:lnTo>
                  <a:pt x="1484614" y="34813"/>
                </a:lnTo>
                <a:lnTo>
                  <a:pt x="1446829" y="9340"/>
                </a:lnTo>
                <a:lnTo>
                  <a:pt x="1400556" y="0"/>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ject 7"/>
          <p:cNvSpPr/>
          <p:nvPr/>
        </p:nvSpPr>
        <p:spPr>
          <a:xfrm>
            <a:off x="1746324" y="1786617"/>
            <a:ext cx="1477316" cy="1289245"/>
          </a:xfrm>
          <a:custGeom>
            <a:avLst/>
            <a:gdLst/>
            <a:ahLst/>
            <a:cxnLst/>
            <a:rect l="l" t="t" r="r" b="b"/>
            <a:pathLst>
              <a:path w="1755775" h="1532255">
                <a:moveTo>
                  <a:pt x="0" y="118872"/>
                </a:moveTo>
                <a:lnTo>
                  <a:pt x="9342" y="72598"/>
                </a:lnTo>
                <a:lnTo>
                  <a:pt x="34818" y="34813"/>
                </a:lnTo>
                <a:lnTo>
                  <a:pt x="72603" y="9340"/>
                </a:lnTo>
                <a:lnTo>
                  <a:pt x="118872" y="0"/>
                </a:lnTo>
                <a:lnTo>
                  <a:pt x="886332" y="0"/>
                </a:lnTo>
                <a:lnTo>
                  <a:pt x="1266189" y="0"/>
                </a:lnTo>
                <a:lnTo>
                  <a:pt x="1400556" y="0"/>
                </a:lnTo>
                <a:lnTo>
                  <a:pt x="1446829" y="9340"/>
                </a:lnTo>
                <a:lnTo>
                  <a:pt x="1484614" y="34813"/>
                </a:lnTo>
                <a:lnTo>
                  <a:pt x="1510087" y="72598"/>
                </a:lnTo>
                <a:lnTo>
                  <a:pt x="1519428" y="118872"/>
                </a:lnTo>
                <a:lnTo>
                  <a:pt x="1519428" y="416051"/>
                </a:lnTo>
                <a:lnTo>
                  <a:pt x="1519428" y="594360"/>
                </a:lnTo>
                <a:lnTo>
                  <a:pt x="1510087" y="640633"/>
                </a:lnTo>
                <a:lnTo>
                  <a:pt x="1484614" y="678418"/>
                </a:lnTo>
                <a:lnTo>
                  <a:pt x="1446829" y="703891"/>
                </a:lnTo>
                <a:lnTo>
                  <a:pt x="1400556" y="713232"/>
                </a:lnTo>
                <a:lnTo>
                  <a:pt x="1266189" y="713232"/>
                </a:lnTo>
                <a:lnTo>
                  <a:pt x="1755521" y="1531874"/>
                </a:lnTo>
                <a:lnTo>
                  <a:pt x="886332" y="713232"/>
                </a:lnTo>
                <a:lnTo>
                  <a:pt x="118872" y="713232"/>
                </a:lnTo>
                <a:lnTo>
                  <a:pt x="72603" y="703891"/>
                </a:lnTo>
                <a:lnTo>
                  <a:pt x="34818" y="678418"/>
                </a:lnTo>
                <a:lnTo>
                  <a:pt x="9342" y="640633"/>
                </a:lnTo>
                <a:lnTo>
                  <a:pt x="0" y="594360"/>
                </a:lnTo>
                <a:lnTo>
                  <a:pt x="0" y="416051"/>
                </a:lnTo>
                <a:lnTo>
                  <a:pt x="0" y="118872"/>
                </a:lnTo>
                <a:close/>
              </a:path>
            </a:pathLst>
          </a:custGeom>
          <a:ln w="9144">
            <a:solidFill>
              <a:srgbClr val="00000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object 8"/>
          <p:cNvSpPr txBox="1"/>
          <p:nvPr/>
        </p:nvSpPr>
        <p:spPr>
          <a:xfrm>
            <a:off x="1842068" y="1840003"/>
            <a:ext cx="809451" cy="432242"/>
          </a:xfrm>
          <a:prstGeom prst="rect">
            <a:avLst/>
          </a:prstGeom>
        </p:spPr>
        <p:txBody>
          <a:bodyPr vert="horz" wrap="square" lIns="0" tIns="12065" rIns="0" bIns="0" rtlCol="0">
            <a:spAutoFit/>
          </a:bodyPr>
          <a:lstStyle/>
          <a:p>
            <a:pPr marL="10668" defTabSz="384048">
              <a:spcBef>
                <a:spcPts val="80"/>
              </a:spcBef>
              <a:defRPr/>
            </a:pPr>
            <a:r>
              <a:rPr lang="en-US" sz="1344" kern="1200" spc="-17">
                <a:solidFill>
                  <a:schemeClr val="tx1"/>
                </a:solidFill>
                <a:latin typeface="Arial"/>
                <a:ea typeface="+mn-ea"/>
                <a:cs typeface="Arial"/>
              </a:rPr>
              <a:t>Two-way</a:t>
            </a:r>
            <a:endParaRPr lang="en-US" sz="1344" kern="1200">
              <a:solidFill>
                <a:schemeClr val="tx1"/>
              </a:solidFill>
              <a:latin typeface="Arial"/>
              <a:ea typeface="+mn-ea"/>
              <a:cs typeface="Arial"/>
            </a:endParaRPr>
          </a:p>
          <a:p>
            <a:pPr marL="10668" defTabSz="384048">
              <a:spcBef>
                <a:spcPts val="4"/>
              </a:spcBef>
              <a:defRPr/>
            </a:pPr>
            <a:r>
              <a:rPr lang="en-US" sz="1344" kern="1200" spc="-4">
                <a:solidFill>
                  <a:schemeClr val="tx1"/>
                </a:solidFill>
                <a:latin typeface="Arial"/>
                <a:ea typeface="+mn-ea"/>
                <a:cs typeface="Arial"/>
              </a:rPr>
              <a:t>comments</a:t>
            </a:r>
            <a:endParaRPr kumimoji="0" lang="en-US" sz="1600" b="0" i="0" u="none" strike="noStrike" kern="1200" cap="none" spc="0" normalizeH="0" baseline="0" noProof="0">
              <a:ln>
                <a:noFill/>
              </a:ln>
              <a:effectLst/>
              <a:uLnTx/>
              <a:uFillTx/>
              <a:latin typeface="Arial"/>
              <a:ea typeface="+mn-ea"/>
              <a:cs typeface="Arial"/>
            </a:endParaRPr>
          </a:p>
        </p:txBody>
      </p:sp>
      <p:sp>
        <p:nvSpPr>
          <p:cNvPr id="9" name="object 9"/>
          <p:cNvSpPr/>
          <p:nvPr/>
        </p:nvSpPr>
        <p:spPr>
          <a:xfrm>
            <a:off x="6066390" y="1954597"/>
            <a:ext cx="2901844" cy="3154456"/>
          </a:xfrm>
          <a:prstGeom prst="rect">
            <a:avLst/>
          </a:prstGeom>
          <a:blipFill>
            <a:blip r:embed="rId4"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object 10"/>
          <p:cNvSpPr/>
          <p:nvPr/>
        </p:nvSpPr>
        <p:spPr>
          <a:xfrm>
            <a:off x="4192950" y="2128989"/>
            <a:ext cx="1577228" cy="2805671"/>
          </a:xfrm>
          <a:prstGeom prst="rect">
            <a:avLst/>
          </a:prstGeom>
          <a:blipFill>
            <a:blip r:embed="rId5"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object 11"/>
          <p:cNvSpPr/>
          <p:nvPr/>
        </p:nvSpPr>
        <p:spPr>
          <a:xfrm>
            <a:off x="3896739" y="1682750"/>
            <a:ext cx="5257428" cy="3846898"/>
          </a:xfrm>
          <a:custGeom>
            <a:avLst/>
            <a:gdLst/>
            <a:ahLst/>
            <a:cxnLst/>
            <a:rect l="l" t="t" r="r" b="b"/>
            <a:pathLst>
              <a:path w="6248400" h="4572000">
                <a:moveTo>
                  <a:pt x="0" y="762000"/>
                </a:moveTo>
                <a:lnTo>
                  <a:pt x="1498" y="713805"/>
                </a:lnTo>
                <a:lnTo>
                  <a:pt x="5936" y="666409"/>
                </a:lnTo>
                <a:lnTo>
                  <a:pt x="13223" y="619898"/>
                </a:lnTo>
                <a:lnTo>
                  <a:pt x="23269" y="574363"/>
                </a:lnTo>
                <a:lnTo>
                  <a:pt x="35987" y="529893"/>
                </a:lnTo>
                <a:lnTo>
                  <a:pt x="51286" y="486577"/>
                </a:lnTo>
                <a:lnTo>
                  <a:pt x="69078" y="444504"/>
                </a:lnTo>
                <a:lnTo>
                  <a:pt x="89272" y="403763"/>
                </a:lnTo>
                <a:lnTo>
                  <a:pt x="111781" y="364444"/>
                </a:lnTo>
                <a:lnTo>
                  <a:pt x="136514" y="326636"/>
                </a:lnTo>
                <a:lnTo>
                  <a:pt x="163383" y="290429"/>
                </a:lnTo>
                <a:lnTo>
                  <a:pt x="192298" y="255910"/>
                </a:lnTo>
                <a:lnTo>
                  <a:pt x="223170" y="223170"/>
                </a:lnTo>
                <a:lnTo>
                  <a:pt x="255910" y="192298"/>
                </a:lnTo>
                <a:lnTo>
                  <a:pt x="290429" y="163383"/>
                </a:lnTo>
                <a:lnTo>
                  <a:pt x="326636" y="136514"/>
                </a:lnTo>
                <a:lnTo>
                  <a:pt x="364444" y="111781"/>
                </a:lnTo>
                <a:lnTo>
                  <a:pt x="403763" y="89272"/>
                </a:lnTo>
                <a:lnTo>
                  <a:pt x="444504" y="69078"/>
                </a:lnTo>
                <a:lnTo>
                  <a:pt x="486577" y="51286"/>
                </a:lnTo>
                <a:lnTo>
                  <a:pt x="529893" y="35987"/>
                </a:lnTo>
                <a:lnTo>
                  <a:pt x="574363" y="23269"/>
                </a:lnTo>
                <a:lnTo>
                  <a:pt x="619898" y="13223"/>
                </a:lnTo>
                <a:lnTo>
                  <a:pt x="666409" y="5936"/>
                </a:lnTo>
                <a:lnTo>
                  <a:pt x="713805" y="1498"/>
                </a:lnTo>
                <a:lnTo>
                  <a:pt x="762000" y="0"/>
                </a:lnTo>
                <a:lnTo>
                  <a:pt x="5486400" y="0"/>
                </a:lnTo>
                <a:lnTo>
                  <a:pt x="5534594" y="1498"/>
                </a:lnTo>
                <a:lnTo>
                  <a:pt x="5581990" y="5936"/>
                </a:lnTo>
                <a:lnTo>
                  <a:pt x="5628501" y="13223"/>
                </a:lnTo>
                <a:lnTo>
                  <a:pt x="5674036" y="23269"/>
                </a:lnTo>
                <a:lnTo>
                  <a:pt x="5718506" y="35987"/>
                </a:lnTo>
                <a:lnTo>
                  <a:pt x="5761822" y="51286"/>
                </a:lnTo>
                <a:lnTo>
                  <a:pt x="5803895" y="69078"/>
                </a:lnTo>
                <a:lnTo>
                  <a:pt x="5844636" y="89272"/>
                </a:lnTo>
                <a:lnTo>
                  <a:pt x="5883955" y="111781"/>
                </a:lnTo>
                <a:lnTo>
                  <a:pt x="5921763" y="136514"/>
                </a:lnTo>
                <a:lnTo>
                  <a:pt x="5957970" y="163383"/>
                </a:lnTo>
                <a:lnTo>
                  <a:pt x="5992489" y="192298"/>
                </a:lnTo>
                <a:lnTo>
                  <a:pt x="6025229" y="223170"/>
                </a:lnTo>
                <a:lnTo>
                  <a:pt x="6056101" y="255910"/>
                </a:lnTo>
                <a:lnTo>
                  <a:pt x="6085016" y="290429"/>
                </a:lnTo>
                <a:lnTo>
                  <a:pt x="6111885" y="326636"/>
                </a:lnTo>
                <a:lnTo>
                  <a:pt x="6136618" y="364444"/>
                </a:lnTo>
                <a:lnTo>
                  <a:pt x="6159127" y="403763"/>
                </a:lnTo>
                <a:lnTo>
                  <a:pt x="6179321" y="444504"/>
                </a:lnTo>
                <a:lnTo>
                  <a:pt x="6197113" y="486577"/>
                </a:lnTo>
                <a:lnTo>
                  <a:pt x="6212412" y="529893"/>
                </a:lnTo>
                <a:lnTo>
                  <a:pt x="6225130" y="574363"/>
                </a:lnTo>
                <a:lnTo>
                  <a:pt x="6235176" y="619898"/>
                </a:lnTo>
                <a:lnTo>
                  <a:pt x="6242463" y="666409"/>
                </a:lnTo>
                <a:lnTo>
                  <a:pt x="6246901" y="713805"/>
                </a:lnTo>
                <a:lnTo>
                  <a:pt x="6248400" y="762000"/>
                </a:lnTo>
                <a:lnTo>
                  <a:pt x="6248400" y="3810000"/>
                </a:lnTo>
                <a:lnTo>
                  <a:pt x="6246901" y="3858189"/>
                </a:lnTo>
                <a:lnTo>
                  <a:pt x="6242463" y="3905583"/>
                </a:lnTo>
                <a:lnTo>
                  <a:pt x="6235176" y="3952091"/>
                </a:lnTo>
                <a:lnTo>
                  <a:pt x="6225130" y="3997623"/>
                </a:lnTo>
                <a:lnTo>
                  <a:pt x="6212412" y="4042092"/>
                </a:lnTo>
                <a:lnTo>
                  <a:pt x="6197113" y="4085407"/>
                </a:lnTo>
                <a:lnTo>
                  <a:pt x="6179321" y="4127479"/>
                </a:lnTo>
                <a:lnTo>
                  <a:pt x="6159127" y="4168219"/>
                </a:lnTo>
                <a:lnTo>
                  <a:pt x="6136618" y="4207538"/>
                </a:lnTo>
                <a:lnTo>
                  <a:pt x="6111885" y="4245346"/>
                </a:lnTo>
                <a:lnTo>
                  <a:pt x="6085016" y="4281554"/>
                </a:lnTo>
                <a:lnTo>
                  <a:pt x="6056101" y="4316074"/>
                </a:lnTo>
                <a:lnTo>
                  <a:pt x="6025229" y="4348814"/>
                </a:lnTo>
                <a:lnTo>
                  <a:pt x="5992489" y="4379688"/>
                </a:lnTo>
                <a:lnTo>
                  <a:pt x="5957970" y="4408604"/>
                </a:lnTo>
                <a:lnTo>
                  <a:pt x="5921763" y="4435474"/>
                </a:lnTo>
                <a:lnTo>
                  <a:pt x="5883955" y="4460209"/>
                </a:lnTo>
                <a:lnTo>
                  <a:pt x="5844636" y="4482719"/>
                </a:lnTo>
                <a:lnTo>
                  <a:pt x="5803895" y="4502915"/>
                </a:lnTo>
                <a:lnTo>
                  <a:pt x="5761822" y="4520708"/>
                </a:lnTo>
                <a:lnTo>
                  <a:pt x="5718506" y="4536009"/>
                </a:lnTo>
                <a:lnTo>
                  <a:pt x="5674036" y="4548727"/>
                </a:lnTo>
                <a:lnTo>
                  <a:pt x="5628501" y="4558775"/>
                </a:lnTo>
                <a:lnTo>
                  <a:pt x="5581990" y="4566062"/>
                </a:lnTo>
                <a:lnTo>
                  <a:pt x="5534594" y="4570500"/>
                </a:lnTo>
                <a:lnTo>
                  <a:pt x="5486400" y="4572000"/>
                </a:lnTo>
                <a:lnTo>
                  <a:pt x="762000" y="4572000"/>
                </a:lnTo>
                <a:lnTo>
                  <a:pt x="713805" y="4570500"/>
                </a:lnTo>
                <a:lnTo>
                  <a:pt x="666409" y="4566062"/>
                </a:lnTo>
                <a:lnTo>
                  <a:pt x="619898" y="4558775"/>
                </a:lnTo>
                <a:lnTo>
                  <a:pt x="574363" y="4548727"/>
                </a:lnTo>
                <a:lnTo>
                  <a:pt x="529893" y="4536009"/>
                </a:lnTo>
                <a:lnTo>
                  <a:pt x="486577" y="4520708"/>
                </a:lnTo>
                <a:lnTo>
                  <a:pt x="444504" y="4502915"/>
                </a:lnTo>
                <a:lnTo>
                  <a:pt x="403763" y="4482719"/>
                </a:lnTo>
                <a:lnTo>
                  <a:pt x="364444" y="4460209"/>
                </a:lnTo>
                <a:lnTo>
                  <a:pt x="326636" y="4435474"/>
                </a:lnTo>
                <a:lnTo>
                  <a:pt x="290429" y="4408604"/>
                </a:lnTo>
                <a:lnTo>
                  <a:pt x="255910" y="4379688"/>
                </a:lnTo>
                <a:lnTo>
                  <a:pt x="223170" y="4348814"/>
                </a:lnTo>
                <a:lnTo>
                  <a:pt x="192298" y="4316074"/>
                </a:lnTo>
                <a:lnTo>
                  <a:pt x="163383" y="4281554"/>
                </a:lnTo>
                <a:lnTo>
                  <a:pt x="136514" y="4245346"/>
                </a:lnTo>
                <a:lnTo>
                  <a:pt x="111781" y="4207538"/>
                </a:lnTo>
                <a:lnTo>
                  <a:pt x="89272" y="4168219"/>
                </a:lnTo>
                <a:lnTo>
                  <a:pt x="69078" y="4127479"/>
                </a:lnTo>
                <a:lnTo>
                  <a:pt x="51286" y="4085407"/>
                </a:lnTo>
                <a:lnTo>
                  <a:pt x="35987" y="4042092"/>
                </a:lnTo>
                <a:lnTo>
                  <a:pt x="23269" y="3997623"/>
                </a:lnTo>
                <a:lnTo>
                  <a:pt x="13223" y="3952091"/>
                </a:lnTo>
                <a:lnTo>
                  <a:pt x="5936" y="3905583"/>
                </a:lnTo>
                <a:lnTo>
                  <a:pt x="1498" y="3858189"/>
                </a:lnTo>
                <a:lnTo>
                  <a:pt x="0" y="3810000"/>
                </a:lnTo>
                <a:lnTo>
                  <a:pt x="0" y="762000"/>
                </a:lnTo>
                <a:close/>
              </a:path>
            </a:pathLst>
          </a:custGeom>
          <a:ln w="9144">
            <a:solidFill>
              <a:srgbClr val="00000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object 12"/>
          <p:cNvSpPr/>
          <p:nvPr/>
        </p:nvSpPr>
        <p:spPr>
          <a:xfrm>
            <a:off x="3319705" y="3009930"/>
            <a:ext cx="833495" cy="64115"/>
          </a:xfrm>
          <a:custGeom>
            <a:avLst/>
            <a:gdLst/>
            <a:ahLst/>
            <a:cxnLst/>
            <a:rect l="l" t="t" r="r" b="b"/>
            <a:pathLst>
              <a:path w="990600" h="76200">
                <a:moveTo>
                  <a:pt x="914400" y="0"/>
                </a:moveTo>
                <a:lnTo>
                  <a:pt x="914400" y="76200"/>
                </a:lnTo>
                <a:lnTo>
                  <a:pt x="977900" y="44450"/>
                </a:lnTo>
                <a:lnTo>
                  <a:pt x="927100" y="44450"/>
                </a:lnTo>
                <a:lnTo>
                  <a:pt x="927100" y="31750"/>
                </a:lnTo>
                <a:lnTo>
                  <a:pt x="977900" y="31750"/>
                </a:lnTo>
                <a:lnTo>
                  <a:pt x="914400" y="0"/>
                </a:lnTo>
                <a:close/>
              </a:path>
              <a:path w="990600" h="76200">
                <a:moveTo>
                  <a:pt x="914400" y="31750"/>
                </a:moveTo>
                <a:lnTo>
                  <a:pt x="0" y="31750"/>
                </a:lnTo>
                <a:lnTo>
                  <a:pt x="0" y="44450"/>
                </a:lnTo>
                <a:lnTo>
                  <a:pt x="914400" y="44450"/>
                </a:lnTo>
                <a:lnTo>
                  <a:pt x="914400" y="31750"/>
                </a:lnTo>
                <a:close/>
              </a:path>
              <a:path w="990600" h="76200">
                <a:moveTo>
                  <a:pt x="977900" y="31750"/>
                </a:moveTo>
                <a:lnTo>
                  <a:pt x="927100" y="31750"/>
                </a:lnTo>
                <a:lnTo>
                  <a:pt x="927100" y="44450"/>
                </a:lnTo>
                <a:lnTo>
                  <a:pt x="977900" y="44450"/>
                </a:lnTo>
                <a:lnTo>
                  <a:pt x="990600" y="38100"/>
                </a:lnTo>
                <a:lnTo>
                  <a:pt x="977900" y="31750"/>
                </a:lnTo>
                <a:close/>
              </a:path>
            </a:pathLst>
          </a:custGeom>
          <a:solidFill>
            <a:srgbClr val="00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object 13"/>
          <p:cNvSpPr/>
          <p:nvPr/>
        </p:nvSpPr>
        <p:spPr>
          <a:xfrm>
            <a:off x="3319705" y="3394620"/>
            <a:ext cx="833495" cy="64115"/>
          </a:xfrm>
          <a:custGeom>
            <a:avLst/>
            <a:gdLst/>
            <a:ahLst/>
            <a:cxnLst/>
            <a:rect l="l" t="t" r="r" b="b"/>
            <a:pathLst>
              <a:path w="990600" h="76200">
                <a:moveTo>
                  <a:pt x="914400" y="0"/>
                </a:moveTo>
                <a:lnTo>
                  <a:pt x="914400" y="76200"/>
                </a:lnTo>
                <a:lnTo>
                  <a:pt x="977900" y="44450"/>
                </a:lnTo>
                <a:lnTo>
                  <a:pt x="927100" y="44450"/>
                </a:lnTo>
                <a:lnTo>
                  <a:pt x="927100" y="31750"/>
                </a:lnTo>
                <a:lnTo>
                  <a:pt x="977900" y="31750"/>
                </a:lnTo>
                <a:lnTo>
                  <a:pt x="914400" y="0"/>
                </a:lnTo>
                <a:close/>
              </a:path>
              <a:path w="990600" h="76200">
                <a:moveTo>
                  <a:pt x="914400" y="31750"/>
                </a:moveTo>
                <a:lnTo>
                  <a:pt x="0" y="31750"/>
                </a:lnTo>
                <a:lnTo>
                  <a:pt x="0" y="44450"/>
                </a:lnTo>
                <a:lnTo>
                  <a:pt x="914400" y="44450"/>
                </a:lnTo>
                <a:lnTo>
                  <a:pt x="914400" y="31750"/>
                </a:lnTo>
                <a:close/>
              </a:path>
              <a:path w="990600" h="76200">
                <a:moveTo>
                  <a:pt x="977900" y="31750"/>
                </a:moveTo>
                <a:lnTo>
                  <a:pt x="927100" y="31750"/>
                </a:lnTo>
                <a:lnTo>
                  <a:pt x="927100" y="44450"/>
                </a:lnTo>
                <a:lnTo>
                  <a:pt x="977900" y="44450"/>
                </a:lnTo>
                <a:lnTo>
                  <a:pt x="990600" y="38100"/>
                </a:lnTo>
                <a:lnTo>
                  <a:pt x="977900" y="31750"/>
                </a:lnTo>
                <a:close/>
              </a:path>
            </a:pathLst>
          </a:custGeom>
          <a:solidFill>
            <a:srgbClr val="00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descr="A yellow logo on a black background&#10;&#10;Description automatically generated with low confidence">
            <a:extLst>
              <a:ext uri="{FF2B5EF4-FFF2-40B4-BE49-F238E27FC236}">
                <a16:creationId xmlns:a16="http://schemas.microsoft.com/office/drawing/2014/main" id="{3270A5D0-C6FD-A0C4-7682-062DA0575297}"/>
              </a:ext>
            </a:extLst>
          </p:cNvPr>
          <p:cNvPicPr>
            <a:picLocks noChangeAspect="1"/>
          </p:cNvPicPr>
          <p:nvPr/>
        </p:nvPicPr>
        <p:blipFill>
          <a:blip r:embed="rId6"/>
          <a:stretch>
            <a:fillRect/>
          </a:stretch>
        </p:blipFill>
        <p:spPr>
          <a:xfrm>
            <a:off x="9994467" y="5443566"/>
            <a:ext cx="451210" cy="480984"/>
          </a:xfrm>
          <a:prstGeom prst="rect">
            <a:avLst/>
          </a:prstGeom>
        </p:spPr>
      </p:pic>
    </p:spTree>
    <p:extLst>
      <p:ext uri="{BB962C8B-B14F-4D97-AF65-F5344CB8AC3E}">
        <p14:creationId xmlns:p14="http://schemas.microsoft.com/office/powerpoint/2010/main" val="3081575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58874D-AC7E-44DA-CA33-6B1ADD1565BB}"/>
              </a:ext>
            </a:extLst>
          </p:cNvPr>
          <p:cNvPicPr>
            <a:picLocks noChangeAspect="1"/>
          </p:cNvPicPr>
          <p:nvPr/>
        </p:nvPicPr>
        <p:blipFill>
          <a:blip r:embed="rId2"/>
          <a:stretch>
            <a:fillRect/>
          </a:stretch>
        </p:blipFill>
        <p:spPr>
          <a:xfrm>
            <a:off x="0" y="528550"/>
            <a:ext cx="12192000" cy="4859254"/>
          </a:xfrm>
          <a:prstGeom prst="rect">
            <a:avLst/>
          </a:prstGeom>
        </p:spPr>
      </p:pic>
      <p:sp>
        <p:nvSpPr>
          <p:cNvPr id="6" name="TextBox 5">
            <a:extLst>
              <a:ext uri="{FF2B5EF4-FFF2-40B4-BE49-F238E27FC236}">
                <a16:creationId xmlns:a16="http://schemas.microsoft.com/office/drawing/2014/main" id="{A3E1425A-FA06-4B89-AAE3-9C0C864C7E45}"/>
              </a:ext>
            </a:extLst>
          </p:cNvPr>
          <p:cNvSpPr txBox="1"/>
          <p:nvPr/>
        </p:nvSpPr>
        <p:spPr>
          <a:xfrm>
            <a:off x="2892336" y="159218"/>
            <a:ext cx="597224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You can click on any header to organize the loads. </a:t>
            </a:r>
          </a:p>
        </p:txBody>
      </p:sp>
      <p:sp>
        <p:nvSpPr>
          <p:cNvPr id="10" name="TextBox 9">
            <a:extLst>
              <a:ext uri="{FF2B5EF4-FFF2-40B4-BE49-F238E27FC236}">
                <a16:creationId xmlns:a16="http://schemas.microsoft.com/office/drawing/2014/main" id="{51FE8691-2B03-488C-99A1-9BC36D645B44}"/>
              </a:ext>
            </a:extLst>
          </p:cNvPr>
          <p:cNvSpPr txBox="1"/>
          <p:nvPr/>
        </p:nvSpPr>
        <p:spPr>
          <a:xfrm>
            <a:off x="289092" y="5347446"/>
            <a:ext cx="1907783" cy="14773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Double clicking on the order number will open the order entry screen.</a:t>
            </a:r>
          </a:p>
        </p:txBody>
      </p:sp>
      <p:sp>
        <p:nvSpPr>
          <p:cNvPr id="11" name="TextBox 10">
            <a:extLst>
              <a:ext uri="{FF2B5EF4-FFF2-40B4-BE49-F238E27FC236}">
                <a16:creationId xmlns:a16="http://schemas.microsoft.com/office/drawing/2014/main" id="{5DE4C0A1-1A78-47ED-B5EB-6C48BA618C34}"/>
              </a:ext>
            </a:extLst>
          </p:cNvPr>
          <p:cNvSpPr txBox="1"/>
          <p:nvPr/>
        </p:nvSpPr>
        <p:spPr>
          <a:xfrm>
            <a:off x="2892336" y="5531623"/>
            <a:ext cx="2597930"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Double clicking on the Brokerage status will open the dispatch screen.</a:t>
            </a:r>
          </a:p>
        </p:txBody>
      </p:sp>
      <p:sp>
        <p:nvSpPr>
          <p:cNvPr id="12" name="TextBox 11">
            <a:extLst>
              <a:ext uri="{FF2B5EF4-FFF2-40B4-BE49-F238E27FC236}">
                <a16:creationId xmlns:a16="http://schemas.microsoft.com/office/drawing/2014/main" id="{82CC87C0-C364-4162-92A5-C50ADB30B014}"/>
              </a:ext>
            </a:extLst>
          </p:cNvPr>
          <p:cNvSpPr txBox="1"/>
          <p:nvPr/>
        </p:nvSpPr>
        <p:spPr>
          <a:xfrm>
            <a:off x="5913182" y="5508636"/>
            <a:ext cx="2783405"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Double clicking on the pick-up or delivery city or state will open the movements screen</a:t>
            </a:r>
          </a:p>
        </p:txBody>
      </p:sp>
      <p:sp>
        <p:nvSpPr>
          <p:cNvPr id="15" name="TextBox 14">
            <a:extLst>
              <a:ext uri="{FF2B5EF4-FFF2-40B4-BE49-F238E27FC236}">
                <a16:creationId xmlns:a16="http://schemas.microsoft.com/office/drawing/2014/main" id="{25E5074B-E5D2-43C5-9BC4-A0AE65445535}"/>
              </a:ext>
            </a:extLst>
          </p:cNvPr>
          <p:cNvSpPr txBox="1"/>
          <p:nvPr/>
        </p:nvSpPr>
        <p:spPr>
          <a:xfrm>
            <a:off x="8859255" y="5497494"/>
            <a:ext cx="2783405"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Double clicking on the carrier code or carrier name will open the carrier screen</a:t>
            </a:r>
          </a:p>
        </p:txBody>
      </p:sp>
      <p:cxnSp>
        <p:nvCxnSpPr>
          <p:cNvPr id="23" name="Straight Arrow Connector 22">
            <a:extLst>
              <a:ext uri="{FF2B5EF4-FFF2-40B4-BE49-F238E27FC236}">
                <a16:creationId xmlns:a16="http://schemas.microsoft.com/office/drawing/2014/main" id="{FDC02328-F097-4CF7-AEC1-C4B31EEFD8DE}"/>
              </a:ext>
            </a:extLst>
          </p:cNvPr>
          <p:cNvCxnSpPr>
            <a:cxnSpLocks/>
          </p:cNvCxnSpPr>
          <p:nvPr/>
        </p:nvCxnSpPr>
        <p:spPr>
          <a:xfrm flipH="1">
            <a:off x="986589" y="3429000"/>
            <a:ext cx="184539" cy="195880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6C766DC-60B2-453C-8496-1BB6648F9F2A}"/>
              </a:ext>
            </a:extLst>
          </p:cNvPr>
          <p:cNvCxnSpPr>
            <a:cxnSpLocks/>
          </p:cNvCxnSpPr>
          <p:nvPr/>
        </p:nvCxnSpPr>
        <p:spPr>
          <a:xfrm>
            <a:off x="1931437" y="3636149"/>
            <a:ext cx="1401310" cy="190745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58A2A9B-B5CF-40A4-87C6-85BFE59312D8}"/>
              </a:ext>
            </a:extLst>
          </p:cNvPr>
          <p:cNvCxnSpPr>
            <a:cxnSpLocks/>
          </p:cNvCxnSpPr>
          <p:nvPr/>
        </p:nvCxnSpPr>
        <p:spPr>
          <a:xfrm>
            <a:off x="5166883" y="3636149"/>
            <a:ext cx="1784423" cy="190745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FC23F716-9C37-4782-A44F-F638B16A2C80}"/>
              </a:ext>
            </a:extLst>
          </p:cNvPr>
          <p:cNvCxnSpPr>
            <a:cxnSpLocks/>
            <a:endCxn id="15" idx="0"/>
          </p:cNvCxnSpPr>
          <p:nvPr/>
        </p:nvCxnSpPr>
        <p:spPr>
          <a:xfrm>
            <a:off x="2745016" y="3602019"/>
            <a:ext cx="7505942" cy="189547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descr="A yellow logo on a black background&#10;&#10;Description automatically generated with low confidence">
            <a:extLst>
              <a:ext uri="{FF2B5EF4-FFF2-40B4-BE49-F238E27FC236}">
                <a16:creationId xmlns:a16="http://schemas.microsoft.com/office/drawing/2014/main" id="{72CC959C-F6C2-BF4C-836B-05E172808D0C}"/>
              </a:ext>
            </a:extLst>
          </p:cNvPr>
          <p:cNvPicPr>
            <a:picLocks noChangeAspect="1"/>
          </p:cNvPicPr>
          <p:nvPr/>
        </p:nvPicPr>
        <p:blipFill>
          <a:blip r:embed="rId3"/>
          <a:stretch>
            <a:fillRect/>
          </a:stretch>
        </p:blipFill>
        <p:spPr>
          <a:xfrm>
            <a:off x="11634779" y="6184137"/>
            <a:ext cx="536258" cy="571645"/>
          </a:xfrm>
          <a:prstGeom prst="rect">
            <a:avLst/>
          </a:prstGeom>
        </p:spPr>
      </p:pic>
    </p:spTree>
    <p:extLst>
      <p:ext uri="{BB962C8B-B14F-4D97-AF65-F5344CB8AC3E}">
        <p14:creationId xmlns:p14="http://schemas.microsoft.com/office/powerpoint/2010/main" val="40473462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object 4"/>
          <p:cNvSpPr txBox="1"/>
          <p:nvPr/>
        </p:nvSpPr>
        <p:spPr>
          <a:xfrm>
            <a:off x="838199" y="388308"/>
            <a:ext cx="7188989" cy="1021424"/>
          </a:xfrm>
          <a:prstGeom prst="rect">
            <a:avLst/>
          </a:prstGeom>
        </p:spPr>
        <p:txBody>
          <a:bodyPr vert="horz" lIns="91440" tIns="45720" rIns="91440" bIns="45720" rtlCol="0" anchor="b">
            <a:normAutofit/>
          </a:bodyPr>
          <a:lstStyle/>
          <a:p>
            <a:pPr marL="12700" marR="5080" lvl="0" indent="0" defTabSz="914400" fontAlgn="auto">
              <a:lnSpc>
                <a:spcPct val="90000"/>
              </a:lnSpc>
              <a:spcBef>
                <a:spcPct val="0"/>
              </a:spcBef>
              <a:spcAft>
                <a:spcPts val="600"/>
              </a:spcAft>
              <a:buClrTx/>
              <a:buSzTx/>
              <a:tabLst/>
              <a:defRPr/>
            </a:pPr>
            <a:r>
              <a:rPr kumimoji="0" lang="en-US" sz="3100" b="0" i="0" u="heavy" strike="noStrike" kern="1200" cap="none" spc="-100" normalizeH="0" baseline="0" noProof="0">
                <a:ln>
                  <a:noFill/>
                </a:ln>
                <a:solidFill>
                  <a:schemeClr val="bg1"/>
                </a:solidFill>
                <a:effectLst/>
                <a:uLnTx/>
                <a:uFill>
                  <a:solidFill>
                    <a:srgbClr val="000000"/>
                  </a:solidFill>
                </a:uFill>
                <a:latin typeface="+mj-lt"/>
                <a:ea typeface="+mj-ea"/>
                <a:cs typeface="+mj-cs"/>
              </a:rPr>
              <a:t>Document </a:t>
            </a:r>
            <a:r>
              <a:rPr kumimoji="0" lang="en-US" sz="3100" b="0" i="0" u="heavy" strike="noStrike" kern="1200" cap="none" spc="-195" normalizeH="0" baseline="0" noProof="0">
                <a:ln>
                  <a:noFill/>
                </a:ln>
                <a:solidFill>
                  <a:schemeClr val="bg1"/>
                </a:solidFill>
                <a:effectLst/>
                <a:uLnTx/>
                <a:uFill>
                  <a:solidFill>
                    <a:srgbClr val="000000"/>
                  </a:solidFill>
                </a:uFill>
                <a:latin typeface="+mj-lt"/>
                <a:ea typeface="+mj-ea"/>
                <a:cs typeface="+mj-cs"/>
              </a:rPr>
              <a:t>Scan</a:t>
            </a:r>
            <a:r>
              <a:rPr kumimoji="0" lang="en-US" sz="3100" b="0" i="0" u="none" strike="noStrike" kern="1200" cap="none" spc="-195" normalizeH="0" baseline="0" noProof="0">
                <a:ln>
                  <a:noFill/>
                </a:ln>
                <a:solidFill>
                  <a:schemeClr val="bg1"/>
                </a:solidFill>
                <a:effectLst/>
                <a:uLnTx/>
                <a:uFillTx/>
                <a:latin typeface="+mj-lt"/>
                <a:ea typeface="+mj-ea"/>
                <a:cs typeface="+mj-cs"/>
              </a:rPr>
              <a:t>: </a:t>
            </a:r>
            <a:r>
              <a:rPr kumimoji="0" lang="en-US" sz="3100" b="0" i="0" u="none" strike="noStrike" kern="1200" cap="none" spc="-25" normalizeH="0" baseline="0" noProof="0">
                <a:ln>
                  <a:noFill/>
                </a:ln>
                <a:solidFill>
                  <a:schemeClr val="bg1"/>
                </a:solidFill>
                <a:effectLst/>
                <a:uLnTx/>
                <a:uFillTx/>
                <a:latin typeface="+mj-lt"/>
                <a:ea typeface="+mj-ea"/>
                <a:cs typeface="+mj-cs"/>
              </a:rPr>
              <a:t>After </a:t>
            </a:r>
            <a:r>
              <a:rPr kumimoji="0" lang="en-US" sz="3100" b="0" i="0" u="none" strike="noStrike" kern="1200" cap="none" spc="-75" normalizeH="0" baseline="0" noProof="0">
                <a:ln>
                  <a:noFill/>
                </a:ln>
                <a:solidFill>
                  <a:schemeClr val="bg1"/>
                </a:solidFill>
                <a:effectLst/>
                <a:uLnTx/>
                <a:uFillTx/>
                <a:latin typeface="+mj-lt"/>
                <a:ea typeface="+mj-ea"/>
                <a:cs typeface="+mj-cs"/>
              </a:rPr>
              <a:t>delivering </a:t>
            </a:r>
            <a:r>
              <a:rPr kumimoji="0" lang="en-US" sz="3100" b="0" i="0" u="none" strike="noStrike" kern="1200" cap="none" spc="-30" normalizeH="0" baseline="0" noProof="0">
                <a:ln>
                  <a:noFill/>
                </a:ln>
                <a:solidFill>
                  <a:schemeClr val="bg1"/>
                </a:solidFill>
                <a:effectLst/>
                <a:uLnTx/>
                <a:uFillTx/>
                <a:latin typeface="+mj-lt"/>
                <a:ea typeface="+mj-ea"/>
                <a:cs typeface="+mj-cs"/>
              </a:rPr>
              <a:t>the </a:t>
            </a:r>
            <a:r>
              <a:rPr kumimoji="0" lang="en-US" sz="3100" b="0" i="0" u="none" strike="noStrike" kern="1200" cap="none" spc="-80" normalizeH="0" baseline="0" noProof="0">
                <a:ln>
                  <a:noFill/>
                </a:ln>
                <a:solidFill>
                  <a:schemeClr val="bg1"/>
                </a:solidFill>
                <a:effectLst/>
                <a:uLnTx/>
                <a:uFillTx/>
                <a:latin typeface="+mj-lt"/>
                <a:ea typeface="+mj-ea"/>
                <a:cs typeface="+mj-cs"/>
              </a:rPr>
              <a:t>load, </a:t>
            </a:r>
            <a:r>
              <a:rPr kumimoji="0" lang="en-US" sz="3100" b="0" i="0" u="none" strike="noStrike" kern="1200" cap="none" spc="-30" normalizeH="0" baseline="0" noProof="0">
                <a:ln>
                  <a:noFill/>
                </a:ln>
                <a:solidFill>
                  <a:schemeClr val="bg1"/>
                </a:solidFill>
                <a:effectLst/>
                <a:uLnTx/>
                <a:uFillTx/>
                <a:latin typeface="+mj-lt"/>
                <a:ea typeface="+mj-ea"/>
                <a:cs typeface="+mj-cs"/>
              </a:rPr>
              <a:t>the </a:t>
            </a:r>
            <a:r>
              <a:rPr kumimoji="0" lang="en-US" sz="3100" b="0" i="0" u="none" strike="noStrike" kern="1200" cap="none" spc="-75" normalizeH="0" baseline="0" noProof="0">
                <a:ln>
                  <a:noFill/>
                </a:ln>
                <a:solidFill>
                  <a:schemeClr val="bg1"/>
                </a:solidFill>
                <a:effectLst/>
                <a:uLnTx/>
                <a:uFillTx/>
                <a:latin typeface="+mj-lt"/>
                <a:ea typeface="+mj-ea"/>
                <a:cs typeface="+mj-cs"/>
              </a:rPr>
              <a:t>Driver</a:t>
            </a:r>
            <a:r>
              <a:rPr kumimoji="0" lang="en-US" sz="3100" b="0" i="0" u="none" strike="noStrike" kern="1200" cap="none" spc="-450" normalizeH="0" baseline="0" noProof="0">
                <a:ln>
                  <a:noFill/>
                </a:ln>
                <a:solidFill>
                  <a:schemeClr val="bg1"/>
                </a:solidFill>
                <a:effectLst/>
                <a:uLnTx/>
                <a:uFillTx/>
                <a:latin typeface="+mj-lt"/>
                <a:ea typeface="+mj-ea"/>
                <a:cs typeface="+mj-cs"/>
              </a:rPr>
              <a:t> </a:t>
            </a:r>
            <a:r>
              <a:rPr kumimoji="0" lang="en-US" sz="3100" b="0" i="0" u="none" strike="noStrike" kern="1200" cap="none" spc="-150" normalizeH="0" baseline="0" noProof="0">
                <a:ln>
                  <a:noFill/>
                </a:ln>
                <a:solidFill>
                  <a:schemeClr val="bg1"/>
                </a:solidFill>
                <a:effectLst/>
                <a:uLnTx/>
                <a:uFillTx/>
                <a:latin typeface="+mj-lt"/>
                <a:ea typeface="+mj-ea"/>
                <a:cs typeface="+mj-cs"/>
              </a:rPr>
              <a:t>can </a:t>
            </a:r>
            <a:r>
              <a:rPr kumimoji="0" lang="en-US" sz="3100" b="0" i="0" u="none" strike="noStrike" kern="1200" cap="none" spc="-185" normalizeH="0" baseline="0" noProof="0">
                <a:ln>
                  <a:noFill/>
                </a:ln>
                <a:solidFill>
                  <a:schemeClr val="bg1"/>
                </a:solidFill>
                <a:effectLst/>
                <a:uLnTx/>
                <a:uFillTx/>
                <a:latin typeface="+mj-lt"/>
                <a:ea typeface="+mj-ea"/>
                <a:cs typeface="+mj-cs"/>
              </a:rPr>
              <a:t>scan  </a:t>
            </a:r>
            <a:r>
              <a:rPr kumimoji="0" lang="en-US" sz="3100" b="0" i="0" u="none" strike="noStrike" kern="1200" cap="none" spc="-305" normalizeH="0" baseline="0" noProof="0">
                <a:ln>
                  <a:noFill/>
                </a:ln>
                <a:solidFill>
                  <a:schemeClr val="bg1"/>
                </a:solidFill>
                <a:effectLst/>
                <a:uLnTx/>
                <a:uFillTx/>
                <a:latin typeface="+mj-lt"/>
                <a:ea typeface="+mj-ea"/>
                <a:cs typeface="+mj-cs"/>
              </a:rPr>
              <a:t>POD</a:t>
            </a:r>
            <a:r>
              <a:rPr kumimoji="0" lang="en-US" sz="3100" b="0" i="0" u="none" strike="noStrike" kern="1200" cap="none" spc="-135" normalizeH="0" baseline="0" noProof="0">
                <a:ln>
                  <a:noFill/>
                </a:ln>
                <a:solidFill>
                  <a:schemeClr val="bg1"/>
                </a:solidFill>
                <a:effectLst/>
                <a:uLnTx/>
                <a:uFillTx/>
                <a:latin typeface="+mj-lt"/>
                <a:ea typeface="+mj-ea"/>
                <a:cs typeface="+mj-cs"/>
              </a:rPr>
              <a:t> </a:t>
            </a:r>
            <a:r>
              <a:rPr kumimoji="0" lang="en-US" sz="3100" b="0" i="0" u="none" strike="noStrike" kern="1200" cap="none" spc="-65" normalizeH="0" baseline="0" noProof="0">
                <a:ln>
                  <a:noFill/>
                </a:ln>
                <a:solidFill>
                  <a:schemeClr val="bg1"/>
                </a:solidFill>
                <a:effectLst/>
                <a:uLnTx/>
                <a:uFillTx/>
                <a:latin typeface="+mj-lt"/>
                <a:ea typeface="+mj-ea"/>
                <a:cs typeface="+mj-cs"/>
              </a:rPr>
              <a:t>etc.</a:t>
            </a:r>
            <a:endParaRPr kumimoji="0" lang="en-US" sz="3100" b="0" i="0" u="none" strike="noStrike" kern="1200" cap="none" spc="0" normalizeH="0" baseline="0" noProof="0">
              <a:ln>
                <a:noFill/>
              </a:ln>
              <a:solidFill>
                <a:schemeClr val="bg1"/>
              </a:solidFill>
              <a:effectLst/>
              <a:uLnTx/>
              <a:uFillTx/>
              <a:latin typeface="+mj-lt"/>
              <a:ea typeface="+mj-ea"/>
              <a:cs typeface="+mj-cs"/>
            </a:endParaRPr>
          </a:p>
        </p:txBody>
      </p:sp>
      <p:cxnSp>
        <p:nvCxnSpPr>
          <p:cNvPr id="21" name="Straight Connector 20">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1440584"/>
            <a:ext cx="80271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7C2F6CE-0CF2-4DDD-85F5-96799A328F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164811" y="6267491"/>
            <a:ext cx="80271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object 2"/>
          <p:cNvSpPr/>
          <p:nvPr/>
        </p:nvSpPr>
        <p:spPr>
          <a:xfrm>
            <a:off x="6185142" y="1715407"/>
            <a:ext cx="2184588" cy="4175683"/>
          </a:xfrm>
          <a:prstGeom prst="rect">
            <a:avLst/>
          </a:prstGeom>
          <a:blipFill>
            <a:blip r:embed="rId2"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object 5"/>
          <p:cNvSpPr/>
          <p:nvPr/>
        </p:nvSpPr>
        <p:spPr>
          <a:xfrm>
            <a:off x="3688471" y="1721648"/>
            <a:ext cx="2184588" cy="4175683"/>
          </a:xfrm>
          <a:prstGeom prst="rect">
            <a:avLst/>
          </a:prstGeom>
          <a:blipFill>
            <a:blip r:embed="rId2"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object 6"/>
          <p:cNvSpPr/>
          <p:nvPr/>
        </p:nvSpPr>
        <p:spPr>
          <a:xfrm>
            <a:off x="3911922" y="2238459"/>
            <a:ext cx="1773885" cy="2968543"/>
          </a:xfrm>
          <a:prstGeom prst="rect">
            <a:avLst/>
          </a:prstGeom>
          <a:blipFill>
            <a:blip r:embed="rId3"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ject 7"/>
          <p:cNvSpPr/>
          <p:nvPr/>
        </p:nvSpPr>
        <p:spPr>
          <a:xfrm>
            <a:off x="3911922" y="2234714"/>
            <a:ext cx="1773885" cy="2511652"/>
          </a:xfrm>
          <a:prstGeom prst="rect">
            <a:avLst/>
          </a:prstGeom>
          <a:blipFill>
            <a:blip r:embed="rId4"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object 8"/>
          <p:cNvSpPr/>
          <p:nvPr/>
        </p:nvSpPr>
        <p:spPr>
          <a:xfrm>
            <a:off x="3909426" y="2215989"/>
            <a:ext cx="1776382" cy="2991013"/>
          </a:xfrm>
          <a:prstGeom prst="rect">
            <a:avLst/>
          </a:prstGeom>
          <a:blipFill>
            <a:blip r:embed="rId5"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object 9"/>
          <p:cNvSpPr/>
          <p:nvPr/>
        </p:nvSpPr>
        <p:spPr>
          <a:xfrm>
            <a:off x="2128051" y="3108549"/>
            <a:ext cx="2197071" cy="1464714"/>
          </a:xfrm>
          <a:custGeom>
            <a:avLst/>
            <a:gdLst/>
            <a:ahLst/>
            <a:cxnLst/>
            <a:rect l="l" t="t" r="r" b="b"/>
            <a:pathLst>
              <a:path w="2682240" h="1788160">
                <a:moveTo>
                  <a:pt x="1504950" y="890015"/>
                </a:moveTo>
                <a:lnTo>
                  <a:pt x="1053464" y="890015"/>
                </a:lnTo>
                <a:lnTo>
                  <a:pt x="2681859" y="1788159"/>
                </a:lnTo>
                <a:lnTo>
                  <a:pt x="1504950" y="890015"/>
                </a:lnTo>
                <a:close/>
              </a:path>
              <a:path w="2682240" h="1788160">
                <a:moveTo>
                  <a:pt x="1657604" y="0"/>
                </a:moveTo>
                <a:lnTo>
                  <a:pt x="148336" y="0"/>
                </a:lnTo>
                <a:lnTo>
                  <a:pt x="101448" y="7563"/>
                </a:lnTo>
                <a:lnTo>
                  <a:pt x="60728" y="28622"/>
                </a:lnTo>
                <a:lnTo>
                  <a:pt x="28619" y="60734"/>
                </a:lnTo>
                <a:lnTo>
                  <a:pt x="7561" y="101453"/>
                </a:lnTo>
                <a:lnTo>
                  <a:pt x="0" y="148336"/>
                </a:lnTo>
                <a:lnTo>
                  <a:pt x="0" y="741679"/>
                </a:lnTo>
                <a:lnTo>
                  <a:pt x="7561" y="788562"/>
                </a:lnTo>
                <a:lnTo>
                  <a:pt x="28619" y="829281"/>
                </a:lnTo>
                <a:lnTo>
                  <a:pt x="60728" y="861393"/>
                </a:lnTo>
                <a:lnTo>
                  <a:pt x="101448" y="882452"/>
                </a:lnTo>
                <a:lnTo>
                  <a:pt x="148336" y="890015"/>
                </a:lnTo>
                <a:lnTo>
                  <a:pt x="1657604" y="890015"/>
                </a:lnTo>
                <a:lnTo>
                  <a:pt x="1704486" y="882452"/>
                </a:lnTo>
                <a:lnTo>
                  <a:pt x="1745205" y="861393"/>
                </a:lnTo>
                <a:lnTo>
                  <a:pt x="1777317" y="829281"/>
                </a:lnTo>
                <a:lnTo>
                  <a:pt x="1798376" y="788562"/>
                </a:lnTo>
                <a:lnTo>
                  <a:pt x="1805939" y="741679"/>
                </a:lnTo>
                <a:lnTo>
                  <a:pt x="1805939" y="148336"/>
                </a:lnTo>
                <a:lnTo>
                  <a:pt x="1798376" y="101453"/>
                </a:lnTo>
                <a:lnTo>
                  <a:pt x="1777317" y="60734"/>
                </a:lnTo>
                <a:lnTo>
                  <a:pt x="1745205" y="28622"/>
                </a:lnTo>
                <a:lnTo>
                  <a:pt x="1704486" y="7563"/>
                </a:lnTo>
                <a:lnTo>
                  <a:pt x="1657604" y="0"/>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object 10"/>
          <p:cNvSpPr/>
          <p:nvPr/>
        </p:nvSpPr>
        <p:spPr>
          <a:xfrm>
            <a:off x="2128051" y="3108549"/>
            <a:ext cx="2197071" cy="1464714"/>
          </a:xfrm>
          <a:custGeom>
            <a:avLst/>
            <a:gdLst/>
            <a:ahLst/>
            <a:cxnLst/>
            <a:rect l="l" t="t" r="r" b="b"/>
            <a:pathLst>
              <a:path w="2682240" h="1788160">
                <a:moveTo>
                  <a:pt x="0" y="148336"/>
                </a:moveTo>
                <a:lnTo>
                  <a:pt x="7561" y="101453"/>
                </a:lnTo>
                <a:lnTo>
                  <a:pt x="28619" y="60734"/>
                </a:lnTo>
                <a:lnTo>
                  <a:pt x="60728" y="28622"/>
                </a:lnTo>
                <a:lnTo>
                  <a:pt x="101448" y="7563"/>
                </a:lnTo>
                <a:lnTo>
                  <a:pt x="148336" y="0"/>
                </a:lnTo>
                <a:lnTo>
                  <a:pt x="1053464" y="0"/>
                </a:lnTo>
                <a:lnTo>
                  <a:pt x="1504950" y="0"/>
                </a:lnTo>
                <a:lnTo>
                  <a:pt x="1657604" y="0"/>
                </a:lnTo>
                <a:lnTo>
                  <a:pt x="1704486" y="7563"/>
                </a:lnTo>
                <a:lnTo>
                  <a:pt x="1745205" y="28622"/>
                </a:lnTo>
                <a:lnTo>
                  <a:pt x="1777317" y="60734"/>
                </a:lnTo>
                <a:lnTo>
                  <a:pt x="1798376" y="101453"/>
                </a:lnTo>
                <a:lnTo>
                  <a:pt x="1805939" y="148336"/>
                </a:lnTo>
                <a:lnTo>
                  <a:pt x="1805939" y="519175"/>
                </a:lnTo>
                <a:lnTo>
                  <a:pt x="1805939" y="741679"/>
                </a:lnTo>
                <a:lnTo>
                  <a:pt x="1798376" y="788562"/>
                </a:lnTo>
                <a:lnTo>
                  <a:pt x="1777317" y="829281"/>
                </a:lnTo>
                <a:lnTo>
                  <a:pt x="1745205" y="861393"/>
                </a:lnTo>
                <a:lnTo>
                  <a:pt x="1704486" y="882452"/>
                </a:lnTo>
                <a:lnTo>
                  <a:pt x="1657604" y="890015"/>
                </a:lnTo>
                <a:lnTo>
                  <a:pt x="1504950" y="890015"/>
                </a:lnTo>
                <a:lnTo>
                  <a:pt x="2681859" y="1788159"/>
                </a:lnTo>
                <a:lnTo>
                  <a:pt x="1053464" y="890015"/>
                </a:lnTo>
                <a:lnTo>
                  <a:pt x="148336" y="890015"/>
                </a:lnTo>
                <a:lnTo>
                  <a:pt x="101448" y="882452"/>
                </a:lnTo>
                <a:lnTo>
                  <a:pt x="60728" y="861393"/>
                </a:lnTo>
                <a:lnTo>
                  <a:pt x="28619" y="829281"/>
                </a:lnTo>
                <a:lnTo>
                  <a:pt x="7561" y="788562"/>
                </a:lnTo>
                <a:lnTo>
                  <a:pt x="0" y="741679"/>
                </a:lnTo>
                <a:lnTo>
                  <a:pt x="0" y="519175"/>
                </a:lnTo>
                <a:lnTo>
                  <a:pt x="0" y="148336"/>
                </a:lnTo>
                <a:close/>
              </a:path>
            </a:pathLst>
          </a:custGeom>
          <a:ln w="9143">
            <a:solidFill>
              <a:srgbClr val="00000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object 11"/>
          <p:cNvSpPr txBox="1"/>
          <p:nvPr/>
        </p:nvSpPr>
        <p:spPr>
          <a:xfrm>
            <a:off x="2228250" y="3167845"/>
            <a:ext cx="1212966" cy="620007"/>
          </a:xfrm>
          <a:prstGeom prst="rect">
            <a:avLst/>
          </a:prstGeom>
        </p:spPr>
        <p:txBody>
          <a:bodyPr vert="horz" wrap="square" lIns="0" tIns="12065" rIns="0" bIns="0" rtlCol="0">
            <a:spAutoFit/>
          </a:bodyPr>
          <a:lstStyle/>
          <a:p>
            <a:pPr marL="10287" marR="4115" algn="just" defTabSz="370332">
              <a:spcBef>
                <a:spcPts val="77"/>
              </a:spcBef>
              <a:defRPr/>
            </a:pPr>
            <a:r>
              <a:rPr lang="en-US" sz="1296" kern="1200" spc="-4">
                <a:solidFill>
                  <a:schemeClr val="tx1"/>
                </a:solidFill>
                <a:latin typeface="Arial"/>
                <a:ea typeface="+mn-ea"/>
                <a:cs typeface="Arial"/>
              </a:rPr>
              <a:t>Driver can scan  PODs and</a:t>
            </a:r>
            <a:r>
              <a:rPr lang="en-US" sz="1296" kern="1200" spc="-49">
                <a:solidFill>
                  <a:schemeClr val="tx1"/>
                </a:solidFill>
                <a:latin typeface="Arial"/>
                <a:ea typeface="+mn-ea"/>
                <a:cs typeface="Arial"/>
              </a:rPr>
              <a:t> </a:t>
            </a:r>
            <a:r>
              <a:rPr lang="en-US" sz="1296" kern="1200" spc="-4">
                <a:solidFill>
                  <a:schemeClr val="tx1"/>
                </a:solidFill>
                <a:latin typeface="Arial"/>
                <a:ea typeface="+mn-ea"/>
                <a:cs typeface="Arial"/>
              </a:rPr>
              <a:t>other  docs</a:t>
            </a:r>
            <a:endParaRPr kumimoji="0" lang="en-US" sz="1600" b="0" i="0" u="none" strike="noStrike" kern="1200" cap="none" spc="0" normalizeH="0" baseline="0" noProof="0">
              <a:ln>
                <a:noFill/>
              </a:ln>
              <a:effectLst/>
              <a:uLnTx/>
              <a:uFillTx/>
              <a:latin typeface="Arial"/>
              <a:ea typeface="+mn-ea"/>
              <a:cs typeface="Arial"/>
            </a:endParaRPr>
          </a:p>
        </p:txBody>
      </p:sp>
      <p:sp>
        <p:nvSpPr>
          <p:cNvPr id="12" name="object 12"/>
          <p:cNvSpPr/>
          <p:nvPr/>
        </p:nvSpPr>
        <p:spPr>
          <a:xfrm>
            <a:off x="6391117" y="2199760"/>
            <a:ext cx="1791362" cy="3023469"/>
          </a:xfrm>
          <a:prstGeom prst="rect">
            <a:avLst/>
          </a:prstGeom>
          <a:blipFill>
            <a:blip r:embed="rId6"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object 13"/>
          <p:cNvSpPr/>
          <p:nvPr/>
        </p:nvSpPr>
        <p:spPr>
          <a:xfrm>
            <a:off x="6391117" y="2215989"/>
            <a:ext cx="1791362" cy="3003496"/>
          </a:xfrm>
          <a:prstGeom prst="rect">
            <a:avLst/>
          </a:prstGeom>
          <a:blipFill>
            <a:blip r:embed="rId7"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A yellow logo on a black background&#10;&#10;Description automatically generated with low confidence">
            <a:extLst>
              <a:ext uri="{FF2B5EF4-FFF2-40B4-BE49-F238E27FC236}">
                <a16:creationId xmlns:a16="http://schemas.microsoft.com/office/drawing/2014/main" id="{EF5F0133-BCD8-48D6-067F-49527C5FDCDF}"/>
              </a:ext>
            </a:extLst>
          </p:cNvPr>
          <p:cNvPicPr>
            <a:picLocks noChangeAspect="1"/>
          </p:cNvPicPr>
          <p:nvPr/>
        </p:nvPicPr>
        <p:blipFill>
          <a:blip r:embed="rId8"/>
          <a:stretch>
            <a:fillRect/>
          </a:stretch>
        </p:blipFill>
        <p:spPr>
          <a:xfrm>
            <a:off x="9624691" y="5488962"/>
            <a:ext cx="439259" cy="468245"/>
          </a:xfrm>
          <a:prstGeom prst="rect">
            <a:avLst/>
          </a:prstGeom>
        </p:spPr>
      </p:pic>
    </p:spTree>
    <p:extLst>
      <p:ext uri="{BB962C8B-B14F-4D97-AF65-F5344CB8AC3E}">
        <p14:creationId xmlns:p14="http://schemas.microsoft.com/office/powerpoint/2010/main" val="36025079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5B19E4-0108-41C4-8DB1-11BAE0B49D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object 2"/>
          <p:cNvSpPr txBox="1">
            <a:spLocks noGrp="1"/>
          </p:cNvSpPr>
          <p:nvPr>
            <p:ph type="title"/>
          </p:nvPr>
        </p:nvSpPr>
        <p:spPr>
          <a:xfrm>
            <a:off x="4038840" y="612808"/>
            <a:ext cx="4457702" cy="1325563"/>
          </a:xfrm>
          <a:prstGeom prst="rect">
            <a:avLst/>
          </a:prstGeom>
        </p:spPr>
        <p:txBody>
          <a:bodyPr vert="horz" lIns="91440" tIns="45720" rIns="91440" bIns="45720" numCol="1" rtlCol="0" anchor="b" anchorCtr="0" compatLnSpc="1">
            <a:prstTxWarp prst="textNoShape">
              <a:avLst/>
            </a:prstTxWarp>
            <a:normAutofit/>
          </a:bodyPr>
          <a:lstStyle/>
          <a:p>
            <a:pPr marL="12700"/>
            <a:r>
              <a:rPr lang="en-US" sz="3800" kern="1200" spc="-250" dirty="0">
                <a:solidFill>
                  <a:schemeClr val="bg1"/>
                </a:solidFill>
                <a:latin typeface="+mj-lt"/>
                <a:ea typeface="+mj-ea"/>
                <a:cs typeface="+mj-cs"/>
              </a:rPr>
              <a:t>Scan</a:t>
            </a:r>
            <a:r>
              <a:rPr lang="en-US" sz="3800" kern="1200" spc="-165" dirty="0">
                <a:solidFill>
                  <a:schemeClr val="bg1"/>
                </a:solidFill>
                <a:latin typeface="+mj-lt"/>
                <a:ea typeface="+mj-ea"/>
                <a:cs typeface="+mj-cs"/>
              </a:rPr>
              <a:t> </a:t>
            </a:r>
            <a:r>
              <a:rPr lang="en-US" sz="3800" kern="1200" spc="-215" dirty="0">
                <a:solidFill>
                  <a:schemeClr val="bg1"/>
                </a:solidFill>
                <a:latin typeface="+mj-lt"/>
                <a:ea typeface="+mj-ea"/>
                <a:cs typeface="+mj-cs"/>
              </a:rPr>
              <a:t>Documents</a:t>
            </a:r>
          </a:p>
        </p:txBody>
      </p:sp>
      <p:cxnSp>
        <p:nvCxnSpPr>
          <p:cNvPr id="14" name="Straight Connector 13">
            <a:extLst>
              <a:ext uri="{FF2B5EF4-FFF2-40B4-BE49-F238E27FC236}">
                <a16:creationId xmlns:a16="http://schemas.microsoft.com/office/drawing/2014/main" id="{C727A21A-62F5-405C-B7A5-439FD39932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0340"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2E62CE6-1D21-4565-8E90-0F1D900BEF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2026340"/>
            <a:ext cx="1089660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object 3"/>
          <p:cNvSpPr/>
          <p:nvPr/>
        </p:nvSpPr>
        <p:spPr>
          <a:xfrm>
            <a:off x="1863641" y="2369060"/>
            <a:ext cx="2345954" cy="3205651"/>
          </a:xfrm>
          <a:prstGeom prst="rect">
            <a:avLst/>
          </a:prstGeom>
          <a:blipFill>
            <a:blip r:embed="rId2"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object 4"/>
          <p:cNvSpPr/>
          <p:nvPr/>
        </p:nvSpPr>
        <p:spPr>
          <a:xfrm>
            <a:off x="4670904" y="2424173"/>
            <a:ext cx="2164396" cy="3081076"/>
          </a:xfrm>
          <a:prstGeom prst="rect">
            <a:avLst/>
          </a:prstGeom>
          <a:blipFill>
            <a:blip r:embed="rId3"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object 5"/>
          <p:cNvSpPr/>
          <p:nvPr/>
        </p:nvSpPr>
        <p:spPr>
          <a:xfrm>
            <a:off x="7796955" y="2424174"/>
            <a:ext cx="2164395" cy="3081075"/>
          </a:xfrm>
          <a:prstGeom prst="rect">
            <a:avLst/>
          </a:prstGeom>
          <a:blipFill>
            <a:blip r:embed="rId4"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descr="A yellow logo on a black background&#10;&#10;Description automatically generated with low confidence">
            <a:extLst>
              <a:ext uri="{FF2B5EF4-FFF2-40B4-BE49-F238E27FC236}">
                <a16:creationId xmlns:a16="http://schemas.microsoft.com/office/drawing/2014/main" id="{6A5CA49F-856E-3C95-A64A-5A96780560D7}"/>
              </a:ext>
            </a:extLst>
          </p:cNvPr>
          <p:cNvPicPr>
            <a:picLocks noChangeAspect="1"/>
          </p:cNvPicPr>
          <p:nvPr/>
        </p:nvPicPr>
        <p:blipFill>
          <a:blip r:embed="rId5"/>
          <a:stretch>
            <a:fillRect/>
          </a:stretch>
        </p:blipFill>
        <p:spPr>
          <a:xfrm>
            <a:off x="5449013" y="6533845"/>
            <a:ext cx="304089" cy="324155"/>
          </a:xfrm>
          <a:prstGeom prst="rect">
            <a:avLst/>
          </a:prstGeom>
        </p:spPr>
      </p:pic>
    </p:spTree>
    <p:extLst>
      <p:ext uri="{BB962C8B-B14F-4D97-AF65-F5344CB8AC3E}">
        <p14:creationId xmlns:p14="http://schemas.microsoft.com/office/powerpoint/2010/main" val="38977084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7" name="Straight Connector 16">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1440584"/>
            <a:ext cx="62119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yellow logo on a black background&#10;&#10;Description automatically generated with low confidence">
            <a:extLst>
              <a:ext uri="{FF2B5EF4-FFF2-40B4-BE49-F238E27FC236}">
                <a16:creationId xmlns:a16="http://schemas.microsoft.com/office/drawing/2014/main" id="{693AC8EF-2914-6127-556E-ADACA4704A2F}"/>
              </a:ext>
            </a:extLst>
          </p:cNvPr>
          <p:cNvPicPr>
            <a:picLocks noChangeAspect="1"/>
          </p:cNvPicPr>
          <p:nvPr/>
        </p:nvPicPr>
        <p:blipFill>
          <a:blip r:embed="rId2"/>
          <a:stretch>
            <a:fillRect/>
          </a:stretch>
        </p:blipFill>
        <p:spPr>
          <a:xfrm>
            <a:off x="11438089" y="6054652"/>
            <a:ext cx="536258" cy="571645"/>
          </a:xfrm>
          <a:prstGeom prst="rect">
            <a:avLst/>
          </a:prstGeom>
        </p:spPr>
      </p:pic>
      <p:sp>
        <p:nvSpPr>
          <p:cNvPr id="7" name="Content Placeholder 2">
            <a:extLst>
              <a:ext uri="{FF2B5EF4-FFF2-40B4-BE49-F238E27FC236}">
                <a16:creationId xmlns:a16="http://schemas.microsoft.com/office/drawing/2014/main" id="{F4B1D4CC-2D16-E20C-665E-F16B887F3F41}"/>
              </a:ext>
            </a:extLst>
          </p:cNvPr>
          <p:cNvSpPr>
            <a:spLocks noGrp="1"/>
          </p:cNvSpPr>
          <p:nvPr>
            <p:ph idx="1"/>
          </p:nvPr>
        </p:nvSpPr>
        <p:spPr>
          <a:xfrm>
            <a:off x="864394" y="1843088"/>
            <a:ext cx="9905998" cy="4286773"/>
          </a:xfrm>
        </p:spPr>
        <p:txBody>
          <a:bodyPr>
            <a:normAutofit lnSpcReduction="10000"/>
          </a:bodyPr>
          <a:lstStyle/>
          <a:p>
            <a:r>
              <a:rPr lang="en-US" dirty="0">
                <a:solidFill>
                  <a:schemeClr val="bg1"/>
                </a:solidFill>
              </a:rPr>
              <a:t>Get customer release/ load tender</a:t>
            </a:r>
          </a:p>
          <a:p>
            <a:r>
              <a:rPr lang="en-US" dirty="0">
                <a:solidFill>
                  <a:schemeClr val="bg1"/>
                </a:solidFill>
              </a:rPr>
              <a:t>Build load / add to brokerage screen</a:t>
            </a:r>
          </a:p>
          <a:p>
            <a:r>
              <a:rPr lang="en-US" dirty="0">
                <a:solidFill>
                  <a:schemeClr val="bg1"/>
                </a:solidFill>
              </a:rPr>
              <a:t>Post load</a:t>
            </a:r>
          </a:p>
          <a:p>
            <a:r>
              <a:rPr lang="en-US" dirty="0">
                <a:solidFill>
                  <a:schemeClr val="bg1"/>
                </a:solidFill>
              </a:rPr>
              <a:t>Cover load </a:t>
            </a:r>
          </a:p>
          <a:p>
            <a:r>
              <a:rPr lang="en-US" dirty="0">
                <a:solidFill>
                  <a:schemeClr val="bg1"/>
                </a:solidFill>
              </a:rPr>
              <a:t>Confirm carrier information/ set up carrier</a:t>
            </a:r>
          </a:p>
          <a:p>
            <a:r>
              <a:rPr lang="en-US" dirty="0">
                <a:solidFill>
                  <a:schemeClr val="bg1"/>
                </a:solidFill>
              </a:rPr>
              <a:t>Send Carrier rate confirmation</a:t>
            </a:r>
          </a:p>
          <a:p>
            <a:r>
              <a:rPr lang="en-US" dirty="0">
                <a:solidFill>
                  <a:schemeClr val="bg1"/>
                </a:solidFill>
              </a:rPr>
              <a:t>Send driver tracking</a:t>
            </a:r>
          </a:p>
          <a:p>
            <a:r>
              <a:rPr lang="en-US" dirty="0">
                <a:solidFill>
                  <a:schemeClr val="bg1"/>
                </a:solidFill>
              </a:rPr>
              <a:t>Confirm pickup &amp; delivery</a:t>
            </a:r>
          </a:p>
          <a:p>
            <a:r>
              <a:rPr lang="en-US" dirty="0">
                <a:solidFill>
                  <a:schemeClr val="bg1"/>
                </a:solidFill>
              </a:rPr>
              <a:t>Repeat...</a:t>
            </a:r>
          </a:p>
          <a:p>
            <a:endParaRPr lang="en-US" dirty="0">
              <a:solidFill>
                <a:schemeClr val="bg1"/>
              </a:solidFill>
            </a:endParaRPr>
          </a:p>
          <a:p>
            <a:endParaRPr lang="en-US" dirty="0">
              <a:solidFill>
                <a:schemeClr val="bg1"/>
              </a:solidFill>
            </a:endParaRPr>
          </a:p>
        </p:txBody>
      </p:sp>
      <p:sp>
        <p:nvSpPr>
          <p:cNvPr id="9" name="Title 1">
            <a:extLst>
              <a:ext uri="{FF2B5EF4-FFF2-40B4-BE49-F238E27FC236}">
                <a16:creationId xmlns:a16="http://schemas.microsoft.com/office/drawing/2014/main" id="{FC563D7C-9B5F-425B-9F41-D59E16527809}"/>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Light" panose="020F0302020204030204"/>
                <a:ea typeface="+mj-ea"/>
                <a:cs typeface="+mj-cs"/>
              </a:rPr>
              <a:t>Recap – life cycle of a load</a:t>
            </a:r>
          </a:p>
        </p:txBody>
      </p:sp>
    </p:spTree>
    <p:extLst>
      <p:ext uri="{BB962C8B-B14F-4D97-AF65-F5344CB8AC3E}">
        <p14:creationId xmlns:p14="http://schemas.microsoft.com/office/powerpoint/2010/main" val="2433627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7" name="Straight Connector 16">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1440584"/>
            <a:ext cx="62119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yellow logo on a black background&#10;&#10;Description automatically generated with low confidence">
            <a:extLst>
              <a:ext uri="{FF2B5EF4-FFF2-40B4-BE49-F238E27FC236}">
                <a16:creationId xmlns:a16="http://schemas.microsoft.com/office/drawing/2014/main" id="{693AC8EF-2914-6127-556E-ADACA4704A2F}"/>
              </a:ext>
            </a:extLst>
          </p:cNvPr>
          <p:cNvPicPr>
            <a:picLocks noChangeAspect="1"/>
          </p:cNvPicPr>
          <p:nvPr/>
        </p:nvPicPr>
        <p:blipFill>
          <a:blip r:embed="rId2"/>
          <a:stretch>
            <a:fillRect/>
          </a:stretch>
        </p:blipFill>
        <p:spPr>
          <a:xfrm>
            <a:off x="11438089" y="6054652"/>
            <a:ext cx="536258" cy="571645"/>
          </a:xfrm>
          <a:prstGeom prst="rect">
            <a:avLst/>
          </a:prstGeom>
        </p:spPr>
      </p:pic>
      <p:graphicFrame>
        <p:nvGraphicFramePr>
          <p:cNvPr id="5" name="TextBox 4">
            <a:extLst>
              <a:ext uri="{FF2B5EF4-FFF2-40B4-BE49-F238E27FC236}">
                <a16:creationId xmlns:a16="http://schemas.microsoft.com/office/drawing/2014/main" id="{33F3BA74-85DC-2617-CC3B-64541E9BB8D4}"/>
              </a:ext>
            </a:extLst>
          </p:cNvPr>
          <p:cNvGraphicFramePr/>
          <p:nvPr>
            <p:extLst>
              <p:ext uri="{D42A27DB-BD31-4B8C-83A1-F6EECF244321}">
                <p14:modId xmlns:p14="http://schemas.microsoft.com/office/powerpoint/2010/main" val="3964522851"/>
              </p:ext>
            </p:extLst>
          </p:nvPr>
        </p:nvGraphicFramePr>
        <p:xfrm>
          <a:off x="327803" y="1555778"/>
          <a:ext cx="11542143" cy="449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9F68D4C0-0D5B-F511-64A1-25BB61B2041B}"/>
              </a:ext>
            </a:extLst>
          </p:cNvPr>
          <p:cNvSpPr txBox="1"/>
          <p:nvPr/>
        </p:nvSpPr>
        <p:spPr>
          <a:xfrm>
            <a:off x="1287491" y="671143"/>
            <a:ext cx="6094562" cy="769441"/>
          </a:xfrm>
          <a:prstGeom prst="rect">
            <a:avLst/>
          </a:prstGeom>
          <a:noFill/>
        </p:spPr>
        <p:txBody>
          <a:bodyPr wrap="square">
            <a:spAutoFit/>
          </a:bodyPr>
          <a:lstStyle/>
          <a:p>
            <a:r>
              <a:rPr lang="en-US" sz="4400" b="1" dirty="0">
                <a:solidFill>
                  <a:srgbClr val="FFFFFF"/>
                </a:solidFill>
                <a:latin typeface="+mj-lt"/>
              </a:rPr>
              <a:t>Tracking a load</a:t>
            </a:r>
            <a:endParaRPr lang="en-US" sz="4400" dirty="0">
              <a:latin typeface="+mj-lt"/>
            </a:endParaRPr>
          </a:p>
        </p:txBody>
      </p:sp>
    </p:spTree>
    <p:extLst>
      <p:ext uri="{BB962C8B-B14F-4D97-AF65-F5344CB8AC3E}">
        <p14:creationId xmlns:p14="http://schemas.microsoft.com/office/powerpoint/2010/main" val="4530998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7" name="Straight Connector 16">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1440584"/>
            <a:ext cx="62119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yellow logo on a black background&#10;&#10;Description automatically generated with low confidence">
            <a:extLst>
              <a:ext uri="{FF2B5EF4-FFF2-40B4-BE49-F238E27FC236}">
                <a16:creationId xmlns:a16="http://schemas.microsoft.com/office/drawing/2014/main" id="{693AC8EF-2914-6127-556E-ADACA4704A2F}"/>
              </a:ext>
            </a:extLst>
          </p:cNvPr>
          <p:cNvPicPr>
            <a:picLocks noChangeAspect="1"/>
          </p:cNvPicPr>
          <p:nvPr/>
        </p:nvPicPr>
        <p:blipFill>
          <a:blip r:embed="rId2"/>
          <a:stretch>
            <a:fillRect/>
          </a:stretch>
        </p:blipFill>
        <p:spPr>
          <a:xfrm>
            <a:off x="11438089" y="6054652"/>
            <a:ext cx="536258" cy="571645"/>
          </a:xfrm>
          <a:prstGeom prst="rect">
            <a:avLst/>
          </a:prstGeom>
        </p:spPr>
      </p:pic>
      <p:sp>
        <p:nvSpPr>
          <p:cNvPr id="7" name="Content Placeholder 2">
            <a:extLst>
              <a:ext uri="{FF2B5EF4-FFF2-40B4-BE49-F238E27FC236}">
                <a16:creationId xmlns:a16="http://schemas.microsoft.com/office/drawing/2014/main" id="{F4B1D4CC-2D16-E20C-665E-F16B887F3F41}"/>
              </a:ext>
            </a:extLst>
          </p:cNvPr>
          <p:cNvSpPr>
            <a:spLocks noGrp="1"/>
          </p:cNvSpPr>
          <p:nvPr>
            <p:ph idx="1"/>
          </p:nvPr>
        </p:nvSpPr>
        <p:spPr>
          <a:xfrm>
            <a:off x="864394" y="1843088"/>
            <a:ext cx="9905998" cy="4286773"/>
          </a:xfrm>
        </p:spPr>
        <p:txBody>
          <a:bodyPr>
            <a:normAutofit/>
          </a:bodyPr>
          <a:lstStyle/>
          <a:p>
            <a:pPr marL="0" lvl="0" indent="0">
              <a:buNone/>
            </a:pPr>
            <a:r>
              <a:rPr lang="en-US" b="0" i="0" baseline="0" dirty="0">
                <a:solidFill>
                  <a:schemeClr val="bg1"/>
                </a:solidFill>
              </a:rPr>
              <a:t>Please remember, though we have this ( Tracking team ) ultimately the confirmation of pickups and deliveries is your responsibility. If you receive a call or an email for confirmation of pickup or delivery you will send an email to </a:t>
            </a:r>
            <a:r>
              <a:rPr lang="en-US" b="0" i="0" baseline="0" dirty="0">
                <a:solidFill>
                  <a:schemeClr val="bg1"/>
                </a:solidFill>
                <a:hlinkClick r:id="rId3">
                  <a:extLst>
                    <a:ext uri="{A12FA001-AC4F-418D-AE19-62706E023703}">
                      <ahyp:hlinkClr xmlns:ahyp="http://schemas.microsoft.com/office/drawing/2018/hyperlinkcolor" val="tx"/>
                    </a:ext>
                  </a:extLst>
                </a:hlinkClick>
              </a:rPr>
              <a:t>Afterhours@beemac.com</a:t>
            </a:r>
            <a:r>
              <a:rPr lang="en-US" b="0" i="0" baseline="0" dirty="0">
                <a:solidFill>
                  <a:schemeClr val="bg1"/>
                </a:solidFill>
              </a:rPr>
              <a:t> with the order number in the subject and in the body explain picked up or delivered and they will push it through the system. </a:t>
            </a:r>
            <a:endParaRPr lang="en-US" dirty="0"/>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5197917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yellow logo on a black background&#10;&#10;Description automatically generated with low confidence">
            <a:extLst>
              <a:ext uri="{FF2B5EF4-FFF2-40B4-BE49-F238E27FC236}">
                <a16:creationId xmlns:a16="http://schemas.microsoft.com/office/drawing/2014/main" id="{B91710D0-7FCB-D082-6997-BB0D802A88FE}"/>
              </a:ext>
            </a:extLst>
          </p:cNvPr>
          <p:cNvPicPr>
            <a:picLocks noChangeAspect="1"/>
          </p:cNvPicPr>
          <p:nvPr/>
        </p:nvPicPr>
        <p:blipFill>
          <a:blip r:embed="rId2"/>
          <a:stretch>
            <a:fillRect/>
          </a:stretch>
        </p:blipFill>
        <p:spPr>
          <a:xfrm>
            <a:off x="11654696" y="6198105"/>
            <a:ext cx="536258" cy="571645"/>
          </a:xfrm>
          <a:prstGeom prst="rect">
            <a:avLst/>
          </a:prstGeom>
        </p:spPr>
      </p:pic>
      <p:sp>
        <p:nvSpPr>
          <p:cNvPr id="4" name="Rectangle 3">
            <a:extLst>
              <a:ext uri="{FF2B5EF4-FFF2-40B4-BE49-F238E27FC236}">
                <a16:creationId xmlns:a16="http://schemas.microsoft.com/office/drawing/2014/main" id="{72FCA23C-DA0B-7EA1-4E8B-C07EBB31AD6E}"/>
              </a:ext>
            </a:extLst>
          </p:cNvPr>
          <p:cNvSpPr/>
          <p:nvPr/>
        </p:nvSpPr>
        <p:spPr>
          <a:xfrm>
            <a:off x="396815" y="2078876"/>
            <a:ext cx="11464506" cy="4373682"/>
          </a:xfrm>
          <a:prstGeom prst="rect">
            <a:avLst/>
          </a:prstGeom>
          <a:solidFill>
            <a:schemeClr val="tx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Graphical user interface, text, application&#10;&#10;Description automatically generated">
            <a:extLst>
              <a:ext uri="{FF2B5EF4-FFF2-40B4-BE49-F238E27FC236}">
                <a16:creationId xmlns:a16="http://schemas.microsoft.com/office/drawing/2014/main" id="{D3B4B943-F6C3-4DF7-BB8F-25E21C68B600}"/>
              </a:ext>
            </a:extLst>
          </p:cNvPr>
          <p:cNvPicPr>
            <a:picLocks noGrp="1" noChangeAspect="1"/>
          </p:cNvPicPr>
          <p:nvPr>
            <p:ph idx="1"/>
          </p:nvPr>
        </p:nvPicPr>
        <p:blipFill>
          <a:blip r:embed="rId3"/>
          <a:stretch>
            <a:fillRect/>
          </a:stretch>
        </p:blipFill>
        <p:spPr>
          <a:xfrm>
            <a:off x="593367" y="2125189"/>
            <a:ext cx="11002090" cy="4281055"/>
          </a:xfrm>
        </p:spPr>
      </p:pic>
      <p:sp>
        <p:nvSpPr>
          <p:cNvPr id="7" name="Title 1">
            <a:extLst>
              <a:ext uri="{FF2B5EF4-FFF2-40B4-BE49-F238E27FC236}">
                <a16:creationId xmlns:a16="http://schemas.microsoft.com/office/drawing/2014/main" id="{98787D57-C992-6F5A-90D9-E79ADC848877}"/>
              </a:ext>
            </a:extLst>
          </p:cNvPr>
          <p:cNvSpPr txBox="1">
            <a:spLocks/>
          </p:cNvSpPr>
          <p:nvPr/>
        </p:nvSpPr>
        <p:spPr>
          <a:xfrm>
            <a:off x="1048111" y="790748"/>
            <a:ext cx="9905998" cy="142624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rPr>
              <a:t>How to Filter Brokerage Planning </a:t>
            </a:r>
            <a:br>
              <a:rPr lang="en-US" dirty="0">
                <a:solidFill>
                  <a:schemeClr val="bg1"/>
                </a:solidFill>
              </a:rPr>
            </a:br>
            <a:r>
              <a:rPr lang="en-US" sz="2700" dirty="0">
                <a:solidFill>
                  <a:schemeClr val="bg1"/>
                </a:solidFill>
                <a:latin typeface="Calibri" panose="020F0502020204030204" pitchFamily="34" charset="0"/>
                <a:ea typeface="Calibri" panose="020F0502020204030204" pitchFamily="34" charset="0"/>
              </a:rPr>
              <a:t>At the top of your brokerage planning screen, click the filter button:</a:t>
            </a:r>
            <a:br>
              <a:rPr lang="en-US" sz="1800" dirty="0">
                <a:solidFill>
                  <a:schemeClr val="bg1"/>
                </a:solidFill>
                <a:latin typeface="Calibri" panose="020F0502020204030204" pitchFamily="34" charset="0"/>
                <a:ea typeface="Calibri" panose="020F0502020204030204" pitchFamily="34" charset="0"/>
              </a:rPr>
            </a:br>
            <a:endParaRPr lang="en-US" dirty="0">
              <a:solidFill>
                <a:schemeClr val="bg1"/>
              </a:solidFill>
            </a:endParaRPr>
          </a:p>
        </p:txBody>
      </p:sp>
    </p:spTree>
    <p:extLst>
      <p:ext uri="{BB962C8B-B14F-4D97-AF65-F5344CB8AC3E}">
        <p14:creationId xmlns:p14="http://schemas.microsoft.com/office/powerpoint/2010/main" val="295215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2DA34-CB09-4295-BEEA-67A35AE3DB70}"/>
              </a:ext>
            </a:extLst>
          </p:cNvPr>
          <p:cNvSpPr>
            <a:spLocks noGrp="1"/>
          </p:cNvSpPr>
          <p:nvPr>
            <p:ph type="title"/>
          </p:nvPr>
        </p:nvSpPr>
        <p:spPr>
          <a:xfrm>
            <a:off x="836612" y="753313"/>
            <a:ext cx="10515600" cy="1325563"/>
          </a:xfrm>
        </p:spPr>
        <p:txBody>
          <a:bodyPr>
            <a:normAutofit fontScale="90000"/>
          </a:bodyPr>
          <a:lstStyle/>
          <a:p>
            <a:r>
              <a:rPr lang="en-US" sz="2400" dirty="0">
                <a:solidFill>
                  <a:schemeClr val="bg1"/>
                </a:solidFill>
                <a:effectLst/>
                <a:latin typeface="Calibri" panose="020F0502020204030204" pitchFamily="34" charset="0"/>
                <a:ea typeface="Calibri" panose="020F0502020204030204" pitchFamily="34" charset="0"/>
              </a:rPr>
              <a:t>You can choose to only look at today’s loads by entering a “t” in the start day and a “0” in the days out.  This will make the board a little easier to look at for just today’s shipments.</a:t>
            </a:r>
            <a:br>
              <a:rPr lang="en-US" sz="1800" dirty="0">
                <a:solidFill>
                  <a:schemeClr val="bg1"/>
                </a:solidFill>
                <a:effectLst/>
                <a:latin typeface="Calibri" panose="020F0502020204030204" pitchFamily="34" charset="0"/>
                <a:ea typeface="Calibri" panose="020F0502020204030204" pitchFamily="34" charset="0"/>
              </a:rPr>
            </a:br>
            <a:endParaRPr lang="en-US" dirty="0">
              <a:solidFill>
                <a:schemeClr val="bg1"/>
              </a:solidFill>
            </a:endParaRPr>
          </a:p>
        </p:txBody>
      </p:sp>
      <p:pic>
        <p:nvPicPr>
          <p:cNvPr id="3" name="Picture 2" descr="A yellow logo on a black background&#10;&#10;Description automatically generated with low confidence">
            <a:extLst>
              <a:ext uri="{FF2B5EF4-FFF2-40B4-BE49-F238E27FC236}">
                <a16:creationId xmlns:a16="http://schemas.microsoft.com/office/drawing/2014/main" id="{B91710D0-7FCB-D082-6997-BB0D802A88FE}"/>
              </a:ext>
            </a:extLst>
          </p:cNvPr>
          <p:cNvPicPr>
            <a:picLocks noChangeAspect="1"/>
          </p:cNvPicPr>
          <p:nvPr/>
        </p:nvPicPr>
        <p:blipFill>
          <a:blip r:embed="rId2"/>
          <a:stretch>
            <a:fillRect/>
          </a:stretch>
        </p:blipFill>
        <p:spPr>
          <a:xfrm>
            <a:off x="11654696" y="6198105"/>
            <a:ext cx="536258" cy="571645"/>
          </a:xfrm>
          <a:prstGeom prst="rect">
            <a:avLst/>
          </a:prstGeom>
        </p:spPr>
      </p:pic>
      <p:sp>
        <p:nvSpPr>
          <p:cNvPr id="4" name="Rectangle 3">
            <a:extLst>
              <a:ext uri="{FF2B5EF4-FFF2-40B4-BE49-F238E27FC236}">
                <a16:creationId xmlns:a16="http://schemas.microsoft.com/office/drawing/2014/main" id="{72FCA23C-DA0B-7EA1-4E8B-C07EBB31AD6E}"/>
              </a:ext>
            </a:extLst>
          </p:cNvPr>
          <p:cNvSpPr/>
          <p:nvPr/>
        </p:nvSpPr>
        <p:spPr>
          <a:xfrm>
            <a:off x="396815" y="2078876"/>
            <a:ext cx="11464506" cy="4373682"/>
          </a:xfrm>
          <a:prstGeom prst="rect">
            <a:avLst/>
          </a:prstGeom>
          <a:solidFill>
            <a:schemeClr val="tx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Graphical user interface, text, application&#10;&#10;Description automatically generated">
            <a:extLst>
              <a:ext uri="{FF2B5EF4-FFF2-40B4-BE49-F238E27FC236}">
                <a16:creationId xmlns:a16="http://schemas.microsoft.com/office/drawing/2014/main" id="{D3B4B943-F6C3-4DF7-BB8F-25E21C68B600}"/>
              </a:ext>
            </a:extLst>
          </p:cNvPr>
          <p:cNvPicPr>
            <a:picLocks noGrp="1" noChangeAspect="1"/>
          </p:cNvPicPr>
          <p:nvPr>
            <p:ph idx="1"/>
          </p:nvPr>
        </p:nvPicPr>
        <p:blipFill>
          <a:blip r:embed="rId3"/>
          <a:stretch>
            <a:fillRect/>
          </a:stretch>
        </p:blipFill>
        <p:spPr>
          <a:xfrm>
            <a:off x="593367" y="2125189"/>
            <a:ext cx="11002090" cy="4281055"/>
          </a:xfrm>
        </p:spPr>
      </p:pic>
    </p:spTree>
    <p:extLst>
      <p:ext uri="{BB962C8B-B14F-4D97-AF65-F5344CB8AC3E}">
        <p14:creationId xmlns:p14="http://schemas.microsoft.com/office/powerpoint/2010/main" val="11160350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yellow logo on a black background&#10;&#10;Description automatically generated with low confidence">
            <a:extLst>
              <a:ext uri="{FF2B5EF4-FFF2-40B4-BE49-F238E27FC236}">
                <a16:creationId xmlns:a16="http://schemas.microsoft.com/office/drawing/2014/main" id="{B91710D0-7FCB-D082-6997-BB0D802A88FE}"/>
              </a:ext>
            </a:extLst>
          </p:cNvPr>
          <p:cNvPicPr>
            <a:picLocks noChangeAspect="1"/>
          </p:cNvPicPr>
          <p:nvPr/>
        </p:nvPicPr>
        <p:blipFill>
          <a:blip r:embed="rId2"/>
          <a:stretch>
            <a:fillRect/>
          </a:stretch>
        </p:blipFill>
        <p:spPr>
          <a:xfrm>
            <a:off x="11654696" y="6198105"/>
            <a:ext cx="536258" cy="571645"/>
          </a:xfrm>
          <a:prstGeom prst="rect">
            <a:avLst/>
          </a:prstGeom>
        </p:spPr>
      </p:pic>
      <p:sp>
        <p:nvSpPr>
          <p:cNvPr id="4" name="Rectangle 3">
            <a:extLst>
              <a:ext uri="{FF2B5EF4-FFF2-40B4-BE49-F238E27FC236}">
                <a16:creationId xmlns:a16="http://schemas.microsoft.com/office/drawing/2014/main" id="{72FCA23C-DA0B-7EA1-4E8B-C07EBB31AD6E}"/>
              </a:ext>
            </a:extLst>
          </p:cNvPr>
          <p:cNvSpPr/>
          <p:nvPr/>
        </p:nvSpPr>
        <p:spPr>
          <a:xfrm>
            <a:off x="396815" y="2078876"/>
            <a:ext cx="11464506" cy="4373682"/>
          </a:xfrm>
          <a:prstGeom prst="rect">
            <a:avLst/>
          </a:prstGeom>
          <a:solidFill>
            <a:schemeClr val="tx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4" descr="Graphical user interface, text, application&#10;&#10;Description automatically generated">
            <a:extLst>
              <a:ext uri="{FF2B5EF4-FFF2-40B4-BE49-F238E27FC236}">
                <a16:creationId xmlns:a16="http://schemas.microsoft.com/office/drawing/2014/main" id="{5BBD57AF-2701-2E05-64F5-33B167080CD4}"/>
              </a:ext>
            </a:extLst>
          </p:cNvPr>
          <p:cNvPicPr>
            <a:picLocks noChangeAspect="1"/>
          </p:cNvPicPr>
          <p:nvPr/>
        </p:nvPicPr>
        <p:blipFill>
          <a:blip r:embed="rId3"/>
          <a:stretch>
            <a:fillRect/>
          </a:stretch>
        </p:blipFill>
        <p:spPr>
          <a:xfrm>
            <a:off x="687313" y="2180593"/>
            <a:ext cx="10817374" cy="4181415"/>
          </a:xfrm>
          <a:prstGeom prst="rect">
            <a:avLst/>
          </a:prstGeom>
        </p:spPr>
      </p:pic>
      <p:sp>
        <p:nvSpPr>
          <p:cNvPr id="11" name="Title 1">
            <a:extLst>
              <a:ext uri="{FF2B5EF4-FFF2-40B4-BE49-F238E27FC236}">
                <a16:creationId xmlns:a16="http://schemas.microsoft.com/office/drawing/2014/main" id="{2BE5FAFC-4B52-B79D-47A9-E3DCED33E0F3}"/>
              </a:ext>
            </a:extLst>
          </p:cNvPr>
          <p:cNvSpPr txBox="1">
            <a:spLocks/>
          </p:cNvSpPr>
          <p:nvPr/>
        </p:nvSpPr>
        <p:spPr>
          <a:xfrm>
            <a:off x="348239" y="231703"/>
            <a:ext cx="11492345" cy="2946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Calibri" panose="020F0502020204030204" pitchFamily="34" charset="0"/>
                <a:ea typeface="Calibri" panose="020F0502020204030204" pitchFamily="34" charset="0"/>
              </a:rPr>
              <a:t>Tracking pickups and deliveries</a:t>
            </a:r>
            <a:br>
              <a:rPr lang="en-US" dirty="0">
                <a:solidFill>
                  <a:schemeClr val="bg1"/>
                </a:solidFill>
                <a:latin typeface="Calibri" panose="020F0502020204030204" pitchFamily="34" charset="0"/>
                <a:ea typeface="Calibri" panose="020F0502020204030204" pitchFamily="34" charset="0"/>
              </a:rPr>
            </a:br>
            <a:r>
              <a:rPr lang="en-US" dirty="0">
                <a:solidFill>
                  <a:schemeClr val="bg1"/>
                </a:solidFill>
                <a:latin typeface="Calibri" panose="020F0502020204030204" pitchFamily="34" charset="0"/>
                <a:ea typeface="Calibri" panose="020F0502020204030204" pitchFamily="34" charset="0"/>
              </a:rPr>
              <a:t> </a:t>
            </a:r>
            <a:r>
              <a:rPr lang="en-US" sz="1600" dirty="0">
                <a:solidFill>
                  <a:schemeClr val="bg1"/>
                </a:solidFill>
                <a:latin typeface="Calibri" panose="020F0502020204030204" pitchFamily="34" charset="0"/>
                <a:ea typeface="Calibri" panose="020F0502020204030204" pitchFamily="34" charset="0"/>
              </a:rPr>
              <a:t>you can enter COVERED, PROGRESS in the Brokerage Status(es) section to only show those needed to make check calls on</a:t>
            </a:r>
            <a:r>
              <a:rPr lang="en-US" sz="800" dirty="0">
                <a:solidFill>
                  <a:schemeClr val="bg1"/>
                </a:solidFill>
                <a:latin typeface="Calibri" panose="020F0502020204030204" pitchFamily="34" charset="0"/>
                <a:ea typeface="Calibri" panose="020F0502020204030204" pitchFamily="34" charset="0"/>
              </a:rPr>
              <a:t>.</a:t>
            </a:r>
            <a:br>
              <a:rPr lang="en-US" sz="1800" dirty="0">
                <a:solidFill>
                  <a:schemeClr val="bg1"/>
                </a:solidFill>
                <a:latin typeface="Calibri" panose="020F0502020204030204" pitchFamily="34" charset="0"/>
                <a:ea typeface="Calibri" panose="020F0502020204030204" pitchFamily="34" charset="0"/>
              </a:rPr>
            </a:br>
            <a:endParaRPr lang="en-US" dirty="0">
              <a:solidFill>
                <a:schemeClr val="bg1"/>
              </a:solidFill>
            </a:endParaRPr>
          </a:p>
        </p:txBody>
      </p:sp>
    </p:spTree>
    <p:extLst>
      <p:ext uri="{BB962C8B-B14F-4D97-AF65-F5344CB8AC3E}">
        <p14:creationId xmlns:p14="http://schemas.microsoft.com/office/powerpoint/2010/main" val="9701212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943C7-B659-4DC0-9ABD-93D407240926}"/>
              </a:ext>
            </a:extLst>
          </p:cNvPr>
          <p:cNvSpPr>
            <a:spLocks noGrp="1"/>
          </p:cNvSpPr>
          <p:nvPr>
            <p:ph type="title"/>
          </p:nvPr>
        </p:nvSpPr>
        <p:spPr>
          <a:xfrm>
            <a:off x="988630" y="4363271"/>
            <a:ext cx="10200986" cy="1066801"/>
          </a:xfrm>
        </p:spPr>
        <p:txBody>
          <a:bodyPr vert="horz" lIns="91440" tIns="45720" rIns="91440" bIns="45720" rtlCol="0" anchor="b">
            <a:normAutofit/>
          </a:bodyPr>
          <a:lstStyle/>
          <a:p>
            <a:pPr algn="ctr">
              <a:lnSpc>
                <a:spcPct val="90000"/>
              </a:lnSpc>
            </a:pPr>
            <a:r>
              <a:rPr lang="en-US" sz="3400" dirty="0">
                <a:solidFill>
                  <a:schemeClr val="bg1"/>
                </a:solidFill>
                <a:effectLst>
                  <a:glow rad="38100">
                    <a:schemeClr val="bg1">
                      <a:lumMod val="65000"/>
                      <a:lumOff val="35000"/>
                      <a:alpha val="50000"/>
                    </a:schemeClr>
                  </a:glow>
                  <a:outerShdw blurRad="28575" dist="31750" dir="13200000" algn="tl" rotWithShape="0">
                    <a:srgbClr val="000000">
                      <a:alpha val="25000"/>
                    </a:srgbClr>
                  </a:outerShdw>
                </a:effectLst>
              </a:rPr>
              <a:t>How to status a load in the system as loaded and delivered. </a:t>
            </a:r>
          </a:p>
        </p:txBody>
      </p:sp>
      <p:pic>
        <p:nvPicPr>
          <p:cNvPr id="15" name="Picture 14" descr="Graphical user interface, application, table, Excel&#10;&#10;Description automatically generated">
            <a:extLst>
              <a:ext uri="{FF2B5EF4-FFF2-40B4-BE49-F238E27FC236}">
                <a16:creationId xmlns:a16="http://schemas.microsoft.com/office/drawing/2014/main" id="{CEF4B517-61F6-4C37-9C88-215736168AC6}"/>
              </a:ext>
            </a:extLst>
          </p:cNvPr>
          <p:cNvPicPr>
            <a:picLocks noChangeAspect="1"/>
          </p:cNvPicPr>
          <p:nvPr/>
        </p:nvPicPr>
        <p:blipFill rotWithShape="1">
          <a:blip r:embed="rId2"/>
          <a:srcRect l="24653" r="5933" b="2"/>
          <a:stretch/>
        </p:blipFill>
        <p:spPr>
          <a:xfrm>
            <a:off x="7288696" y="-14321"/>
            <a:ext cx="4858765" cy="4288147"/>
          </a:xfrm>
          <a:prstGeom prst="rect">
            <a:avLst/>
          </a:prstGeom>
        </p:spPr>
      </p:pic>
      <p:pic>
        <p:nvPicPr>
          <p:cNvPr id="9" name="Content Placeholder 8" descr="Graphical user interface, application&#10;&#10;Description automatically generated">
            <a:extLst>
              <a:ext uri="{FF2B5EF4-FFF2-40B4-BE49-F238E27FC236}">
                <a16:creationId xmlns:a16="http://schemas.microsoft.com/office/drawing/2014/main" id="{F9953C6C-E34D-4DAD-953E-586C552A4321}"/>
              </a:ext>
            </a:extLst>
          </p:cNvPr>
          <p:cNvPicPr>
            <a:picLocks noGrp="1" noChangeAspect="1"/>
          </p:cNvPicPr>
          <p:nvPr>
            <p:ph idx="1"/>
          </p:nvPr>
        </p:nvPicPr>
        <p:blipFill rotWithShape="1">
          <a:blip r:embed="rId3"/>
          <a:srcRect r="8281" b="-2"/>
          <a:stretch/>
        </p:blipFill>
        <p:spPr>
          <a:xfrm>
            <a:off x="0" y="-14321"/>
            <a:ext cx="7076662" cy="4273826"/>
          </a:xfrm>
          <a:prstGeom prst="rect">
            <a:avLst/>
          </a:prstGeom>
        </p:spPr>
      </p:pic>
      <p:sp>
        <p:nvSpPr>
          <p:cNvPr id="17" name="TextBox 16">
            <a:extLst>
              <a:ext uri="{FF2B5EF4-FFF2-40B4-BE49-F238E27FC236}">
                <a16:creationId xmlns:a16="http://schemas.microsoft.com/office/drawing/2014/main" id="{72239EDC-7861-4905-B60A-7F5B1BB1D0A8}"/>
              </a:ext>
            </a:extLst>
          </p:cNvPr>
          <p:cNvSpPr txBox="1"/>
          <p:nvPr/>
        </p:nvSpPr>
        <p:spPr>
          <a:xfrm>
            <a:off x="761993" y="5430072"/>
            <a:ext cx="10944225"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From your Carrier Dispatch screen, double click on the open box where it  says “Arrival”, a another screen will open up fill in the date and time of actual arrival and departure and click ok to save it. Once the truck is empty, repeat the same process for the delivery part. Please Note: Once you have </a:t>
            </a:r>
            <a:r>
              <a:rPr kumimoji="0" lang="en-US" sz="1800" b="0" i="0" u="none" strike="noStrike" kern="1200" cap="none" spc="0" normalizeH="0" baseline="0" noProof="0" dirty="0" err="1">
                <a:ln>
                  <a:noFill/>
                </a:ln>
                <a:solidFill>
                  <a:schemeClr val="bg1"/>
                </a:solidFill>
                <a:effectLst/>
                <a:uLnTx/>
                <a:uFillTx/>
                <a:latin typeface="Calibri" panose="020F0502020204030204"/>
                <a:ea typeface="+mn-ea"/>
                <a:cs typeface="+mn-cs"/>
              </a:rPr>
              <a:t>statussed</a:t>
            </a: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 a load as delivered in the system you cannot make any changes to the load. </a:t>
            </a:r>
          </a:p>
        </p:txBody>
      </p:sp>
      <p:sp>
        <p:nvSpPr>
          <p:cNvPr id="23" name="Arrow: Down 22">
            <a:extLst>
              <a:ext uri="{FF2B5EF4-FFF2-40B4-BE49-F238E27FC236}">
                <a16:creationId xmlns:a16="http://schemas.microsoft.com/office/drawing/2014/main" id="{6D4278EC-30A9-44F6-BF2F-DBFA969ABF41}"/>
              </a:ext>
            </a:extLst>
          </p:cNvPr>
          <p:cNvSpPr/>
          <p:nvPr/>
        </p:nvSpPr>
        <p:spPr>
          <a:xfrm>
            <a:off x="4558748" y="2414995"/>
            <a:ext cx="359465" cy="1040696"/>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panose="020F0502020204030204"/>
              <a:ea typeface="+mn-ea"/>
              <a:cs typeface="+mn-cs"/>
            </a:endParaRPr>
          </a:p>
        </p:txBody>
      </p:sp>
      <p:sp>
        <p:nvSpPr>
          <p:cNvPr id="24" name="Arrow: Right 23">
            <a:extLst>
              <a:ext uri="{FF2B5EF4-FFF2-40B4-BE49-F238E27FC236}">
                <a16:creationId xmlns:a16="http://schemas.microsoft.com/office/drawing/2014/main" id="{5F43AECD-7848-4FD9-9777-31A61DF36C46}"/>
              </a:ext>
            </a:extLst>
          </p:cNvPr>
          <p:cNvSpPr/>
          <p:nvPr/>
        </p:nvSpPr>
        <p:spPr>
          <a:xfrm>
            <a:off x="9488556" y="1502870"/>
            <a:ext cx="1073427" cy="17558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Arrow: Right 24">
            <a:extLst>
              <a:ext uri="{FF2B5EF4-FFF2-40B4-BE49-F238E27FC236}">
                <a16:creationId xmlns:a16="http://schemas.microsoft.com/office/drawing/2014/main" id="{E911E788-F299-4843-8B7F-C6CFFD2E3B8A}"/>
              </a:ext>
            </a:extLst>
          </p:cNvPr>
          <p:cNvSpPr/>
          <p:nvPr/>
        </p:nvSpPr>
        <p:spPr>
          <a:xfrm>
            <a:off x="9369286" y="1665618"/>
            <a:ext cx="1073427" cy="17558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descr="A yellow logo on a black background&#10;&#10;Description automatically generated with low confidence">
            <a:extLst>
              <a:ext uri="{FF2B5EF4-FFF2-40B4-BE49-F238E27FC236}">
                <a16:creationId xmlns:a16="http://schemas.microsoft.com/office/drawing/2014/main" id="{A5B370D5-4A22-0A57-B91A-7C27ED4673E2}"/>
              </a:ext>
            </a:extLst>
          </p:cNvPr>
          <p:cNvPicPr>
            <a:picLocks noChangeAspect="1"/>
          </p:cNvPicPr>
          <p:nvPr/>
        </p:nvPicPr>
        <p:blipFill>
          <a:blip r:embed="rId4"/>
          <a:stretch>
            <a:fillRect/>
          </a:stretch>
        </p:blipFill>
        <p:spPr>
          <a:xfrm>
            <a:off x="11438089" y="6054652"/>
            <a:ext cx="536258" cy="571645"/>
          </a:xfrm>
          <a:prstGeom prst="rect">
            <a:avLst/>
          </a:prstGeom>
        </p:spPr>
      </p:pic>
    </p:spTree>
    <p:extLst>
      <p:ext uri="{BB962C8B-B14F-4D97-AF65-F5344CB8AC3E}">
        <p14:creationId xmlns:p14="http://schemas.microsoft.com/office/powerpoint/2010/main" val="15556679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0FF8562-D2BB-4602-9A4E-E14B029E3F8F}"/>
              </a:ext>
            </a:extLst>
          </p:cNvPr>
          <p:cNvSpPr>
            <a:spLocks noGrp="1"/>
          </p:cNvSpPr>
          <p:nvPr>
            <p:ph type="title"/>
          </p:nvPr>
        </p:nvSpPr>
        <p:spPr>
          <a:xfrm>
            <a:off x="250163" y="245139"/>
            <a:ext cx="10769290" cy="596348"/>
          </a:xfrm>
        </p:spPr>
        <p:txBody>
          <a:bodyPr>
            <a:normAutofit fontScale="90000"/>
          </a:bodyPr>
          <a:lstStyle/>
          <a:p>
            <a:r>
              <a:rPr lang="en-US" b="1" dirty="0">
                <a:solidFill>
                  <a:schemeClr val="bg1"/>
                </a:solidFill>
              </a:rPr>
              <a:t>CALL-IN</a:t>
            </a:r>
          </a:p>
        </p:txBody>
      </p:sp>
      <p:sp>
        <p:nvSpPr>
          <p:cNvPr id="5" name="TextBox 4">
            <a:extLst>
              <a:ext uri="{FF2B5EF4-FFF2-40B4-BE49-F238E27FC236}">
                <a16:creationId xmlns:a16="http://schemas.microsoft.com/office/drawing/2014/main" id="{0A30CA20-3D1E-4EA0-9D8D-3A3EA3965716}"/>
              </a:ext>
            </a:extLst>
          </p:cNvPr>
          <p:cNvSpPr txBox="1"/>
          <p:nvPr/>
        </p:nvSpPr>
        <p:spPr>
          <a:xfrm>
            <a:off x="389468" y="841487"/>
            <a:ext cx="4135879" cy="507831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Should a carrier call in with an update on location you will enter that into the “</a:t>
            </a:r>
            <a:r>
              <a:rPr kumimoji="0" lang="en-US" sz="1800" b="0" i="0" u="none" strike="noStrike" kern="1200" cap="none" spc="0" normalizeH="0" baseline="0" noProof="0" dirty="0" err="1">
                <a:ln>
                  <a:noFill/>
                </a:ln>
                <a:solidFill>
                  <a:schemeClr val="bg1"/>
                </a:solidFill>
                <a:effectLst/>
                <a:uLnTx/>
                <a:uFillTx/>
                <a:latin typeface="Calibri" panose="020F0502020204030204"/>
                <a:ea typeface="+mn-ea"/>
                <a:cs typeface="+mn-cs"/>
              </a:rPr>
              <a:t>Callin</a:t>
            </a: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 button at the top of the Brokerage Planning screen. This will open a pop-up that will prompt you to enter the carrier location in the ‘Current Location’ field.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You can also enter notes in this screen. Any and all carrier contact should be documented on this screen. This prevents us from contacting a carrier over and over again. If the carrier does not answer the phone you still need to note it in the ‘</a:t>
            </a:r>
            <a:r>
              <a:rPr kumimoji="0" lang="en-US" sz="1800" b="0" i="0" u="none" strike="noStrike" kern="1200" cap="none" spc="0" normalizeH="0" baseline="0" noProof="0" dirty="0" err="1">
                <a:ln>
                  <a:noFill/>
                </a:ln>
                <a:solidFill>
                  <a:schemeClr val="bg1"/>
                </a:solidFill>
                <a:effectLst/>
                <a:uLnTx/>
                <a:uFillTx/>
                <a:latin typeface="Calibri" panose="020F0502020204030204"/>
                <a:ea typeface="+mn-ea"/>
                <a:cs typeface="+mn-cs"/>
              </a:rPr>
              <a:t>Callin</a:t>
            </a: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 screen.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You can open this screen and see when the tracking team has last contacted a carrier.</a:t>
            </a:r>
          </a:p>
        </p:txBody>
      </p:sp>
      <p:pic>
        <p:nvPicPr>
          <p:cNvPr id="2" name="Picture 1" descr="A yellow logo on a black background&#10;&#10;Description automatically generated with low confidence">
            <a:extLst>
              <a:ext uri="{FF2B5EF4-FFF2-40B4-BE49-F238E27FC236}">
                <a16:creationId xmlns:a16="http://schemas.microsoft.com/office/drawing/2014/main" id="{BA275521-DD0A-9777-F290-A808A451AD11}"/>
              </a:ext>
            </a:extLst>
          </p:cNvPr>
          <p:cNvPicPr>
            <a:picLocks noChangeAspect="1"/>
          </p:cNvPicPr>
          <p:nvPr/>
        </p:nvPicPr>
        <p:blipFill>
          <a:blip r:embed="rId2"/>
          <a:stretch>
            <a:fillRect/>
          </a:stretch>
        </p:blipFill>
        <p:spPr>
          <a:xfrm>
            <a:off x="11438089" y="6054652"/>
            <a:ext cx="536258" cy="571645"/>
          </a:xfrm>
          <a:prstGeom prst="rect">
            <a:avLst/>
          </a:prstGeom>
        </p:spPr>
      </p:pic>
      <p:sp>
        <p:nvSpPr>
          <p:cNvPr id="3" name="Rectangle 2">
            <a:extLst>
              <a:ext uri="{FF2B5EF4-FFF2-40B4-BE49-F238E27FC236}">
                <a16:creationId xmlns:a16="http://schemas.microsoft.com/office/drawing/2014/main" id="{2C850D66-EF16-3A31-2CB0-373C9A0FB4B4}"/>
              </a:ext>
            </a:extLst>
          </p:cNvPr>
          <p:cNvSpPr/>
          <p:nvPr/>
        </p:nvSpPr>
        <p:spPr>
          <a:xfrm>
            <a:off x="5805577" y="231703"/>
            <a:ext cx="6136260" cy="6381158"/>
          </a:xfrm>
          <a:prstGeom prst="rect">
            <a:avLst/>
          </a:prstGeom>
          <a:solidFill>
            <a:schemeClr val="tx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3E6D7A0-57C5-4551-92E7-B51DA7EC3A6C}"/>
              </a:ext>
            </a:extLst>
          </p:cNvPr>
          <p:cNvPicPr>
            <a:picLocks noChangeAspect="1"/>
          </p:cNvPicPr>
          <p:nvPr/>
        </p:nvPicPr>
        <p:blipFill>
          <a:blip r:embed="rId3"/>
          <a:stretch>
            <a:fillRect/>
          </a:stretch>
        </p:blipFill>
        <p:spPr>
          <a:xfrm>
            <a:off x="5883643" y="346600"/>
            <a:ext cx="5980127" cy="6151364"/>
          </a:xfrm>
          <a:prstGeom prst="rect">
            <a:avLst/>
          </a:prstGeom>
        </p:spPr>
      </p:pic>
    </p:spTree>
    <p:extLst>
      <p:ext uri="{BB962C8B-B14F-4D97-AF65-F5344CB8AC3E}">
        <p14:creationId xmlns:p14="http://schemas.microsoft.com/office/powerpoint/2010/main" val="3592790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7" name="Straight Connector 16">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1440584"/>
            <a:ext cx="62119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yellow logo on a black background&#10;&#10;Description automatically generated with low confidence">
            <a:extLst>
              <a:ext uri="{FF2B5EF4-FFF2-40B4-BE49-F238E27FC236}">
                <a16:creationId xmlns:a16="http://schemas.microsoft.com/office/drawing/2014/main" id="{693AC8EF-2914-6127-556E-ADACA4704A2F}"/>
              </a:ext>
            </a:extLst>
          </p:cNvPr>
          <p:cNvPicPr>
            <a:picLocks noChangeAspect="1"/>
          </p:cNvPicPr>
          <p:nvPr/>
        </p:nvPicPr>
        <p:blipFill>
          <a:blip r:embed="rId2"/>
          <a:stretch>
            <a:fillRect/>
          </a:stretch>
        </p:blipFill>
        <p:spPr>
          <a:xfrm>
            <a:off x="10263505" y="5345536"/>
            <a:ext cx="536258" cy="571645"/>
          </a:xfrm>
          <a:prstGeom prst="rect">
            <a:avLst/>
          </a:prstGeom>
        </p:spPr>
      </p:pic>
      <p:sp>
        <p:nvSpPr>
          <p:cNvPr id="7" name="Content Placeholder 2">
            <a:extLst>
              <a:ext uri="{FF2B5EF4-FFF2-40B4-BE49-F238E27FC236}">
                <a16:creationId xmlns:a16="http://schemas.microsoft.com/office/drawing/2014/main" id="{F4B1D4CC-2D16-E20C-665E-F16B887F3F41}"/>
              </a:ext>
            </a:extLst>
          </p:cNvPr>
          <p:cNvSpPr>
            <a:spLocks noGrp="1"/>
          </p:cNvSpPr>
          <p:nvPr>
            <p:ph idx="1"/>
          </p:nvPr>
        </p:nvSpPr>
        <p:spPr>
          <a:xfrm>
            <a:off x="864394" y="1843088"/>
            <a:ext cx="9905998" cy="4286773"/>
          </a:xfrm>
        </p:spPr>
        <p:txBody>
          <a:bodyPr>
            <a:normAutofit lnSpcReduction="10000"/>
          </a:bodyPr>
          <a:lstStyle/>
          <a:p>
            <a:r>
              <a:rPr lang="en-US" dirty="0">
                <a:solidFill>
                  <a:schemeClr val="bg1"/>
                </a:solidFill>
              </a:rPr>
              <a:t>Get customer release/ load tender</a:t>
            </a:r>
          </a:p>
          <a:p>
            <a:r>
              <a:rPr lang="en-US" dirty="0">
                <a:solidFill>
                  <a:schemeClr val="bg1"/>
                </a:solidFill>
              </a:rPr>
              <a:t>Build load / add to brokerage screen</a:t>
            </a:r>
          </a:p>
          <a:p>
            <a:r>
              <a:rPr lang="en-US" dirty="0">
                <a:solidFill>
                  <a:schemeClr val="bg1"/>
                </a:solidFill>
              </a:rPr>
              <a:t>Post load</a:t>
            </a:r>
          </a:p>
          <a:p>
            <a:r>
              <a:rPr lang="en-US" dirty="0">
                <a:solidFill>
                  <a:schemeClr val="bg1"/>
                </a:solidFill>
              </a:rPr>
              <a:t>Cover load </a:t>
            </a:r>
          </a:p>
          <a:p>
            <a:r>
              <a:rPr lang="en-US" dirty="0">
                <a:solidFill>
                  <a:schemeClr val="bg1"/>
                </a:solidFill>
              </a:rPr>
              <a:t>Confirm carrier information/ set up carrier</a:t>
            </a:r>
          </a:p>
          <a:p>
            <a:r>
              <a:rPr lang="en-US" dirty="0">
                <a:solidFill>
                  <a:schemeClr val="bg1"/>
                </a:solidFill>
              </a:rPr>
              <a:t>Send Carrier rate confirmation</a:t>
            </a:r>
          </a:p>
          <a:p>
            <a:r>
              <a:rPr lang="en-US" dirty="0">
                <a:solidFill>
                  <a:schemeClr val="bg1"/>
                </a:solidFill>
              </a:rPr>
              <a:t>Send driver tracking</a:t>
            </a:r>
          </a:p>
          <a:p>
            <a:r>
              <a:rPr lang="en-US" dirty="0">
                <a:solidFill>
                  <a:schemeClr val="bg1"/>
                </a:solidFill>
              </a:rPr>
              <a:t>Confirm pickup &amp; delivery</a:t>
            </a:r>
          </a:p>
          <a:p>
            <a:r>
              <a:rPr lang="en-US" dirty="0">
                <a:solidFill>
                  <a:schemeClr val="bg1"/>
                </a:solidFill>
              </a:rPr>
              <a:t>Repeat...</a:t>
            </a:r>
          </a:p>
          <a:p>
            <a:endParaRPr lang="en-US" dirty="0">
              <a:solidFill>
                <a:schemeClr val="bg1"/>
              </a:solidFill>
            </a:endParaRPr>
          </a:p>
          <a:p>
            <a:endParaRPr lang="en-US" dirty="0">
              <a:solidFill>
                <a:schemeClr val="bg1"/>
              </a:solidFill>
            </a:endParaRPr>
          </a:p>
        </p:txBody>
      </p:sp>
      <p:sp>
        <p:nvSpPr>
          <p:cNvPr id="9" name="Title 1">
            <a:extLst>
              <a:ext uri="{FF2B5EF4-FFF2-40B4-BE49-F238E27FC236}">
                <a16:creationId xmlns:a16="http://schemas.microsoft.com/office/drawing/2014/main" id="{FC563D7C-9B5F-425B-9F41-D59E16527809}"/>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Calibri Light" panose="020F0302020204030204"/>
                <a:ea typeface="+mj-ea"/>
                <a:cs typeface="+mj-cs"/>
              </a:rPr>
              <a:t>Recap – life cycle of a load</a:t>
            </a:r>
            <a:endParaRPr kumimoji="0" lang="en-US" sz="44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37103031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7" name="Straight Connector 16">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1440584"/>
            <a:ext cx="62119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yellow logo on a black background&#10;&#10;Description automatically generated with low confidence">
            <a:extLst>
              <a:ext uri="{FF2B5EF4-FFF2-40B4-BE49-F238E27FC236}">
                <a16:creationId xmlns:a16="http://schemas.microsoft.com/office/drawing/2014/main" id="{693AC8EF-2914-6127-556E-ADACA4704A2F}"/>
              </a:ext>
            </a:extLst>
          </p:cNvPr>
          <p:cNvPicPr>
            <a:picLocks noChangeAspect="1"/>
          </p:cNvPicPr>
          <p:nvPr/>
        </p:nvPicPr>
        <p:blipFill>
          <a:blip r:embed="rId2"/>
          <a:stretch>
            <a:fillRect/>
          </a:stretch>
        </p:blipFill>
        <p:spPr>
          <a:xfrm>
            <a:off x="10263505" y="5345536"/>
            <a:ext cx="536258" cy="571645"/>
          </a:xfrm>
          <a:prstGeom prst="rect">
            <a:avLst/>
          </a:prstGeom>
        </p:spPr>
      </p:pic>
      <p:sp>
        <p:nvSpPr>
          <p:cNvPr id="7" name="Content Placeholder 2">
            <a:extLst>
              <a:ext uri="{FF2B5EF4-FFF2-40B4-BE49-F238E27FC236}">
                <a16:creationId xmlns:a16="http://schemas.microsoft.com/office/drawing/2014/main" id="{F4B1D4CC-2D16-E20C-665E-F16B887F3F41}"/>
              </a:ext>
            </a:extLst>
          </p:cNvPr>
          <p:cNvSpPr>
            <a:spLocks noGrp="1"/>
          </p:cNvSpPr>
          <p:nvPr>
            <p:ph idx="1"/>
          </p:nvPr>
        </p:nvSpPr>
        <p:spPr>
          <a:xfrm>
            <a:off x="864394" y="1843088"/>
            <a:ext cx="9905998" cy="4286773"/>
          </a:xfrm>
        </p:spPr>
        <p:txBody>
          <a:bodyPr>
            <a:normAutofit lnSpcReduction="10000"/>
          </a:bodyPr>
          <a:lstStyle/>
          <a:p>
            <a:r>
              <a:rPr lang="en-US" dirty="0">
                <a:solidFill>
                  <a:schemeClr val="bg1"/>
                </a:solidFill>
              </a:rPr>
              <a:t>Get customer release/ load tender</a:t>
            </a:r>
          </a:p>
          <a:p>
            <a:r>
              <a:rPr lang="en-US" dirty="0">
                <a:solidFill>
                  <a:schemeClr val="bg1"/>
                </a:solidFill>
              </a:rPr>
              <a:t>Build load / add to brokerage screen</a:t>
            </a:r>
          </a:p>
          <a:p>
            <a:r>
              <a:rPr lang="en-US" dirty="0">
                <a:solidFill>
                  <a:schemeClr val="bg1"/>
                </a:solidFill>
              </a:rPr>
              <a:t>Post load</a:t>
            </a:r>
          </a:p>
          <a:p>
            <a:r>
              <a:rPr lang="en-US" dirty="0">
                <a:solidFill>
                  <a:schemeClr val="bg1"/>
                </a:solidFill>
              </a:rPr>
              <a:t>Cover load </a:t>
            </a:r>
          </a:p>
          <a:p>
            <a:r>
              <a:rPr lang="en-US" dirty="0">
                <a:solidFill>
                  <a:schemeClr val="bg1"/>
                </a:solidFill>
              </a:rPr>
              <a:t>Confirm carrier information/ set up carrier</a:t>
            </a:r>
          </a:p>
          <a:p>
            <a:r>
              <a:rPr lang="en-US" dirty="0">
                <a:solidFill>
                  <a:schemeClr val="bg1"/>
                </a:solidFill>
              </a:rPr>
              <a:t>Send Carrier rate confirmation</a:t>
            </a:r>
          </a:p>
          <a:p>
            <a:r>
              <a:rPr lang="en-US" dirty="0">
                <a:solidFill>
                  <a:schemeClr val="bg1"/>
                </a:solidFill>
              </a:rPr>
              <a:t>Send driver tracking</a:t>
            </a:r>
          </a:p>
          <a:p>
            <a:r>
              <a:rPr lang="en-US" dirty="0">
                <a:solidFill>
                  <a:schemeClr val="bg1"/>
                </a:solidFill>
              </a:rPr>
              <a:t>Confirm pickup &amp; delivery</a:t>
            </a:r>
          </a:p>
          <a:p>
            <a:r>
              <a:rPr lang="en-US" dirty="0">
                <a:solidFill>
                  <a:schemeClr val="bg1"/>
                </a:solidFill>
              </a:rPr>
              <a:t>Repeat...</a:t>
            </a:r>
          </a:p>
          <a:p>
            <a:endParaRPr lang="en-US" dirty="0">
              <a:solidFill>
                <a:schemeClr val="bg1"/>
              </a:solidFill>
            </a:endParaRPr>
          </a:p>
          <a:p>
            <a:endParaRPr lang="en-US" dirty="0">
              <a:solidFill>
                <a:schemeClr val="bg1"/>
              </a:solidFill>
            </a:endParaRPr>
          </a:p>
        </p:txBody>
      </p:sp>
      <p:sp>
        <p:nvSpPr>
          <p:cNvPr id="9" name="Title 1">
            <a:extLst>
              <a:ext uri="{FF2B5EF4-FFF2-40B4-BE49-F238E27FC236}">
                <a16:creationId xmlns:a16="http://schemas.microsoft.com/office/drawing/2014/main" id="{FC563D7C-9B5F-425B-9F41-D59E16527809}"/>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Calibri Light" panose="020F0302020204030204"/>
                <a:ea typeface="+mj-ea"/>
                <a:cs typeface="+mj-cs"/>
              </a:rPr>
              <a:t>Recap – life cycle of a load</a:t>
            </a:r>
            <a:endParaRPr kumimoji="0" lang="en-US" sz="44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3180001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Title 1">
            <a:extLst>
              <a:ext uri="{FF2B5EF4-FFF2-40B4-BE49-F238E27FC236}">
                <a16:creationId xmlns:a16="http://schemas.microsoft.com/office/drawing/2014/main" id="{288805B2-DA73-4E64-9FA7-79B499AB0C28}"/>
              </a:ext>
            </a:extLst>
          </p:cNvPr>
          <p:cNvSpPr>
            <a:spLocks noGrp="1"/>
          </p:cNvSpPr>
          <p:nvPr>
            <p:ph type="title"/>
          </p:nvPr>
        </p:nvSpPr>
        <p:spPr>
          <a:xfrm>
            <a:off x="8068916" y="669925"/>
            <a:ext cx="3556491" cy="4812755"/>
          </a:xfrm>
        </p:spPr>
        <p:txBody>
          <a:bodyPr vert="horz" lIns="91440" tIns="45720" rIns="91440" bIns="45720" rtlCol="0" anchor="b">
            <a:normAutofit/>
          </a:bodyPr>
          <a:lstStyle/>
          <a:p>
            <a:r>
              <a:rPr lang="en-US" sz="6000" b="1" kern="1200">
                <a:solidFill>
                  <a:schemeClr val="bg1"/>
                </a:solidFill>
                <a:latin typeface="+mj-lt"/>
                <a:ea typeface="+mj-ea"/>
                <a:cs typeface="+mj-cs"/>
              </a:rPr>
              <a:t>Enter a new Order</a:t>
            </a:r>
          </a:p>
        </p:txBody>
      </p:sp>
      <p:cxnSp>
        <p:nvCxnSpPr>
          <p:cNvPr id="20" name="Straight Connector 1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068916" y="5597879"/>
            <a:ext cx="40076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547F486-F628-45EC-B0C5-3856D27B9FF6}"/>
              </a:ext>
            </a:extLst>
          </p:cNvPr>
          <p:cNvSpPr txBox="1"/>
          <p:nvPr/>
        </p:nvSpPr>
        <p:spPr>
          <a:xfrm>
            <a:off x="654050" y="2039624"/>
            <a:ext cx="898699" cy="2614177"/>
          </a:xfrm>
          <a:prstGeom prst="rect">
            <a:avLst/>
          </a:prstGeom>
          <a:noFill/>
        </p:spPr>
        <p:txBody>
          <a:bodyPr wrap="square" rtlCol="0">
            <a:spAutoFit/>
          </a:bodyPr>
          <a:lstStyle/>
          <a:p>
            <a:pPr defTabSz="260604">
              <a:spcAft>
                <a:spcPts val="600"/>
              </a:spcAft>
              <a:defRPr/>
            </a:pPr>
            <a:r>
              <a:rPr lang="en-US" sz="1026" kern="1200">
                <a:solidFill>
                  <a:prstClr val="black"/>
                </a:solidFill>
                <a:latin typeface="Calibri" panose="020F0502020204030204"/>
                <a:ea typeface="+mn-ea"/>
                <a:cs typeface="+mn-cs"/>
              </a:rPr>
              <a:t>Select the Green ‘Add’ button to enable the fields below then enter load information.</a:t>
            </a:r>
          </a:p>
          <a:p>
            <a:pPr defTabSz="260604">
              <a:spcAft>
                <a:spcPts val="600"/>
              </a:spcAft>
              <a:defRPr/>
            </a:pPr>
            <a:endParaRPr lang="en-US" sz="1026" kern="1200">
              <a:solidFill>
                <a:prstClr val="black"/>
              </a:solidFill>
              <a:latin typeface="Calibri" panose="020F0502020204030204"/>
              <a:ea typeface="+mn-ea"/>
              <a:cs typeface="+mn-cs"/>
            </a:endParaRPr>
          </a:p>
          <a:p>
            <a:pPr defTabSz="260604">
              <a:spcAft>
                <a:spcPts val="600"/>
              </a:spcAft>
              <a:defRPr/>
            </a:pPr>
            <a:r>
              <a:rPr lang="en-US" sz="1026" kern="1200">
                <a:solidFill>
                  <a:prstClr val="black"/>
                </a:solidFill>
                <a:latin typeface="Calibri" panose="020F0502020204030204"/>
                <a:ea typeface="+mn-ea"/>
                <a:cs typeface="+mn-cs"/>
              </a:rPr>
              <a:t>Yellow highlighted areas are the minimum required fields</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0" name="Straight Arrow Connector 9">
            <a:extLst>
              <a:ext uri="{FF2B5EF4-FFF2-40B4-BE49-F238E27FC236}">
                <a16:creationId xmlns:a16="http://schemas.microsoft.com/office/drawing/2014/main" id="{A1511290-0FF1-445C-A7AB-DE98C6A1DA98}"/>
              </a:ext>
            </a:extLst>
          </p:cNvPr>
          <p:cNvCxnSpPr/>
          <p:nvPr/>
        </p:nvCxnSpPr>
        <p:spPr>
          <a:xfrm flipH="1">
            <a:off x="2551888" y="1957568"/>
            <a:ext cx="1116191" cy="46586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12" name="Ink 11">
                <a:extLst>
                  <a:ext uri="{FF2B5EF4-FFF2-40B4-BE49-F238E27FC236}">
                    <a16:creationId xmlns:a16="http://schemas.microsoft.com/office/drawing/2014/main" id="{3AAF7E0A-8FB8-4A8F-91F5-6B06EB0DA90E}"/>
                  </a:ext>
                </a:extLst>
              </p14:cNvPr>
              <p14:cNvContentPartPr/>
              <p14:nvPr/>
            </p14:nvContentPartPr>
            <p14:xfrm>
              <a:off x="3060418" y="2736928"/>
              <a:ext cx="356817" cy="16434"/>
            </p14:xfrm>
          </p:contentPart>
        </mc:Choice>
        <mc:Fallback xmlns="">
          <p:pic>
            <p:nvPicPr>
              <p:cNvPr id="12" name="Ink 11">
                <a:extLst>
                  <a:ext uri="{FF2B5EF4-FFF2-40B4-BE49-F238E27FC236}">
                    <a16:creationId xmlns:a16="http://schemas.microsoft.com/office/drawing/2014/main" id="{3AAF7E0A-8FB8-4A8F-91F5-6B06EB0DA90E}"/>
                  </a:ext>
                </a:extLst>
              </p:cNvPr>
              <p:cNvPicPr/>
              <p:nvPr/>
            </p:nvPicPr>
            <p:blipFill>
              <a:blip r:embed="rId3"/>
              <a:stretch>
                <a:fillRect/>
              </a:stretch>
            </p:blipFill>
            <p:spPr>
              <a:xfrm>
                <a:off x="3029125" y="2675738"/>
                <a:ext cx="419404" cy="138465"/>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Ink 12">
                <a:extLst>
                  <a:ext uri="{FF2B5EF4-FFF2-40B4-BE49-F238E27FC236}">
                    <a16:creationId xmlns:a16="http://schemas.microsoft.com/office/drawing/2014/main" id="{515FE4BA-A3F2-463D-85FD-133196521FAC}"/>
                  </a:ext>
                </a:extLst>
              </p14:cNvPr>
              <p14:cNvContentPartPr/>
              <p14:nvPr/>
            </p14:nvContentPartPr>
            <p14:xfrm>
              <a:off x="5239937" y="2743501"/>
              <a:ext cx="343670" cy="23007"/>
            </p14:xfrm>
          </p:contentPart>
        </mc:Choice>
        <mc:Fallback xmlns="">
          <p:pic>
            <p:nvPicPr>
              <p:cNvPr id="13" name="Ink 12">
                <a:extLst>
                  <a:ext uri="{FF2B5EF4-FFF2-40B4-BE49-F238E27FC236}">
                    <a16:creationId xmlns:a16="http://schemas.microsoft.com/office/drawing/2014/main" id="{515FE4BA-A3F2-463D-85FD-133196521FAC}"/>
                  </a:ext>
                </a:extLst>
              </p:cNvPr>
              <p:cNvPicPr/>
              <p:nvPr/>
            </p:nvPicPr>
            <p:blipFill>
              <a:blip r:embed="rId5"/>
              <a:stretch>
                <a:fillRect/>
              </a:stretch>
            </p:blipFill>
            <p:spPr>
              <a:xfrm>
                <a:off x="5208629" y="2681559"/>
                <a:ext cx="406286" cy="146537"/>
              </a:xfrm>
              <a:prstGeom prst="rect">
                <a:avLst/>
              </a:prstGeom>
            </p:spPr>
          </p:pic>
        </mc:Fallback>
      </mc:AlternateContent>
      <p:pic>
        <p:nvPicPr>
          <p:cNvPr id="3" name="Picture 2">
            <a:extLst>
              <a:ext uri="{FF2B5EF4-FFF2-40B4-BE49-F238E27FC236}">
                <a16:creationId xmlns:a16="http://schemas.microsoft.com/office/drawing/2014/main" id="{7F625D43-B13C-A850-2DD4-AD60402268E8}"/>
              </a:ext>
            </a:extLst>
          </p:cNvPr>
          <p:cNvPicPr>
            <a:picLocks noChangeAspect="1"/>
          </p:cNvPicPr>
          <p:nvPr/>
        </p:nvPicPr>
        <p:blipFill>
          <a:blip r:embed="rId6"/>
          <a:stretch>
            <a:fillRect/>
          </a:stretch>
        </p:blipFill>
        <p:spPr>
          <a:xfrm>
            <a:off x="172339" y="1489237"/>
            <a:ext cx="7896577" cy="4406148"/>
          </a:xfrm>
          <a:prstGeom prst="rect">
            <a:avLst/>
          </a:prstGeom>
        </p:spPr>
      </p:pic>
      <p:pic>
        <p:nvPicPr>
          <p:cNvPr id="2" name="Picture 1" descr="A yellow logo on a black background&#10;&#10;Description automatically generated with low confidence">
            <a:extLst>
              <a:ext uri="{FF2B5EF4-FFF2-40B4-BE49-F238E27FC236}">
                <a16:creationId xmlns:a16="http://schemas.microsoft.com/office/drawing/2014/main" id="{A6F6751B-AD9D-77A3-B9D2-33B9DC1758F2}"/>
              </a:ext>
            </a:extLst>
          </p:cNvPr>
          <p:cNvPicPr>
            <a:picLocks noChangeAspect="1"/>
          </p:cNvPicPr>
          <p:nvPr/>
        </p:nvPicPr>
        <p:blipFill>
          <a:blip r:embed="rId7"/>
          <a:stretch>
            <a:fillRect/>
          </a:stretch>
        </p:blipFill>
        <p:spPr>
          <a:xfrm>
            <a:off x="11438089" y="6054652"/>
            <a:ext cx="536258" cy="571645"/>
          </a:xfrm>
          <a:prstGeom prst="rect">
            <a:avLst/>
          </a:prstGeom>
        </p:spPr>
      </p:pic>
    </p:spTree>
    <p:extLst>
      <p:ext uri="{BB962C8B-B14F-4D97-AF65-F5344CB8AC3E}">
        <p14:creationId xmlns:p14="http://schemas.microsoft.com/office/powerpoint/2010/main" val="3459980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 name="Title 1">
            <a:extLst>
              <a:ext uri="{FF2B5EF4-FFF2-40B4-BE49-F238E27FC236}">
                <a16:creationId xmlns:a16="http://schemas.microsoft.com/office/drawing/2014/main" id="{9B838B2A-70BD-4557-AB64-90CC5924704C}"/>
              </a:ext>
            </a:extLst>
          </p:cNvPr>
          <p:cNvSpPr txBox="1">
            <a:spLocks/>
          </p:cNvSpPr>
          <p:nvPr/>
        </p:nvSpPr>
        <p:spPr>
          <a:xfrm>
            <a:off x="6527800" y="448721"/>
            <a:ext cx="4713997" cy="1225650"/>
          </a:xfrm>
          <a:prstGeom prst="rect">
            <a:avLst/>
          </a:prstGeom>
        </p:spPr>
        <p:txBody>
          <a:bodyPr vert="horz" lIns="91440" tIns="45720" rIns="91440" bIns="45720" rtlCol="0" anchor="b">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defTabSz="914400" fontAlgn="auto">
              <a:lnSpc>
                <a:spcPct val="90000"/>
              </a:lnSpc>
              <a:spcAft>
                <a:spcPts val="600"/>
              </a:spcAft>
              <a:buClrTx/>
              <a:buSzTx/>
              <a:tabLst/>
              <a:defRPr/>
            </a:pPr>
            <a:r>
              <a:rPr kumimoji="0" lang="en-US" sz="3800" b="1" i="0" u="none" strike="noStrike" kern="1200" cap="all" spc="0" normalizeH="0" baseline="0" noProof="0">
                <a:ln w="3175" cmpd="sng">
                  <a:noFill/>
                </a:ln>
                <a:solidFill>
                  <a:schemeClr val="bg1"/>
                </a:solidFill>
                <a:effectLst>
                  <a:glow rad="38100">
                    <a:prstClr val="white">
                      <a:lumMod val="65000"/>
                      <a:lumOff val="35000"/>
                      <a:alpha val="40000"/>
                    </a:prstClr>
                  </a:glow>
                  <a:outerShdw blurRad="28575" dist="38100" dir="14040000" algn="tl" rotWithShape="0">
                    <a:srgbClr val="000000">
                      <a:alpha val="25000"/>
                    </a:srgbClr>
                  </a:outerShdw>
                </a:effectLst>
                <a:uLnTx/>
                <a:uFillTx/>
                <a:latin typeface="+mj-lt"/>
                <a:ea typeface="+mj-ea"/>
                <a:cs typeface="+mj-cs"/>
              </a:rPr>
              <a:t>Enter a new ORDER – dispatch comments</a:t>
            </a:r>
          </a:p>
        </p:txBody>
      </p:sp>
      <p:pic>
        <p:nvPicPr>
          <p:cNvPr id="6" name="Picture 5">
            <a:extLst>
              <a:ext uri="{FF2B5EF4-FFF2-40B4-BE49-F238E27FC236}">
                <a16:creationId xmlns:a16="http://schemas.microsoft.com/office/drawing/2014/main" id="{A96D7BDE-AB14-496E-B9F8-D849FD3269CB}"/>
              </a:ext>
            </a:extLst>
          </p:cNvPr>
          <p:cNvPicPr>
            <a:picLocks noChangeAspect="1"/>
          </p:cNvPicPr>
          <p:nvPr/>
        </p:nvPicPr>
        <p:blipFill>
          <a:blip r:embed="rId2"/>
          <a:stretch>
            <a:fillRect/>
          </a:stretch>
        </p:blipFill>
        <p:spPr>
          <a:xfrm>
            <a:off x="-2346" y="1332377"/>
            <a:ext cx="5666547" cy="4193245"/>
          </a:xfrm>
          <a:prstGeom prst="rect">
            <a:avLst/>
          </a:prstGeom>
        </p:spPr>
      </p:pic>
      <p:cxnSp>
        <p:nvCxnSpPr>
          <p:cNvPr id="15" name="Straight Connector 14">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8390EAA-6068-4331-BEAB-A5677E2CC195}"/>
              </a:ext>
            </a:extLst>
          </p:cNvPr>
          <p:cNvSpPr txBox="1"/>
          <p:nvPr/>
        </p:nvSpPr>
        <p:spPr>
          <a:xfrm>
            <a:off x="6527800" y="1909192"/>
            <a:ext cx="4713997" cy="3647710"/>
          </a:xfrm>
          <a:prstGeom prst="rect">
            <a:avLst/>
          </a:prstGeom>
        </p:spPr>
        <p:txBody>
          <a:bodyPr vert="horz" lIns="91440" tIns="45720" rIns="91440" bIns="45720" rtlCol="0">
            <a:normAutofit/>
          </a:bodyPr>
          <a:lstStyle/>
          <a:p>
            <a:pPr marL="0" marR="0" lvl="0" indent="-228600" defTabSz="914400" fontAlgn="auto">
              <a:lnSpc>
                <a:spcPct val="90000"/>
              </a:lnSpc>
              <a:spcBef>
                <a:spcPts val="0"/>
              </a:spcBef>
              <a:spcAft>
                <a:spcPts val="600"/>
              </a:spcAft>
              <a:buClrTx/>
              <a:buSzTx/>
              <a:buFont typeface="Arial" panose="020B0604020202020204" pitchFamily="34" charset="0"/>
              <a:buChar char="•"/>
              <a:tabLst/>
              <a:defRPr/>
            </a:pPr>
            <a:r>
              <a:rPr kumimoji="0" lang="en-US" sz="1400" b="0" i="0" u="none" strike="noStrike" cap="none" spc="0" normalizeH="0" baseline="0" noProof="0">
                <a:ln>
                  <a:noFill/>
                </a:ln>
                <a:solidFill>
                  <a:schemeClr val="bg1"/>
                </a:solidFill>
                <a:effectLst/>
                <a:uLnTx/>
                <a:uFillTx/>
              </a:rPr>
              <a:t>After you are done entering information into the ‘General’ tab of your ‘Order Entry’ screen you will select the ‘Comments/References’ button under the Shipper address.  You will get a pop-up window, select ‘Add’ and get another pop-up window.</a:t>
            </a:r>
          </a:p>
          <a:p>
            <a:pPr marL="0" marR="0" lvl="0" indent="-228600" defTabSz="914400" fontAlgn="auto">
              <a:lnSpc>
                <a:spcPct val="90000"/>
              </a:lnSpc>
              <a:spcBef>
                <a:spcPts val="0"/>
              </a:spcBef>
              <a:spcAft>
                <a:spcPts val="600"/>
              </a:spcAft>
              <a:buClrTx/>
              <a:buSzTx/>
              <a:buFont typeface="Arial" panose="020B0604020202020204" pitchFamily="34" charset="0"/>
              <a:buChar char="•"/>
              <a:tabLst/>
              <a:defRPr/>
            </a:pPr>
            <a:endParaRPr kumimoji="0" lang="en-US" sz="1400" b="0" i="0" u="none" strike="noStrike" cap="none" spc="0" normalizeH="0" baseline="0" noProof="0">
              <a:ln>
                <a:noFill/>
              </a:ln>
              <a:solidFill>
                <a:schemeClr val="bg1"/>
              </a:solidFill>
              <a:effectLst/>
              <a:uLnTx/>
              <a:uFillTx/>
            </a:endParaRPr>
          </a:p>
          <a:p>
            <a:pPr marL="0" marR="0" lvl="0" indent="-228600" defTabSz="914400" fontAlgn="auto">
              <a:lnSpc>
                <a:spcPct val="90000"/>
              </a:lnSpc>
              <a:spcBef>
                <a:spcPts val="0"/>
              </a:spcBef>
              <a:spcAft>
                <a:spcPts val="600"/>
              </a:spcAft>
              <a:buClrTx/>
              <a:buSzTx/>
              <a:buFont typeface="Arial" panose="020B0604020202020204" pitchFamily="34" charset="0"/>
              <a:buChar char="•"/>
              <a:tabLst/>
              <a:defRPr/>
            </a:pPr>
            <a:r>
              <a:rPr kumimoji="0" lang="en-US" sz="1400" b="0" i="0" u="none" strike="noStrike" cap="none" spc="0" normalizeH="0" baseline="0" noProof="0">
                <a:ln>
                  <a:noFill/>
                </a:ln>
                <a:solidFill>
                  <a:schemeClr val="bg1"/>
                </a:solidFill>
                <a:effectLst/>
                <a:uLnTx/>
                <a:uFillTx/>
              </a:rPr>
              <a:t>In the pop-up window the ‘Type’ is ‘Dispatch comment’</a:t>
            </a:r>
          </a:p>
          <a:p>
            <a:pPr marL="0" marR="0" lvl="0" indent="-228600" defTabSz="914400" fontAlgn="auto">
              <a:lnSpc>
                <a:spcPct val="90000"/>
              </a:lnSpc>
              <a:spcBef>
                <a:spcPts val="0"/>
              </a:spcBef>
              <a:spcAft>
                <a:spcPts val="600"/>
              </a:spcAft>
              <a:buClrTx/>
              <a:buSzTx/>
              <a:buFont typeface="Arial" panose="020B0604020202020204" pitchFamily="34" charset="0"/>
              <a:buChar char="•"/>
              <a:tabLst/>
              <a:defRPr/>
            </a:pPr>
            <a:endParaRPr kumimoji="0" lang="en-US" sz="1400" b="0" i="0" u="none" strike="noStrike" cap="none" spc="0" normalizeH="0" baseline="0" noProof="0">
              <a:ln>
                <a:noFill/>
              </a:ln>
              <a:solidFill>
                <a:schemeClr val="bg1"/>
              </a:solidFill>
              <a:effectLst/>
              <a:uLnTx/>
              <a:uFillTx/>
            </a:endParaRPr>
          </a:p>
          <a:p>
            <a:pPr marL="0" marR="0" lvl="0" indent="-228600" defTabSz="914400" fontAlgn="auto">
              <a:lnSpc>
                <a:spcPct val="90000"/>
              </a:lnSpc>
              <a:spcBef>
                <a:spcPts val="0"/>
              </a:spcBef>
              <a:spcAft>
                <a:spcPts val="600"/>
              </a:spcAft>
              <a:buClrTx/>
              <a:buSzTx/>
              <a:buFont typeface="Arial" panose="020B0604020202020204" pitchFamily="34" charset="0"/>
              <a:buChar char="•"/>
              <a:tabLst/>
              <a:defRPr/>
            </a:pPr>
            <a:r>
              <a:rPr kumimoji="0" lang="en-US" sz="1400" b="0" i="0" u="none" strike="noStrike" cap="none" spc="0" normalizeH="0" baseline="0" noProof="0">
                <a:ln>
                  <a:noFill/>
                </a:ln>
                <a:solidFill>
                  <a:schemeClr val="bg1"/>
                </a:solidFill>
                <a:effectLst/>
                <a:uLnTx/>
                <a:uFillTx/>
              </a:rPr>
              <a:t>In this screen you will enter any and all information that your driver will need to get loaded. You will enter any special information or directions as well as any numbers, commodity description, or special equipment the driver may need.</a:t>
            </a:r>
          </a:p>
          <a:p>
            <a:pPr marL="0" marR="0" lvl="0" indent="-228600" defTabSz="914400" fontAlgn="auto">
              <a:lnSpc>
                <a:spcPct val="90000"/>
              </a:lnSpc>
              <a:spcBef>
                <a:spcPts val="0"/>
              </a:spcBef>
              <a:spcAft>
                <a:spcPts val="600"/>
              </a:spcAft>
              <a:buClrTx/>
              <a:buSzTx/>
              <a:buFont typeface="Arial" panose="020B0604020202020204" pitchFamily="34" charset="0"/>
              <a:buChar char="•"/>
              <a:tabLst/>
              <a:defRPr/>
            </a:pPr>
            <a:endParaRPr kumimoji="0" lang="en-US" sz="1400" b="0" i="0" u="none" strike="noStrike" cap="none" spc="0" normalizeH="0" baseline="0" noProof="0">
              <a:ln>
                <a:noFill/>
              </a:ln>
              <a:solidFill>
                <a:schemeClr val="bg1"/>
              </a:solidFill>
              <a:effectLst/>
              <a:uLnTx/>
              <a:uFillTx/>
            </a:endParaRPr>
          </a:p>
          <a:p>
            <a:pPr marL="0" marR="0" lvl="0" indent="-228600" defTabSz="914400" fontAlgn="auto">
              <a:lnSpc>
                <a:spcPct val="90000"/>
              </a:lnSpc>
              <a:spcBef>
                <a:spcPts val="0"/>
              </a:spcBef>
              <a:spcAft>
                <a:spcPts val="600"/>
              </a:spcAft>
              <a:buClrTx/>
              <a:buSzTx/>
              <a:buFont typeface="Arial" panose="020B0604020202020204" pitchFamily="34" charset="0"/>
              <a:buChar char="•"/>
              <a:tabLst/>
              <a:defRPr/>
            </a:pPr>
            <a:r>
              <a:rPr kumimoji="0" lang="en-US" sz="1400" b="0" i="0" u="none" strike="noStrike" cap="none" spc="0" normalizeH="0" baseline="0" noProof="0">
                <a:ln>
                  <a:noFill/>
                </a:ln>
                <a:solidFill>
                  <a:schemeClr val="bg1"/>
                </a:solidFill>
                <a:effectLst/>
                <a:uLnTx/>
                <a:uFillTx/>
              </a:rPr>
              <a:t>Please see the load building document printed for you for a general layout of how dispatch comments are to be built</a:t>
            </a:r>
          </a:p>
        </p:txBody>
      </p:sp>
      <p:cxnSp>
        <p:nvCxnSpPr>
          <p:cNvPr id="17" name="Straight Connector 16">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descr="A yellow logo on a black background&#10;&#10;Description automatically generated with low confidence">
            <a:extLst>
              <a:ext uri="{FF2B5EF4-FFF2-40B4-BE49-F238E27FC236}">
                <a16:creationId xmlns:a16="http://schemas.microsoft.com/office/drawing/2014/main" id="{FD27D5DF-8B08-CEC1-A8D0-0D0D816B6B98}"/>
              </a:ext>
            </a:extLst>
          </p:cNvPr>
          <p:cNvPicPr>
            <a:picLocks noChangeAspect="1"/>
          </p:cNvPicPr>
          <p:nvPr/>
        </p:nvPicPr>
        <p:blipFill>
          <a:blip r:embed="rId3"/>
          <a:stretch>
            <a:fillRect/>
          </a:stretch>
        </p:blipFill>
        <p:spPr>
          <a:xfrm>
            <a:off x="11438089" y="6054652"/>
            <a:ext cx="536258" cy="571645"/>
          </a:xfrm>
          <a:prstGeom prst="rect">
            <a:avLst/>
          </a:prstGeom>
        </p:spPr>
      </p:pic>
    </p:spTree>
    <p:extLst>
      <p:ext uri="{BB962C8B-B14F-4D97-AF65-F5344CB8AC3E}">
        <p14:creationId xmlns:p14="http://schemas.microsoft.com/office/powerpoint/2010/main" val="3101425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 name="Title 1">
            <a:extLst>
              <a:ext uri="{FF2B5EF4-FFF2-40B4-BE49-F238E27FC236}">
                <a16:creationId xmlns:a16="http://schemas.microsoft.com/office/drawing/2014/main" id="{227E2BA2-A622-49DB-AB38-E6DC7888744A}"/>
              </a:ext>
            </a:extLst>
          </p:cNvPr>
          <p:cNvSpPr txBox="1">
            <a:spLocks/>
          </p:cNvSpPr>
          <p:nvPr/>
        </p:nvSpPr>
        <p:spPr>
          <a:xfrm>
            <a:off x="6527800" y="448721"/>
            <a:ext cx="4713997" cy="1225650"/>
          </a:xfrm>
          <a:prstGeom prst="rect">
            <a:avLst/>
          </a:prstGeom>
        </p:spPr>
        <p:txBody>
          <a:bodyPr vert="horz" lIns="91440" tIns="45720" rIns="91440" bIns="45720" rtlCol="0" anchor="b">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defTabSz="914400" fontAlgn="auto">
              <a:lnSpc>
                <a:spcPct val="90000"/>
              </a:lnSpc>
              <a:spcAft>
                <a:spcPts val="600"/>
              </a:spcAft>
              <a:buClrTx/>
              <a:buSzTx/>
              <a:tabLst/>
              <a:defRPr/>
            </a:pPr>
            <a:r>
              <a:rPr kumimoji="0" lang="en-US" sz="3800" b="1" i="0" u="none" strike="noStrike" kern="1200" cap="all" spc="0" normalizeH="0" baseline="0" noProof="0">
                <a:ln w="3175" cmpd="sng">
                  <a:noFill/>
                </a:ln>
                <a:solidFill>
                  <a:schemeClr val="bg1"/>
                </a:solidFill>
                <a:effectLst>
                  <a:glow rad="38100">
                    <a:prstClr val="white">
                      <a:lumMod val="65000"/>
                      <a:lumOff val="35000"/>
                      <a:alpha val="40000"/>
                    </a:prstClr>
                  </a:glow>
                  <a:outerShdw blurRad="28575" dist="38100" dir="14040000" algn="tl" rotWithShape="0">
                    <a:srgbClr val="000000">
                      <a:alpha val="25000"/>
                    </a:srgbClr>
                  </a:outerShdw>
                </a:effectLst>
                <a:uLnTx/>
                <a:uFillTx/>
                <a:latin typeface="+mj-lt"/>
                <a:ea typeface="+mj-ea"/>
                <a:cs typeface="+mj-cs"/>
              </a:rPr>
              <a:t>Enter a new ORDER – RATING TAB</a:t>
            </a:r>
          </a:p>
        </p:txBody>
      </p:sp>
      <p:pic>
        <p:nvPicPr>
          <p:cNvPr id="3" name="Picture 2">
            <a:extLst>
              <a:ext uri="{FF2B5EF4-FFF2-40B4-BE49-F238E27FC236}">
                <a16:creationId xmlns:a16="http://schemas.microsoft.com/office/drawing/2014/main" id="{D35596DD-0C7E-D253-F0CF-E6C913A74764}"/>
              </a:ext>
            </a:extLst>
          </p:cNvPr>
          <p:cNvPicPr>
            <a:picLocks noChangeAspect="1"/>
          </p:cNvPicPr>
          <p:nvPr/>
        </p:nvPicPr>
        <p:blipFill>
          <a:blip r:embed="rId2"/>
          <a:stretch>
            <a:fillRect/>
          </a:stretch>
        </p:blipFill>
        <p:spPr>
          <a:xfrm>
            <a:off x="-2346" y="1849450"/>
            <a:ext cx="5666547" cy="3159099"/>
          </a:xfrm>
          <a:prstGeom prst="rect">
            <a:avLst/>
          </a:prstGeom>
        </p:spPr>
      </p:pic>
      <p:cxnSp>
        <p:nvCxnSpPr>
          <p:cNvPr id="14" name="Straight Connector 13">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2AD22BA-96B0-4C59-BEED-01B2154AEA7A}"/>
              </a:ext>
            </a:extLst>
          </p:cNvPr>
          <p:cNvSpPr txBox="1"/>
          <p:nvPr/>
        </p:nvSpPr>
        <p:spPr>
          <a:xfrm>
            <a:off x="6527800" y="1909192"/>
            <a:ext cx="4713997" cy="3647710"/>
          </a:xfrm>
          <a:prstGeom prst="rect">
            <a:avLst/>
          </a:prstGeom>
        </p:spPr>
        <p:txBody>
          <a:bodyPr vert="horz" lIns="91440" tIns="45720" rIns="91440" bIns="45720" rtlCol="0">
            <a:normAutofit/>
          </a:bodyPr>
          <a:lstStyle/>
          <a:p>
            <a:pPr marL="0" marR="0" lvl="0" indent="-228600" defTabSz="914400" fontAlgn="auto">
              <a:lnSpc>
                <a:spcPct val="90000"/>
              </a:lnSpc>
              <a:spcBef>
                <a:spcPts val="0"/>
              </a:spcBef>
              <a:spcAft>
                <a:spcPts val="600"/>
              </a:spcAft>
              <a:buClrTx/>
              <a:buSzTx/>
              <a:buFont typeface="Arial" panose="020B0604020202020204" pitchFamily="34" charset="0"/>
              <a:buChar char="•"/>
              <a:tabLst/>
              <a:defRPr/>
            </a:pPr>
            <a:r>
              <a:rPr kumimoji="0" lang="en-US" sz="1700" b="0" i="0" u="none" strike="noStrike" cap="none" spc="0" normalizeH="0" baseline="0" noProof="0">
                <a:ln>
                  <a:noFill/>
                </a:ln>
                <a:solidFill>
                  <a:schemeClr val="bg1"/>
                </a:solidFill>
                <a:effectLst/>
                <a:uLnTx/>
                <a:uFillTx/>
              </a:rPr>
              <a:t>If you know the piece count for you load you will enter it in the ‘Cases/pieces’ field.  Under that you will enter the </a:t>
            </a:r>
            <a:r>
              <a:rPr kumimoji="0" lang="en-US" sz="1700" b="1" i="0" u="none" strike="noStrike" cap="none" spc="0" normalizeH="0" baseline="0" noProof="0">
                <a:ln>
                  <a:noFill/>
                </a:ln>
                <a:solidFill>
                  <a:schemeClr val="bg1"/>
                </a:solidFill>
                <a:effectLst/>
                <a:uLnTx/>
                <a:uFillTx/>
              </a:rPr>
              <a:t>exact weight</a:t>
            </a:r>
            <a:r>
              <a:rPr kumimoji="0" lang="en-US" sz="1700" b="0" i="0" u="none" strike="noStrike" cap="none" spc="0" normalizeH="0" baseline="0" noProof="0">
                <a:ln>
                  <a:noFill/>
                </a:ln>
                <a:solidFill>
                  <a:schemeClr val="bg1"/>
                </a:solidFill>
                <a:effectLst/>
                <a:uLnTx/>
                <a:uFillTx/>
              </a:rPr>
              <a:t> of this load.  It is very important that you enter the load weight correctly.</a:t>
            </a:r>
          </a:p>
          <a:p>
            <a:pPr marL="0" marR="0" lvl="0" indent="-228600" defTabSz="914400" fontAlgn="auto">
              <a:lnSpc>
                <a:spcPct val="90000"/>
              </a:lnSpc>
              <a:spcBef>
                <a:spcPts val="0"/>
              </a:spcBef>
              <a:spcAft>
                <a:spcPts val="600"/>
              </a:spcAft>
              <a:buClrTx/>
              <a:buSzTx/>
              <a:buFont typeface="Arial" panose="020B0604020202020204" pitchFamily="34" charset="0"/>
              <a:buChar char="•"/>
              <a:tabLst/>
              <a:defRPr/>
            </a:pPr>
            <a:endParaRPr kumimoji="0" lang="en-US" sz="1700" b="0" i="0" u="none" strike="noStrike" cap="none" spc="0" normalizeH="0" baseline="0" noProof="0">
              <a:ln>
                <a:noFill/>
              </a:ln>
              <a:solidFill>
                <a:schemeClr val="bg1"/>
              </a:solidFill>
              <a:effectLst/>
              <a:uLnTx/>
              <a:uFillTx/>
            </a:endParaRPr>
          </a:p>
          <a:p>
            <a:pPr marL="0" marR="0" lvl="0" indent="-228600" defTabSz="914400" fontAlgn="auto">
              <a:lnSpc>
                <a:spcPct val="90000"/>
              </a:lnSpc>
              <a:spcBef>
                <a:spcPts val="0"/>
              </a:spcBef>
              <a:spcAft>
                <a:spcPts val="600"/>
              </a:spcAft>
              <a:buClrTx/>
              <a:buSzTx/>
              <a:buFont typeface="Arial" panose="020B0604020202020204" pitchFamily="34" charset="0"/>
              <a:buChar char="•"/>
              <a:tabLst/>
              <a:defRPr/>
            </a:pPr>
            <a:r>
              <a:rPr kumimoji="0" lang="en-US" sz="1700" b="0" i="0" u="none" strike="noStrike" cap="none" spc="0" normalizeH="0" baseline="0" noProof="0">
                <a:ln>
                  <a:noFill/>
                </a:ln>
                <a:solidFill>
                  <a:schemeClr val="bg1"/>
                </a:solidFill>
                <a:effectLst/>
                <a:uLnTx/>
                <a:uFillTx/>
              </a:rPr>
              <a:t>Move to the ‘Rate Method’ drop down menu and select the method that your customer is paying by, usually it is a flat rate. However, you can also rate by hundredth weight and distance. </a:t>
            </a:r>
          </a:p>
          <a:p>
            <a:pPr marL="0" marR="0" lvl="0" indent="-228600" defTabSz="914400" fontAlgn="auto">
              <a:lnSpc>
                <a:spcPct val="90000"/>
              </a:lnSpc>
              <a:spcBef>
                <a:spcPts val="0"/>
              </a:spcBef>
              <a:spcAft>
                <a:spcPts val="600"/>
              </a:spcAft>
              <a:buClrTx/>
              <a:buSzTx/>
              <a:buFont typeface="Arial" panose="020B0604020202020204" pitchFamily="34" charset="0"/>
              <a:buChar char="•"/>
              <a:tabLst/>
              <a:defRPr/>
            </a:pPr>
            <a:r>
              <a:rPr kumimoji="0" lang="en-US" sz="1700" b="0" i="0" u="none" strike="noStrike" cap="none" spc="0" normalizeH="0" baseline="0" noProof="0">
                <a:ln>
                  <a:noFill/>
                </a:ln>
                <a:solidFill>
                  <a:schemeClr val="bg1"/>
                </a:solidFill>
                <a:effectLst/>
                <a:uLnTx/>
                <a:uFillTx/>
              </a:rPr>
              <a:t>Enter your </a:t>
            </a:r>
            <a:r>
              <a:rPr kumimoji="0" lang="en-US" sz="1700" b="1" i="0" u="none" strike="noStrike" cap="none" spc="0" normalizeH="0" baseline="0" noProof="0">
                <a:ln>
                  <a:noFill/>
                </a:ln>
                <a:solidFill>
                  <a:schemeClr val="bg1"/>
                </a:solidFill>
                <a:effectLst/>
                <a:uLnTx/>
                <a:uFillTx/>
              </a:rPr>
              <a:t>shipper rate</a:t>
            </a:r>
            <a:r>
              <a:rPr kumimoji="0" lang="en-US" sz="1700" b="0" i="0" u="none" strike="noStrike" cap="none" spc="0" normalizeH="0" baseline="0" noProof="0">
                <a:ln>
                  <a:noFill/>
                </a:ln>
                <a:solidFill>
                  <a:schemeClr val="bg1"/>
                </a:solidFill>
                <a:effectLst/>
                <a:uLnTx/>
                <a:uFillTx/>
              </a:rPr>
              <a:t> in the ‘Rate’ field. The shipper rate is the rate that the customer is paying you.</a:t>
            </a:r>
          </a:p>
        </p:txBody>
      </p:sp>
      <p:cxnSp>
        <p:nvCxnSpPr>
          <p:cNvPr id="16" name="Straight Connector 15">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descr="A yellow logo on a black background&#10;&#10;Description automatically generated with low confidence">
            <a:extLst>
              <a:ext uri="{FF2B5EF4-FFF2-40B4-BE49-F238E27FC236}">
                <a16:creationId xmlns:a16="http://schemas.microsoft.com/office/drawing/2014/main" id="{0CD56D22-6979-B60F-FF65-2AB62D9DC664}"/>
              </a:ext>
            </a:extLst>
          </p:cNvPr>
          <p:cNvPicPr>
            <a:picLocks noChangeAspect="1"/>
          </p:cNvPicPr>
          <p:nvPr/>
        </p:nvPicPr>
        <p:blipFill>
          <a:blip r:embed="rId3"/>
          <a:stretch>
            <a:fillRect/>
          </a:stretch>
        </p:blipFill>
        <p:spPr>
          <a:xfrm>
            <a:off x="11438089" y="6054652"/>
            <a:ext cx="536258" cy="571645"/>
          </a:xfrm>
          <a:prstGeom prst="rect">
            <a:avLst/>
          </a:prstGeom>
        </p:spPr>
      </p:pic>
    </p:spTree>
    <p:extLst>
      <p:ext uri="{BB962C8B-B14F-4D97-AF65-F5344CB8AC3E}">
        <p14:creationId xmlns:p14="http://schemas.microsoft.com/office/powerpoint/2010/main" val="510361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7" name="Straight Connector 16">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1440584"/>
            <a:ext cx="62119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yellow logo on a black background&#10;&#10;Description automatically generated with low confidence">
            <a:extLst>
              <a:ext uri="{FF2B5EF4-FFF2-40B4-BE49-F238E27FC236}">
                <a16:creationId xmlns:a16="http://schemas.microsoft.com/office/drawing/2014/main" id="{693AC8EF-2914-6127-556E-ADACA4704A2F}"/>
              </a:ext>
            </a:extLst>
          </p:cNvPr>
          <p:cNvPicPr>
            <a:picLocks noChangeAspect="1"/>
          </p:cNvPicPr>
          <p:nvPr/>
        </p:nvPicPr>
        <p:blipFill>
          <a:blip r:embed="rId2"/>
          <a:stretch>
            <a:fillRect/>
          </a:stretch>
        </p:blipFill>
        <p:spPr>
          <a:xfrm>
            <a:off x="10263505" y="5345536"/>
            <a:ext cx="536258" cy="571645"/>
          </a:xfrm>
          <a:prstGeom prst="rect">
            <a:avLst/>
          </a:prstGeom>
        </p:spPr>
      </p:pic>
      <p:sp>
        <p:nvSpPr>
          <p:cNvPr id="7" name="Content Placeholder 2">
            <a:extLst>
              <a:ext uri="{FF2B5EF4-FFF2-40B4-BE49-F238E27FC236}">
                <a16:creationId xmlns:a16="http://schemas.microsoft.com/office/drawing/2014/main" id="{F4B1D4CC-2D16-E20C-665E-F16B887F3F41}"/>
              </a:ext>
            </a:extLst>
          </p:cNvPr>
          <p:cNvSpPr>
            <a:spLocks noGrp="1"/>
          </p:cNvSpPr>
          <p:nvPr>
            <p:ph idx="1"/>
          </p:nvPr>
        </p:nvSpPr>
        <p:spPr>
          <a:xfrm>
            <a:off x="864394" y="1843088"/>
            <a:ext cx="9905998" cy="4286773"/>
          </a:xfrm>
        </p:spPr>
        <p:txBody>
          <a:bodyPr>
            <a:normAutofit lnSpcReduction="10000"/>
          </a:bodyPr>
          <a:lstStyle/>
          <a:p>
            <a:r>
              <a:rPr lang="en-US" dirty="0">
                <a:solidFill>
                  <a:schemeClr val="bg1"/>
                </a:solidFill>
              </a:rPr>
              <a:t>Get customer release/ load tender</a:t>
            </a:r>
          </a:p>
          <a:p>
            <a:r>
              <a:rPr lang="en-US" dirty="0">
                <a:solidFill>
                  <a:schemeClr val="bg1"/>
                </a:solidFill>
              </a:rPr>
              <a:t>Build load / add to brokerage screen</a:t>
            </a:r>
          </a:p>
          <a:p>
            <a:r>
              <a:rPr lang="en-US" dirty="0">
                <a:solidFill>
                  <a:schemeClr val="bg1"/>
                </a:solidFill>
              </a:rPr>
              <a:t>Post load</a:t>
            </a:r>
          </a:p>
          <a:p>
            <a:r>
              <a:rPr lang="en-US" dirty="0">
                <a:solidFill>
                  <a:schemeClr val="bg1"/>
                </a:solidFill>
              </a:rPr>
              <a:t>Cover load </a:t>
            </a:r>
          </a:p>
          <a:p>
            <a:r>
              <a:rPr lang="en-US" dirty="0">
                <a:solidFill>
                  <a:schemeClr val="bg1"/>
                </a:solidFill>
              </a:rPr>
              <a:t>Confirm carrier information/ set up carrier</a:t>
            </a:r>
          </a:p>
          <a:p>
            <a:r>
              <a:rPr lang="en-US" dirty="0">
                <a:solidFill>
                  <a:schemeClr val="bg1"/>
                </a:solidFill>
              </a:rPr>
              <a:t>Send Carrier rate confirmation</a:t>
            </a:r>
          </a:p>
          <a:p>
            <a:r>
              <a:rPr lang="en-US" dirty="0">
                <a:solidFill>
                  <a:schemeClr val="bg1"/>
                </a:solidFill>
              </a:rPr>
              <a:t>Send driver tracking</a:t>
            </a:r>
          </a:p>
          <a:p>
            <a:r>
              <a:rPr lang="en-US" dirty="0">
                <a:solidFill>
                  <a:schemeClr val="bg1"/>
                </a:solidFill>
              </a:rPr>
              <a:t>Confirm pickup &amp; delivery</a:t>
            </a:r>
          </a:p>
          <a:p>
            <a:r>
              <a:rPr lang="en-US" dirty="0">
                <a:solidFill>
                  <a:schemeClr val="bg1"/>
                </a:solidFill>
              </a:rPr>
              <a:t>Repeat...</a:t>
            </a:r>
          </a:p>
          <a:p>
            <a:endParaRPr lang="en-US" dirty="0">
              <a:solidFill>
                <a:schemeClr val="bg1"/>
              </a:solidFill>
            </a:endParaRPr>
          </a:p>
          <a:p>
            <a:endParaRPr lang="en-US" dirty="0">
              <a:solidFill>
                <a:schemeClr val="bg1"/>
              </a:solidFill>
            </a:endParaRPr>
          </a:p>
        </p:txBody>
      </p:sp>
      <p:sp>
        <p:nvSpPr>
          <p:cNvPr id="9" name="Title 1">
            <a:extLst>
              <a:ext uri="{FF2B5EF4-FFF2-40B4-BE49-F238E27FC236}">
                <a16:creationId xmlns:a16="http://schemas.microsoft.com/office/drawing/2014/main" id="{FC563D7C-9B5F-425B-9F41-D59E16527809}"/>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Calibri Light" panose="020F0302020204030204"/>
                <a:ea typeface="+mj-ea"/>
                <a:cs typeface="+mj-cs"/>
              </a:rPr>
              <a:t>Recap – life cycle of a load</a:t>
            </a:r>
            <a:endParaRPr kumimoji="0" lang="en-US" sz="44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223036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F46216B-77A9-411A-B9D3-5023FCB7020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AD073642A58BB42B2C909F9B44ED1BF" ma:contentTypeVersion="13" ma:contentTypeDescription="Create a new document." ma:contentTypeScope="" ma:versionID="7f8a04da9d2c65512c28d54a2abbfd0e">
  <xsd:schema xmlns:xsd="http://www.w3.org/2001/XMLSchema" xmlns:xs="http://www.w3.org/2001/XMLSchema" xmlns:p="http://schemas.microsoft.com/office/2006/metadata/properties" xmlns:ns3="a38730e3-aae0-4efc-8aa0-5e2811894f43" xmlns:ns4="1328a36b-f364-460a-a760-112cf8623748" targetNamespace="http://schemas.microsoft.com/office/2006/metadata/properties" ma:root="true" ma:fieldsID="2244b741e620a23e60db41316646804d" ns3:_="" ns4:_="">
    <xsd:import namespace="a38730e3-aae0-4efc-8aa0-5e2811894f43"/>
    <xsd:import namespace="1328a36b-f364-460a-a760-112cf862374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OCR" minOccurs="0"/>
                <xsd:element ref="ns4:MediaServiceDateTaken" minOccurs="0"/>
                <xsd:element ref="ns4:MediaLengthInSeconds"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8730e3-aae0-4efc-8aa0-5e2811894f4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28a36b-f364-460a-a760-112cf862374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D535618-8F3A-4094-9498-22D3F8B904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8730e3-aae0-4efc-8aa0-5e2811894f43"/>
    <ds:schemaRef ds:uri="1328a36b-f364-460a-a760-112cf86237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12661D6-AE6B-4433-ABE6-1243C1D51524}">
  <ds:schemaRefs>
    <ds:schemaRef ds:uri="http://schemas.microsoft.com/sharepoint/v3/contenttype/forms"/>
  </ds:schemaRefs>
</ds:datastoreItem>
</file>

<file path=customXml/itemProps3.xml><?xml version="1.0" encoding="utf-8"?>
<ds:datastoreItem xmlns:ds="http://schemas.openxmlformats.org/officeDocument/2006/customXml" ds:itemID="{C33A25A4-94D0-47FE-9C97-377BCF564005}">
  <ds:schemaRefs>
    <ds:schemaRef ds:uri="a38730e3-aae0-4efc-8aa0-5e2811894f43"/>
    <ds:schemaRef ds:uri="http://purl.org/dc/dcmitype/"/>
    <ds:schemaRef ds:uri="http://schemas.microsoft.com/office/2006/metadata/properties"/>
    <ds:schemaRef ds:uri="http://purl.org/dc/elements/1.1/"/>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 ds:uri="1328a36b-f364-460a-a760-112cf8623748"/>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15881</TotalTime>
  <Words>2749</Words>
  <Application>Microsoft Office PowerPoint</Application>
  <PresentationFormat>Widescreen</PresentationFormat>
  <Paragraphs>217</Paragraphs>
  <Slides>50</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50</vt:i4>
      </vt:variant>
    </vt:vector>
  </HeadingPairs>
  <TitlesOfParts>
    <vt:vector size="55" baseType="lpstr">
      <vt:lpstr>Arial</vt:lpstr>
      <vt:lpstr>Calibri</vt:lpstr>
      <vt:lpstr>Calibri Light</vt:lpstr>
      <vt:lpstr>Office Theme</vt:lpstr>
      <vt:lpstr>1_Office Theme</vt:lpstr>
      <vt:lpstr> SYSTEM TRAINING</vt:lpstr>
      <vt:lpstr>Enter a new Order</vt:lpstr>
      <vt:lpstr>PowerPoint Presentation</vt:lpstr>
      <vt:lpstr>PowerPoint Presentation</vt:lpstr>
      <vt:lpstr>PowerPoint Presentation</vt:lpstr>
      <vt:lpstr>Enter a new Order</vt:lpstr>
      <vt:lpstr>PowerPoint Presentation</vt:lpstr>
      <vt:lpstr>PowerPoint Presentation</vt:lpstr>
      <vt:lpstr>PowerPoint Presentation</vt:lpstr>
      <vt:lpstr>Posting</vt:lpstr>
      <vt:lpstr>PowerPoint Presentation</vt:lpstr>
      <vt:lpstr>Posting – subject orders</vt:lpstr>
      <vt:lpstr>PowerPoint Presentation</vt:lpstr>
      <vt:lpstr>PowerPoint Presentation</vt:lpstr>
      <vt:lpstr>Search loads to sell in brokerage planning</vt:lpstr>
      <vt:lpstr>PowerPoint Presentation</vt:lpstr>
      <vt:lpstr>Booking a carrier and checking their information</vt:lpstr>
      <vt:lpstr>Booking a carrier and checking their information</vt:lpstr>
      <vt:lpstr>Booking a carrier and getting driver information</vt:lpstr>
      <vt:lpstr>PowerPoint Presentation</vt:lpstr>
      <vt:lpstr>PowerPoint Presentation</vt:lpstr>
      <vt:lpstr>Sending a rate confirmation</vt:lpstr>
      <vt:lpstr>Sending a rate confirmation</vt:lpstr>
      <vt:lpstr>Click on Confirm  click ok  ( electronic link 505 ) ( PDF LINK 499 )</vt:lpstr>
      <vt:lpstr>Leave the Print option selected and do NOT click the email check box, just click “OK”</vt:lpstr>
      <vt:lpstr>Click Yes to send to imaging </vt:lpstr>
      <vt:lpstr>Click cancel on the preview screen to exit - Preview isn't necessary unless you want to check your work </vt:lpstr>
      <vt:lpstr>PowerPoint Presentation</vt:lpstr>
      <vt:lpstr>Once the rate confirmation is sent, the brokerage status will go from OPEN to Covered. </vt:lpstr>
      <vt:lpstr>Carrier will receive an email with a link to review and accept the rate confirmation. Please note that there is a 1 hour expiration on the link. Please note that if the email is incorrect in system it will not deliver to the carrier. Sender will receive emails when load is accepted, declined or timed out.  </vt:lpstr>
      <vt:lpstr>Carrier will see all information when they click the link and at the bottom they will need to sign, accept and enter driver’s name and cell number. These are required fields. The driver info will auto-populate in McLeod once entered and accepted. </vt:lpstr>
      <vt:lpstr>PowerPoint Presentation</vt:lpstr>
      <vt:lpstr>Using trucker tools For tracking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Scan Documents</vt:lpstr>
      <vt:lpstr>PowerPoint Presentation</vt:lpstr>
      <vt:lpstr>PowerPoint Presentation</vt:lpstr>
      <vt:lpstr>PowerPoint Presentation</vt:lpstr>
      <vt:lpstr>PowerPoint Presentation</vt:lpstr>
      <vt:lpstr>You can choose to only look at today’s loads by entering a “t” in the start day and a “0” in the days out.  This will make the board a little easier to look at for just today’s shipments. </vt:lpstr>
      <vt:lpstr>PowerPoint Presentation</vt:lpstr>
      <vt:lpstr>How to status a load in the system as loaded and delivered. </vt:lpstr>
      <vt:lpstr>CALL-IN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training</dc:title>
  <dc:creator>Ashley Boguszewski</dc:creator>
  <cp:lastModifiedBy>Valentina Vergara Paez</cp:lastModifiedBy>
  <cp:revision>42</cp:revision>
  <dcterms:created xsi:type="dcterms:W3CDTF">2019-12-11T19:51:14Z</dcterms:created>
  <dcterms:modified xsi:type="dcterms:W3CDTF">2023-07-18T14:30:45Z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0x0101001AD073642A58BB42B2C909F9B44ED1BF</vt:lpwstr>
  </property>
</Properties>
</file>