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57" r:id="rId3"/>
    <p:sldId id="275" r:id="rId4"/>
    <p:sldId id="268" r:id="rId5"/>
    <p:sldId id="277" r:id="rId6"/>
    <p:sldId id="278" r:id="rId7"/>
    <p:sldId id="279" r:id="rId8"/>
    <p:sldId id="27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566F4-25F0-336A-0650-ABC423794F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A1281A-95ED-1624-6233-5F66EBADCB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178B81C-D830-5C82-5B1F-16E101430B5A}"/>
              </a:ext>
            </a:extLst>
          </p:cNvPr>
          <p:cNvSpPr>
            <a:spLocks noGrp="1"/>
          </p:cNvSpPr>
          <p:nvPr>
            <p:ph type="dt" sz="half" idx="10"/>
          </p:nvPr>
        </p:nvSpPr>
        <p:spPr/>
        <p:txBody>
          <a:bodyPr/>
          <a:lstStyle/>
          <a:p>
            <a:fld id="{88E81D65-1FB0-44F2-8A8C-D1029007B5B0}" type="datetimeFigureOut">
              <a:rPr lang="en-US" smtClean="0"/>
              <a:t>8/14/2023</a:t>
            </a:fld>
            <a:endParaRPr lang="en-US"/>
          </a:p>
        </p:txBody>
      </p:sp>
      <p:sp>
        <p:nvSpPr>
          <p:cNvPr id="5" name="Footer Placeholder 4">
            <a:extLst>
              <a:ext uri="{FF2B5EF4-FFF2-40B4-BE49-F238E27FC236}">
                <a16:creationId xmlns:a16="http://schemas.microsoft.com/office/drawing/2014/main" id="{DE299137-361B-BC91-28AA-01C37A7AAC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BC1551-5224-87A1-D220-BD65A05940C3}"/>
              </a:ext>
            </a:extLst>
          </p:cNvPr>
          <p:cNvSpPr>
            <a:spLocks noGrp="1"/>
          </p:cNvSpPr>
          <p:nvPr>
            <p:ph type="sldNum" sz="quarter" idx="12"/>
          </p:nvPr>
        </p:nvSpPr>
        <p:spPr/>
        <p:txBody>
          <a:bodyPr/>
          <a:lstStyle/>
          <a:p>
            <a:fld id="{B9106E0D-20D2-4AD6-8C50-D1593860A3C9}" type="slidenum">
              <a:rPr lang="en-US" smtClean="0"/>
              <a:t>‹#›</a:t>
            </a:fld>
            <a:endParaRPr lang="en-US"/>
          </a:p>
        </p:txBody>
      </p:sp>
    </p:spTree>
    <p:extLst>
      <p:ext uri="{BB962C8B-B14F-4D97-AF65-F5344CB8AC3E}">
        <p14:creationId xmlns:p14="http://schemas.microsoft.com/office/powerpoint/2010/main" val="150122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E816B-A001-BA45-64FC-79CEA09CF3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B277DA-430A-35B5-6429-9B105F210E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8AA230-2D31-B0CA-377C-721B0AC0C8C1}"/>
              </a:ext>
            </a:extLst>
          </p:cNvPr>
          <p:cNvSpPr>
            <a:spLocks noGrp="1"/>
          </p:cNvSpPr>
          <p:nvPr>
            <p:ph type="dt" sz="half" idx="10"/>
          </p:nvPr>
        </p:nvSpPr>
        <p:spPr/>
        <p:txBody>
          <a:bodyPr/>
          <a:lstStyle/>
          <a:p>
            <a:fld id="{88E81D65-1FB0-44F2-8A8C-D1029007B5B0}" type="datetimeFigureOut">
              <a:rPr lang="en-US" smtClean="0"/>
              <a:t>8/14/2023</a:t>
            </a:fld>
            <a:endParaRPr lang="en-US"/>
          </a:p>
        </p:txBody>
      </p:sp>
      <p:sp>
        <p:nvSpPr>
          <p:cNvPr id="5" name="Footer Placeholder 4">
            <a:extLst>
              <a:ext uri="{FF2B5EF4-FFF2-40B4-BE49-F238E27FC236}">
                <a16:creationId xmlns:a16="http://schemas.microsoft.com/office/drawing/2014/main" id="{5F4C30FD-8314-585A-7864-37F727C38F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873F9F-925B-1D97-7AC7-41E2B8574C97}"/>
              </a:ext>
            </a:extLst>
          </p:cNvPr>
          <p:cNvSpPr>
            <a:spLocks noGrp="1"/>
          </p:cNvSpPr>
          <p:nvPr>
            <p:ph type="sldNum" sz="quarter" idx="12"/>
          </p:nvPr>
        </p:nvSpPr>
        <p:spPr/>
        <p:txBody>
          <a:bodyPr/>
          <a:lstStyle/>
          <a:p>
            <a:fld id="{B9106E0D-20D2-4AD6-8C50-D1593860A3C9}" type="slidenum">
              <a:rPr lang="en-US" smtClean="0"/>
              <a:t>‹#›</a:t>
            </a:fld>
            <a:endParaRPr lang="en-US"/>
          </a:p>
        </p:txBody>
      </p:sp>
    </p:spTree>
    <p:extLst>
      <p:ext uri="{BB962C8B-B14F-4D97-AF65-F5344CB8AC3E}">
        <p14:creationId xmlns:p14="http://schemas.microsoft.com/office/powerpoint/2010/main" val="2741501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CDE0E2-8905-5C70-D6B8-EA83A195D9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C01B4C-7F05-CEF5-CFC0-E1D99EAA59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CD9E95-5888-B498-A855-504FCF18608E}"/>
              </a:ext>
            </a:extLst>
          </p:cNvPr>
          <p:cNvSpPr>
            <a:spLocks noGrp="1"/>
          </p:cNvSpPr>
          <p:nvPr>
            <p:ph type="dt" sz="half" idx="10"/>
          </p:nvPr>
        </p:nvSpPr>
        <p:spPr/>
        <p:txBody>
          <a:bodyPr/>
          <a:lstStyle/>
          <a:p>
            <a:fld id="{88E81D65-1FB0-44F2-8A8C-D1029007B5B0}" type="datetimeFigureOut">
              <a:rPr lang="en-US" smtClean="0"/>
              <a:t>8/14/2023</a:t>
            </a:fld>
            <a:endParaRPr lang="en-US"/>
          </a:p>
        </p:txBody>
      </p:sp>
      <p:sp>
        <p:nvSpPr>
          <p:cNvPr id="5" name="Footer Placeholder 4">
            <a:extLst>
              <a:ext uri="{FF2B5EF4-FFF2-40B4-BE49-F238E27FC236}">
                <a16:creationId xmlns:a16="http://schemas.microsoft.com/office/drawing/2014/main" id="{E0611072-1C4C-28D9-4CF5-88C2D2E6A7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9226C2-D173-7A34-BB7B-A250716DDC67}"/>
              </a:ext>
            </a:extLst>
          </p:cNvPr>
          <p:cNvSpPr>
            <a:spLocks noGrp="1"/>
          </p:cNvSpPr>
          <p:nvPr>
            <p:ph type="sldNum" sz="quarter" idx="12"/>
          </p:nvPr>
        </p:nvSpPr>
        <p:spPr/>
        <p:txBody>
          <a:bodyPr/>
          <a:lstStyle/>
          <a:p>
            <a:fld id="{B9106E0D-20D2-4AD6-8C50-D1593860A3C9}" type="slidenum">
              <a:rPr lang="en-US" smtClean="0"/>
              <a:t>‹#›</a:t>
            </a:fld>
            <a:endParaRPr lang="en-US"/>
          </a:p>
        </p:txBody>
      </p:sp>
    </p:spTree>
    <p:extLst>
      <p:ext uri="{BB962C8B-B14F-4D97-AF65-F5344CB8AC3E}">
        <p14:creationId xmlns:p14="http://schemas.microsoft.com/office/powerpoint/2010/main" val="23566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0CD1D-7041-EDD0-C002-D3D3D8E7D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BC57DE-15D3-F2FD-2ECE-1059E9EC0B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C13A17-5614-AC10-BF67-3D8F3584599E}"/>
              </a:ext>
            </a:extLst>
          </p:cNvPr>
          <p:cNvSpPr>
            <a:spLocks noGrp="1"/>
          </p:cNvSpPr>
          <p:nvPr>
            <p:ph type="dt" sz="half" idx="10"/>
          </p:nvPr>
        </p:nvSpPr>
        <p:spPr/>
        <p:txBody>
          <a:bodyPr/>
          <a:lstStyle/>
          <a:p>
            <a:fld id="{88E81D65-1FB0-44F2-8A8C-D1029007B5B0}" type="datetimeFigureOut">
              <a:rPr lang="en-US" smtClean="0"/>
              <a:t>8/14/2023</a:t>
            </a:fld>
            <a:endParaRPr lang="en-US"/>
          </a:p>
        </p:txBody>
      </p:sp>
      <p:sp>
        <p:nvSpPr>
          <p:cNvPr id="5" name="Footer Placeholder 4">
            <a:extLst>
              <a:ext uri="{FF2B5EF4-FFF2-40B4-BE49-F238E27FC236}">
                <a16:creationId xmlns:a16="http://schemas.microsoft.com/office/drawing/2014/main" id="{2D5B1D88-1B55-08E3-EAF8-51C8F3DD3A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1F6DBA-70AE-A6CF-5060-C3608C8862A1}"/>
              </a:ext>
            </a:extLst>
          </p:cNvPr>
          <p:cNvSpPr>
            <a:spLocks noGrp="1"/>
          </p:cNvSpPr>
          <p:nvPr>
            <p:ph type="sldNum" sz="quarter" idx="12"/>
          </p:nvPr>
        </p:nvSpPr>
        <p:spPr/>
        <p:txBody>
          <a:bodyPr/>
          <a:lstStyle/>
          <a:p>
            <a:fld id="{B9106E0D-20D2-4AD6-8C50-D1593860A3C9}" type="slidenum">
              <a:rPr lang="en-US" smtClean="0"/>
              <a:t>‹#›</a:t>
            </a:fld>
            <a:endParaRPr lang="en-US"/>
          </a:p>
        </p:txBody>
      </p:sp>
    </p:spTree>
    <p:extLst>
      <p:ext uri="{BB962C8B-B14F-4D97-AF65-F5344CB8AC3E}">
        <p14:creationId xmlns:p14="http://schemas.microsoft.com/office/powerpoint/2010/main" val="1406869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1E0D6-2199-A460-C3F7-4E0D451B3F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E64445-81FB-2082-2B9D-412528342C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DABEF4-2E19-57E3-FBEB-5042F2D19A5F}"/>
              </a:ext>
            </a:extLst>
          </p:cNvPr>
          <p:cNvSpPr>
            <a:spLocks noGrp="1"/>
          </p:cNvSpPr>
          <p:nvPr>
            <p:ph type="dt" sz="half" idx="10"/>
          </p:nvPr>
        </p:nvSpPr>
        <p:spPr/>
        <p:txBody>
          <a:bodyPr/>
          <a:lstStyle/>
          <a:p>
            <a:fld id="{88E81D65-1FB0-44F2-8A8C-D1029007B5B0}" type="datetimeFigureOut">
              <a:rPr lang="en-US" smtClean="0"/>
              <a:t>8/14/2023</a:t>
            </a:fld>
            <a:endParaRPr lang="en-US"/>
          </a:p>
        </p:txBody>
      </p:sp>
      <p:sp>
        <p:nvSpPr>
          <p:cNvPr id="5" name="Footer Placeholder 4">
            <a:extLst>
              <a:ext uri="{FF2B5EF4-FFF2-40B4-BE49-F238E27FC236}">
                <a16:creationId xmlns:a16="http://schemas.microsoft.com/office/drawing/2014/main" id="{47EB0AF5-3C84-41BD-E49A-0225F6034E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C3ACE9-387B-3488-BD7C-E0B5A66E69B5}"/>
              </a:ext>
            </a:extLst>
          </p:cNvPr>
          <p:cNvSpPr>
            <a:spLocks noGrp="1"/>
          </p:cNvSpPr>
          <p:nvPr>
            <p:ph type="sldNum" sz="quarter" idx="12"/>
          </p:nvPr>
        </p:nvSpPr>
        <p:spPr/>
        <p:txBody>
          <a:bodyPr/>
          <a:lstStyle/>
          <a:p>
            <a:fld id="{B9106E0D-20D2-4AD6-8C50-D1593860A3C9}" type="slidenum">
              <a:rPr lang="en-US" smtClean="0"/>
              <a:t>‹#›</a:t>
            </a:fld>
            <a:endParaRPr lang="en-US"/>
          </a:p>
        </p:txBody>
      </p:sp>
    </p:spTree>
    <p:extLst>
      <p:ext uri="{BB962C8B-B14F-4D97-AF65-F5344CB8AC3E}">
        <p14:creationId xmlns:p14="http://schemas.microsoft.com/office/powerpoint/2010/main" val="1662061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710F2-5307-F7C7-7483-61EC2C4365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EB7CC7-B9E3-414B-AABA-6A7F64F2417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F049A5-07C4-4910-8B27-FB1B81398D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2D7765-D3B9-AB14-2936-EE90A34C5550}"/>
              </a:ext>
            </a:extLst>
          </p:cNvPr>
          <p:cNvSpPr>
            <a:spLocks noGrp="1"/>
          </p:cNvSpPr>
          <p:nvPr>
            <p:ph type="dt" sz="half" idx="10"/>
          </p:nvPr>
        </p:nvSpPr>
        <p:spPr/>
        <p:txBody>
          <a:bodyPr/>
          <a:lstStyle/>
          <a:p>
            <a:fld id="{88E81D65-1FB0-44F2-8A8C-D1029007B5B0}" type="datetimeFigureOut">
              <a:rPr lang="en-US" smtClean="0"/>
              <a:t>8/14/2023</a:t>
            </a:fld>
            <a:endParaRPr lang="en-US"/>
          </a:p>
        </p:txBody>
      </p:sp>
      <p:sp>
        <p:nvSpPr>
          <p:cNvPr id="6" name="Footer Placeholder 5">
            <a:extLst>
              <a:ext uri="{FF2B5EF4-FFF2-40B4-BE49-F238E27FC236}">
                <a16:creationId xmlns:a16="http://schemas.microsoft.com/office/drawing/2014/main" id="{E8FF4EE1-B0A8-381E-F1B6-A0329B20C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86A02F-93F5-A57F-2F4C-14D1CEC1A386}"/>
              </a:ext>
            </a:extLst>
          </p:cNvPr>
          <p:cNvSpPr>
            <a:spLocks noGrp="1"/>
          </p:cNvSpPr>
          <p:nvPr>
            <p:ph type="sldNum" sz="quarter" idx="12"/>
          </p:nvPr>
        </p:nvSpPr>
        <p:spPr/>
        <p:txBody>
          <a:bodyPr/>
          <a:lstStyle/>
          <a:p>
            <a:fld id="{B9106E0D-20D2-4AD6-8C50-D1593860A3C9}" type="slidenum">
              <a:rPr lang="en-US" smtClean="0"/>
              <a:t>‹#›</a:t>
            </a:fld>
            <a:endParaRPr lang="en-US"/>
          </a:p>
        </p:txBody>
      </p:sp>
    </p:spTree>
    <p:extLst>
      <p:ext uri="{BB962C8B-B14F-4D97-AF65-F5344CB8AC3E}">
        <p14:creationId xmlns:p14="http://schemas.microsoft.com/office/powerpoint/2010/main" val="3602934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8B4DA-8D94-45A6-AB8E-AFAEB7F8A7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87454D6-331A-CC60-3DE9-2CC20ABCF9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C323BF-9E0E-833D-D32A-3A659F167F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D6DEC96-71AB-46E8-D465-DDBCF30701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E5672C-31D6-08B9-568B-FF39E2890F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FA474F1-5363-CB88-4DFA-4BD8F404F915}"/>
              </a:ext>
            </a:extLst>
          </p:cNvPr>
          <p:cNvSpPr>
            <a:spLocks noGrp="1"/>
          </p:cNvSpPr>
          <p:nvPr>
            <p:ph type="dt" sz="half" idx="10"/>
          </p:nvPr>
        </p:nvSpPr>
        <p:spPr/>
        <p:txBody>
          <a:bodyPr/>
          <a:lstStyle/>
          <a:p>
            <a:fld id="{88E81D65-1FB0-44F2-8A8C-D1029007B5B0}" type="datetimeFigureOut">
              <a:rPr lang="en-US" smtClean="0"/>
              <a:t>8/14/2023</a:t>
            </a:fld>
            <a:endParaRPr lang="en-US"/>
          </a:p>
        </p:txBody>
      </p:sp>
      <p:sp>
        <p:nvSpPr>
          <p:cNvPr id="8" name="Footer Placeholder 7">
            <a:extLst>
              <a:ext uri="{FF2B5EF4-FFF2-40B4-BE49-F238E27FC236}">
                <a16:creationId xmlns:a16="http://schemas.microsoft.com/office/drawing/2014/main" id="{88EA4B65-E4FA-BEBA-726D-018CA9C3070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0C6385-3C0D-067D-1D40-4E25544DF6D2}"/>
              </a:ext>
            </a:extLst>
          </p:cNvPr>
          <p:cNvSpPr>
            <a:spLocks noGrp="1"/>
          </p:cNvSpPr>
          <p:nvPr>
            <p:ph type="sldNum" sz="quarter" idx="12"/>
          </p:nvPr>
        </p:nvSpPr>
        <p:spPr/>
        <p:txBody>
          <a:bodyPr/>
          <a:lstStyle/>
          <a:p>
            <a:fld id="{B9106E0D-20D2-4AD6-8C50-D1593860A3C9}" type="slidenum">
              <a:rPr lang="en-US" smtClean="0"/>
              <a:t>‹#›</a:t>
            </a:fld>
            <a:endParaRPr lang="en-US"/>
          </a:p>
        </p:txBody>
      </p:sp>
    </p:spTree>
    <p:extLst>
      <p:ext uri="{BB962C8B-B14F-4D97-AF65-F5344CB8AC3E}">
        <p14:creationId xmlns:p14="http://schemas.microsoft.com/office/powerpoint/2010/main" val="3656209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0C57D-A16D-9B0F-D46F-A756721B459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B435B6-CB38-7A93-07A7-6C9F3758F39E}"/>
              </a:ext>
            </a:extLst>
          </p:cNvPr>
          <p:cNvSpPr>
            <a:spLocks noGrp="1"/>
          </p:cNvSpPr>
          <p:nvPr>
            <p:ph type="dt" sz="half" idx="10"/>
          </p:nvPr>
        </p:nvSpPr>
        <p:spPr/>
        <p:txBody>
          <a:bodyPr/>
          <a:lstStyle/>
          <a:p>
            <a:fld id="{88E81D65-1FB0-44F2-8A8C-D1029007B5B0}" type="datetimeFigureOut">
              <a:rPr lang="en-US" smtClean="0"/>
              <a:t>8/14/2023</a:t>
            </a:fld>
            <a:endParaRPr lang="en-US"/>
          </a:p>
        </p:txBody>
      </p:sp>
      <p:sp>
        <p:nvSpPr>
          <p:cNvPr id="4" name="Footer Placeholder 3">
            <a:extLst>
              <a:ext uri="{FF2B5EF4-FFF2-40B4-BE49-F238E27FC236}">
                <a16:creationId xmlns:a16="http://schemas.microsoft.com/office/drawing/2014/main" id="{EC377DAE-A430-62E7-0E63-8847FEDB1C8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167C21-7458-3CF2-4D75-5E75806036AE}"/>
              </a:ext>
            </a:extLst>
          </p:cNvPr>
          <p:cNvSpPr>
            <a:spLocks noGrp="1"/>
          </p:cNvSpPr>
          <p:nvPr>
            <p:ph type="sldNum" sz="quarter" idx="12"/>
          </p:nvPr>
        </p:nvSpPr>
        <p:spPr/>
        <p:txBody>
          <a:bodyPr/>
          <a:lstStyle/>
          <a:p>
            <a:fld id="{B9106E0D-20D2-4AD6-8C50-D1593860A3C9}" type="slidenum">
              <a:rPr lang="en-US" smtClean="0"/>
              <a:t>‹#›</a:t>
            </a:fld>
            <a:endParaRPr lang="en-US"/>
          </a:p>
        </p:txBody>
      </p:sp>
    </p:spTree>
    <p:extLst>
      <p:ext uri="{BB962C8B-B14F-4D97-AF65-F5344CB8AC3E}">
        <p14:creationId xmlns:p14="http://schemas.microsoft.com/office/powerpoint/2010/main" val="3868248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B7CC4A-64F2-E57A-A053-EC68EF25767B}"/>
              </a:ext>
            </a:extLst>
          </p:cNvPr>
          <p:cNvSpPr>
            <a:spLocks noGrp="1"/>
          </p:cNvSpPr>
          <p:nvPr>
            <p:ph type="dt" sz="half" idx="10"/>
          </p:nvPr>
        </p:nvSpPr>
        <p:spPr/>
        <p:txBody>
          <a:bodyPr/>
          <a:lstStyle/>
          <a:p>
            <a:fld id="{88E81D65-1FB0-44F2-8A8C-D1029007B5B0}" type="datetimeFigureOut">
              <a:rPr lang="en-US" smtClean="0"/>
              <a:t>8/14/2023</a:t>
            </a:fld>
            <a:endParaRPr lang="en-US"/>
          </a:p>
        </p:txBody>
      </p:sp>
      <p:sp>
        <p:nvSpPr>
          <p:cNvPr id="3" name="Footer Placeholder 2">
            <a:extLst>
              <a:ext uri="{FF2B5EF4-FFF2-40B4-BE49-F238E27FC236}">
                <a16:creationId xmlns:a16="http://schemas.microsoft.com/office/drawing/2014/main" id="{CF0EE3ED-8102-42FF-0702-A4CEE865AD1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20F49D-587C-F875-9898-D861B0F1A2AF}"/>
              </a:ext>
            </a:extLst>
          </p:cNvPr>
          <p:cNvSpPr>
            <a:spLocks noGrp="1"/>
          </p:cNvSpPr>
          <p:nvPr>
            <p:ph type="sldNum" sz="quarter" idx="12"/>
          </p:nvPr>
        </p:nvSpPr>
        <p:spPr/>
        <p:txBody>
          <a:bodyPr/>
          <a:lstStyle/>
          <a:p>
            <a:fld id="{B9106E0D-20D2-4AD6-8C50-D1593860A3C9}" type="slidenum">
              <a:rPr lang="en-US" smtClean="0"/>
              <a:t>‹#›</a:t>
            </a:fld>
            <a:endParaRPr lang="en-US"/>
          </a:p>
        </p:txBody>
      </p:sp>
    </p:spTree>
    <p:extLst>
      <p:ext uri="{BB962C8B-B14F-4D97-AF65-F5344CB8AC3E}">
        <p14:creationId xmlns:p14="http://schemas.microsoft.com/office/powerpoint/2010/main" val="2121253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ED1EA-A342-55B2-B8C0-26950E0BD7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F4AAF4-7376-56AB-47EB-F5D5AC0935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ACA6B4-292A-42E4-AAD2-29EC16A8EF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9DD3B0-5924-A556-9AC9-FB18E8726FE8}"/>
              </a:ext>
            </a:extLst>
          </p:cNvPr>
          <p:cNvSpPr>
            <a:spLocks noGrp="1"/>
          </p:cNvSpPr>
          <p:nvPr>
            <p:ph type="dt" sz="half" idx="10"/>
          </p:nvPr>
        </p:nvSpPr>
        <p:spPr/>
        <p:txBody>
          <a:bodyPr/>
          <a:lstStyle/>
          <a:p>
            <a:fld id="{88E81D65-1FB0-44F2-8A8C-D1029007B5B0}" type="datetimeFigureOut">
              <a:rPr lang="en-US" smtClean="0"/>
              <a:t>8/14/2023</a:t>
            </a:fld>
            <a:endParaRPr lang="en-US"/>
          </a:p>
        </p:txBody>
      </p:sp>
      <p:sp>
        <p:nvSpPr>
          <p:cNvPr id="6" name="Footer Placeholder 5">
            <a:extLst>
              <a:ext uri="{FF2B5EF4-FFF2-40B4-BE49-F238E27FC236}">
                <a16:creationId xmlns:a16="http://schemas.microsoft.com/office/drawing/2014/main" id="{9187DC90-E926-7686-C146-EC716BD4D6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06B10E-72BD-CA2B-5806-6BA40A25A44E}"/>
              </a:ext>
            </a:extLst>
          </p:cNvPr>
          <p:cNvSpPr>
            <a:spLocks noGrp="1"/>
          </p:cNvSpPr>
          <p:nvPr>
            <p:ph type="sldNum" sz="quarter" idx="12"/>
          </p:nvPr>
        </p:nvSpPr>
        <p:spPr/>
        <p:txBody>
          <a:bodyPr/>
          <a:lstStyle/>
          <a:p>
            <a:fld id="{B9106E0D-20D2-4AD6-8C50-D1593860A3C9}" type="slidenum">
              <a:rPr lang="en-US" smtClean="0"/>
              <a:t>‹#›</a:t>
            </a:fld>
            <a:endParaRPr lang="en-US"/>
          </a:p>
        </p:txBody>
      </p:sp>
    </p:spTree>
    <p:extLst>
      <p:ext uri="{BB962C8B-B14F-4D97-AF65-F5344CB8AC3E}">
        <p14:creationId xmlns:p14="http://schemas.microsoft.com/office/powerpoint/2010/main" val="34275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4E6FA-EF48-5956-F1D5-B934731F1D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C94E76-F3C8-0B79-26A9-63AC59CC19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A82305-8828-C536-D68B-6919B2982F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A8E33F-57C7-6A8C-3551-3EA9E7333B4E}"/>
              </a:ext>
            </a:extLst>
          </p:cNvPr>
          <p:cNvSpPr>
            <a:spLocks noGrp="1"/>
          </p:cNvSpPr>
          <p:nvPr>
            <p:ph type="dt" sz="half" idx="10"/>
          </p:nvPr>
        </p:nvSpPr>
        <p:spPr/>
        <p:txBody>
          <a:bodyPr/>
          <a:lstStyle/>
          <a:p>
            <a:fld id="{88E81D65-1FB0-44F2-8A8C-D1029007B5B0}" type="datetimeFigureOut">
              <a:rPr lang="en-US" smtClean="0"/>
              <a:t>8/14/2023</a:t>
            </a:fld>
            <a:endParaRPr lang="en-US"/>
          </a:p>
        </p:txBody>
      </p:sp>
      <p:sp>
        <p:nvSpPr>
          <p:cNvPr id="6" name="Footer Placeholder 5">
            <a:extLst>
              <a:ext uri="{FF2B5EF4-FFF2-40B4-BE49-F238E27FC236}">
                <a16:creationId xmlns:a16="http://schemas.microsoft.com/office/drawing/2014/main" id="{0471F116-A9D7-95FB-9990-BA4FD153F7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8969E3-C52F-F62E-C3C4-77F1670ABDA1}"/>
              </a:ext>
            </a:extLst>
          </p:cNvPr>
          <p:cNvSpPr>
            <a:spLocks noGrp="1"/>
          </p:cNvSpPr>
          <p:nvPr>
            <p:ph type="sldNum" sz="quarter" idx="12"/>
          </p:nvPr>
        </p:nvSpPr>
        <p:spPr/>
        <p:txBody>
          <a:bodyPr/>
          <a:lstStyle/>
          <a:p>
            <a:fld id="{B9106E0D-20D2-4AD6-8C50-D1593860A3C9}" type="slidenum">
              <a:rPr lang="en-US" smtClean="0"/>
              <a:t>‹#›</a:t>
            </a:fld>
            <a:endParaRPr lang="en-US"/>
          </a:p>
        </p:txBody>
      </p:sp>
    </p:spTree>
    <p:extLst>
      <p:ext uri="{BB962C8B-B14F-4D97-AF65-F5344CB8AC3E}">
        <p14:creationId xmlns:p14="http://schemas.microsoft.com/office/powerpoint/2010/main" val="527882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8DCE50-0D11-643D-ABD1-D75736B1F1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8B0466-D0E4-78B2-A8FD-95A606DECD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79BE74-B9B8-7FE7-F1DD-29F2CD91F8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E81D65-1FB0-44F2-8A8C-D1029007B5B0}" type="datetimeFigureOut">
              <a:rPr lang="en-US" smtClean="0"/>
              <a:t>8/14/2023</a:t>
            </a:fld>
            <a:endParaRPr lang="en-US"/>
          </a:p>
        </p:txBody>
      </p:sp>
      <p:sp>
        <p:nvSpPr>
          <p:cNvPr id="5" name="Footer Placeholder 4">
            <a:extLst>
              <a:ext uri="{FF2B5EF4-FFF2-40B4-BE49-F238E27FC236}">
                <a16:creationId xmlns:a16="http://schemas.microsoft.com/office/drawing/2014/main" id="{5CD1B197-1C65-09B5-4BD1-25B6823077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03FDF6C-75B2-510B-5E94-439593E679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106E0D-20D2-4AD6-8C50-D1593860A3C9}" type="slidenum">
              <a:rPr lang="en-US" smtClean="0"/>
              <a:t>‹#›</a:t>
            </a:fld>
            <a:endParaRPr lang="en-US"/>
          </a:p>
        </p:txBody>
      </p:sp>
    </p:spTree>
    <p:extLst>
      <p:ext uri="{BB962C8B-B14F-4D97-AF65-F5344CB8AC3E}">
        <p14:creationId xmlns:p14="http://schemas.microsoft.com/office/powerpoint/2010/main" val="270115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yellow logo on a black background&#10;&#10;Description automatically generated with low confidence">
            <a:extLst>
              <a:ext uri="{FF2B5EF4-FFF2-40B4-BE49-F238E27FC236}">
                <a16:creationId xmlns:a16="http://schemas.microsoft.com/office/drawing/2014/main" id="{457601A6-83CB-E616-36F1-BB4FF0D06915}"/>
              </a:ext>
            </a:extLst>
          </p:cNvPr>
          <p:cNvPicPr>
            <a:picLocks noChangeAspect="1"/>
          </p:cNvPicPr>
          <p:nvPr/>
        </p:nvPicPr>
        <p:blipFill rotWithShape="1">
          <a:blip r:embed="rId2">
            <a:alphaModFix amt="40000"/>
            <a:extLst>
              <a:ext uri="{28A0092B-C50C-407E-A947-70E740481C1C}">
                <a14:useLocalDpi xmlns:a14="http://schemas.microsoft.com/office/drawing/2010/main" val="0"/>
              </a:ext>
            </a:extLst>
          </a:blip>
          <a:srcRect t="15842" b="31424"/>
          <a:stretch/>
        </p:blipFill>
        <p:spPr>
          <a:xfrm>
            <a:off x="20" y="10"/>
            <a:ext cx="12191980" cy="6857990"/>
          </a:xfrm>
          <a:prstGeom prst="rect">
            <a:avLst/>
          </a:prstGeom>
        </p:spPr>
      </p:pic>
      <p:sp>
        <p:nvSpPr>
          <p:cNvPr id="2" name="Title 1">
            <a:extLst>
              <a:ext uri="{FF2B5EF4-FFF2-40B4-BE49-F238E27FC236}">
                <a16:creationId xmlns:a16="http://schemas.microsoft.com/office/drawing/2014/main" id="{53786BA4-C95A-F1D1-5852-62CED8FC21BB}"/>
              </a:ext>
            </a:extLst>
          </p:cNvPr>
          <p:cNvSpPr>
            <a:spLocks noGrp="1"/>
          </p:cNvSpPr>
          <p:nvPr>
            <p:ph type="ctrTitle"/>
          </p:nvPr>
        </p:nvSpPr>
        <p:spPr>
          <a:xfrm>
            <a:off x="965200" y="965200"/>
            <a:ext cx="10261600" cy="3564869"/>
          </a:xfrm>
        </p:spPr>
        <p:txBody>
          <a:bodyPr rtlCol="0">
            <a:normAutofit/>
          </a:bodyPr>
          <a:lstStyle/>
          <a:p>
            <a:pPr eaLnBrk="1" fontAlgn="auto" hangingPunct="1">
              <a:spcAft>
                <a:spcPts val="0"/>
              </a:spcAft>
              <a:defRPr/>
            </a:pPr>
            <a:r>
              <a:rPr lang="en-US" sz="11500" dirty="0" err="1">
                <a:ln w="22225">
                  <a:solidFill>
                    <a:schemeClr val="tx1"/>
                  </a:solidFill>
                  <a:miter lim="800000"/>
                </a:ln>
                <a:noFill/>
              </a:rPr>
              <a:t>GreenScreens</a:t>
            </a:r>
            <a:r>
              <a:rPr lang="en-US" sz="11500" dirty="0">
                <a:ln w="22225">
                  <a:solidFill>
                    <a:schemeClr val="tx1"/>
                  </a:solidFill>
                  <a:miter lim="800000"/>
                </a:ln>
                <a:noFill/>
              </a:rPr>
              <a:t> </a:t>
            </a:r>
          </a:p>
        </p:txBody>
      </p:sp>
    </p:spTree>
    <p:extLst>
      <p:ext uri="{BB962C8B-B14F-4D97-AF65-F5344CB8AC3E}">
        <p14:creationId xmlns:p14="http://schemas.microsoft.com/office/powerpoint/2010/main" val="369143278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Content Placeholder 4" descr="Graphical user interface, application&#10;&#10;Description automatically generated">
            <a:extLst>
              <a:ext uri="{FF2B5EF4-FFF2-40B4-BE49-F238E27FC236}">
                <a16:creationId xmlns:a16="http://schemas.microsoft.com/office/drawing/2014/main" id="{E46A9B26-7733-B6AB-650A-9552C3459BF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93617" y="1638383"/>
            <a:ext cx="6214547" cy="4915025"/>
          </a:xfrm>
        </p:spPr>
      </p:pic>
      <p:pic>
        <p:nvPicPr>
          <p:cNvPr id="7" name="Picture 6">
            <a:extLst>
              <a:ext uri="{FF2B5EF4-FFF2-40B4-BE49-F238E27FC236}">
                <a16:creationId xmlns:a16="http://schemas.microsoft.com/office/drawing/2014/main" id="{1610CB8C-5FC2-04D2-8E1B-46D5496594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384646"/>
            <a:ext cx="10515600" cy="1213331"/>
          </a:xfrm>
          <a:prstGeom prst="rect">
            <a:avLst/>
          </a:prstGeom>
        </p:spPr>
      </p:pic>
      <p:sp>
        <p:nvSpPr>
          <p:cNvPr id="9" name="Oval 8">
            <a:extLst>
              <a:ext uri="{FF2B5EF4-FFF2-40B4-BE49-F238E27FC236}">
                <a16:creationId xmlns:a16="http://schemas.microsoft.com/office/drawing/2014/main" id="{4D3B95B7-8365-3F3D-9D34-363702CC57BB}"/>
              </a:ext>
            </a:extLst>
          </p:cNvPr>
          <p:cNvSpPr/>
          <p:nvPr/>
        </p:nvSpPr>
        <p:spPr>
          <a:xfrm>
            <a:off x="8708164" y="487109"/>
            <a:ext cx="700756" cy="504202"/>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row: Up 9">
            <a:extLst>
              <a:ext uri="{FF2B5EF4-FFF2-40B4-BE49-F238E27FC236}">
                <a16:creationId xmlns:a16="http://schemas.microsoft.com/office/drawing/2014/main" id="{85360B01-702B-376D-399A-BC0038D7F893}"/>
              </a:ext>
            </a:extLst>
          </p:cNvPr>
          <p:cNvSpPr/>
          <p:nvPr/>
        </p:nvSpPr>
        <p:spPr>
          <a:xfrm>
            <a:off x="8997626" y="849574"/>
            <a:ext cx="205647" cy="111595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53562694-B75D-D856-122E-C12724953204}"/>
              </a:ext>
            </a:extLst>
          </p:cNvPr>
          <p:cNvSpPr txBox="1"/>
          <p:nvPr/>
        </p:nvSpPr>
        <p:spPr>
          <a:xfrm>
            <a:off x="470019" y="3256035"/>
            <a:ext cx="189716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Win more business, more profitably.</a:t>
            </a:r>
          </a:p>
        </p:txBody>
      </p:sp>
      <p:sp>
        <p:nvSpPr>
          <p:cNvPr id="6" name="TextBox 5">
            <a:extLst>
              <a:ext uri="{FF2B5EF4-FFF2-40B4-BE49-F238E27FC236}">
                <a16:creationId xmlns:a16="http://schemas.microsoft.com/office/drawing/2014/main" id="{C1EA44FF-18E2-ADB1-92CC-7B6A0B4C2EBA}"/>
              </a:ext>
            </a:extLst>
          </p:cNvPr>
          <p:cNvSpPr txBox="1"/>
          <p:nvPr/>
        </p:nvSpPr>
        <p:spPr>
          <a:xfrm>
            <a:off x="8637610" y="1960442"/>
            <a:ext cx="322395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Sign into greenscreen to begin: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https://www.greenscreens.ai</a:t>
            </a:r>
          </a:p>
        </p:txBody>
      </p:sp>
      <p:pic>
        <p:nvPicPr>
          <p:cNvPr id="8" name="Picture 7" descr="A yellow logo on a black background&#10;&#10;Description automatically generated with low confidence">
            <a:extLst>
              <a:ext uri="{FF2B5EF4-FFF2-40B4-BE49-F238E27FC236}">
                <a16:creationId xmlns:a16="http://schemas.microsoft.com/office/drawing/2014/main" id="{38EF0721-41F9-6EC5-B4F1-5A4EAF4324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53800" y="5944410"/>
            <a:ext cx="659697" cy="703677"/>
          </a:xfrm>
          <a:prstGeom prst="rect">
            <a:avLst/>
          </a:prstGeom>
        </p:spPr>
      </p:pic>
    </p:spTree>
    <p:extLst>
      <p:ext uri="{BB962C8B-B14F-4D97-AF65-F5344CB8AC3E}">
        <p14:creationId xmlns:p14="http://schemas.microsoft.com/office/powerpoint/2010/main" val="3917342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A1679-EC66-F032-0390-115AAB756EC1}"/>
              </a:ext>
            </a:extLst>
          </p:cNvPr>
          <p:cNvSpPr>
            <a:spLocks noGrp="1"/>
          </p:cNvSpPr>
          <p:nvPr>
            <p:ph type="title"/>
          </p:nvPr>
        </p:nvSpPr>
        <p:spPr>
          <a:xfrm>
            <a:off x="838200" y="0"/>
            <a:ext cx="10515600" cy="1325563"/>
          </a:xfrm>
        </p:spPr>
        <p:txBody>
          <a:bodyPr/>
          <a:lstStyle/>
          <a:p>
            <a:r>
              <a:rPr lang="en-US" dirty="0">
                <a:solidFill>
                  <a:schemeClr val="bg1"/>
                </a:solidFill>
              </a:rPr>
              <a:t>LANE DATA</a:t>
            </a:r>
          </a:p>
        </p:txBody>
      </p:sp>
      <p:pic>
        <p:nvPicPr>
          <p:cNvPr id="6" name="Content Placeholder 5" descr="Graphical user interface, chart&#10;&#10;Description automatically generated">
            <a:extLst>
              <a:ext uri="{FF2B5EF4-FFF2-40B4-BE49-F238E27FC236}">
                <a16:creationId xmlns:a16="http://schemas.microsoft.com/office/drawing/2014/main" id="{BB0559E6-D061-D75F-CE13-3A1E781E77F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8766" y="1577441"/>
            <a:ext cx="9352541" cy="4718808"/>
          </a:xfrm>
        </p:spPr>
      </p:pic>
      <p:sp>
        <p:nvSpPr>
          <p:cNvPr id="7" name="TextBox 6">
            <a:extLst>
              <a:ext uri="{FF2B5EF4-FFF2-40B4-BE49-F238E27FC236}">
                <a16:creationId xmlns:a16="http://schemas.microsoft.com/office/drawing/2014/main" id="{9268725E-2026-6F15-2E8E-A724FA87AC95}"/>
              </a:ext>
            </a:extLst>
          </p:cNvPr>
          <p:cNvSpPr txBox="1"/>
          <p:nvPr/>
        </p:nvSpPr>
        <p:spPr>
          <a:xfrm>
            <a:off x="10079538" y="1872397"/>
            <a:ext cx="1736436"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Enter</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the equipment type, the lane and click “Get rate”</a:t>
            </a:r>
          </a:p>
        </p:txBody>
      </p:sp>
      <p:sp>
        <p:nvSpPr>
          <p:cNvPr id="8" name="TextBox 7">
            <a:extLst>
              <a:ext uri="{FF2B5EF4-FFF2-40B4-BE49-F238E27FC236}">
                <a16:creationId xmlns:a16="http://schemas.microsoft.com/office/drawing/2014/main" id="{1D5FFDBF-6902-AD23-DD65-701FB719754C}"/>
              </a:ext>
            </a:extLst>
          </p:cNvPr>
          <p:cNvSpPr txBox="1"/>
          <p:nvPr/>
        </p:nvSpPr>
        <p:spPr>
          <a:xfrm>
            <a:off x="8114872" y="998343"/>
            <a:ext cx="173643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You have the option to toggle between Flat rate or per mile rate.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61C2A297-E05F-9924-7FAC-4CA520DD6277}"/>
              </a:ext>
            </a:extLst>
          </p:cNvPr>
          <p:cNvSpPr txBox="1"/>
          <p:nvPr/>
        </p:nvSpPr>
        <p:spPr>
          <a:xfrm>
            <a:off x="4272898" y="3213556"/>
            <a:ext cx="1956987"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This is the static network rate with a confidence level. </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975FE08E-4502-0B56-DDA8-77D38A63D68A}"/>
              </a:ext>
            </a:extLst>
          </p:cNvPr>
          <p:cNvSpPr txBox="1"/>
          <p:nvPr/>
        </p:nvSpPr>
        <p:spPr>
          <a:xfrm>
            <a:off x="3514956" y="1110119"/>
            <a:ext cx="1736435"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Zip code is always more accurate in larger metros.</a:t>
            </a:r>
          </a:p>
        </p:txBody>
      </p:sp>
      <p:sp>
        <p:nvSpPr>
          <p:cNvPr id="12" name="TextBox 11">
            <a:extLst>
              <a:ext uri="{FF2B5EF4-FFF2-40B4-BE49-F238E27FC236}">
                <a16:creationId xmlns:a16="http://schemas.microsoft.com/office/drawing/2014/main" id="{D9EF4718-61E7-BCC1-1F27-933A3CA2B15D}"/>
              </a:ext>
            </a:extLst>
          </p:cNvPr>
          <p:cNvSpPr txBox="1"/>
          <p:nvPr/>
        </p:nvSpPr>
        <p:spPr>
          <a:xfrm>
            <a:off x="10101722" y="2659796"/>
            <a:ext cx="2045209"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All-in Rate to the carrier based on Beemac data.</a:t>
            </a:r>
            <a:endPar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id="{7ED81D2F-136A-0F46-2116-390EBCDC926A}"/>
              </a:ext>
            </a:extLst>
          </p:cNvPr>
          <p:cNvSpPr txBox="1"/>
          <p:nvPr/>
        </p:nvSpPr>
        <p:spPr>
          <a:xfrm>
            <a:off x="10101722" y="3213556"/>
            <a:ext cx="1821377"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•Start rate for negotiations.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•Fuel amount has already been included in the Rate.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•Miles based off google miles.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TextBox 14">
            <a:extLst>
              <a:ext uri="{FF2B5EF4-FFF2-40B4-BE49-F238E27FC236}">
                <a16:creationId xmlns:a16="http://schemas.microsoft.com/office/drawing/2014/main" id="{F1A59B8C-92BE-4DD6-54EC-BD003A1BD00E}"/>
              </a:ext>
            </a:extLst>
          </p:cNvPr>
          <p:cNvSpPr txBox="1"/>
          <p:nvPr/>
        </p:nvSpPr>
        <p:spPr>
          <a:xfrm>
            <a:off x="10101722" y="4282663"/>
            <a:ext cx="1714252" cy="12157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Defaults to 15% unless you have markup data in place or historic data on that lane. Let’s you know the average margin.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7" name="Straight Arrow Connector 16">
            <a:extLst>
              <a:ext uri="{FF2B5EF4-FFF2-40B4-BE49-F238E27FC236}">
                <a16:creationId xmlns:a16="http://schemas.microsoft.com/office/drawing/2014/main" id="{49A005A4-8B5A-B4BA-465E-4FDAAD8DD712}"/>
              </a:ext>
            </a:extLst>
          </p:cNvPr>
          <p:cNvCxnSpPr/>
          <p:nvPr/>
        </p:nvCxnSpPr>
        <p:spPr>
          <a:xfrm flipH="1">
            <a:off x="9416600" y="1426357"/>
            <a:ext cx="231232" cy="2400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093EE15-AB29-CCB1-F45F-16F9AE27597B}"/>
              </a:ext>
            </a:extLst>
          </p:cNvPr>
          <p:cNvCxnSpPr>
            <a:cxnSpLocks/>
            <a:stCxn id="7" idx="1"/>
          </p:cNvCxnSpPr>
          <p:nvPr/>
        </p:nvCxnSpPr>
        <p:spPr>
          <a:xfrm flipH="1">
            <a:off x="9677886" y="2226340"/>
            <a:ext cx="4016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1CA80DC8-B619-C817-0FF2-290F952F88DB}"/>
              </a:ext>
            </a:extLst>
          </p:cNvPr>
          <p:cNvCxnSpPr/>
          <p:nvPr/>
        </p:nvCxnSpPr>
        <p:spPr>
          <a:xfrm>
            <a:off x="4042161" y="1478229"/>
            <a:ext cx="0" cy="6924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030B3C1B-4554-D11E-3BA8-7F2E81047E33}"/>
              </a:ext>
            </a:extLst>
          </p:cNvPr>
          <p:cNvCxnSpPr/>
          <p:nvPr/>
        </p:nvCxnSpPr>
        <p:spPr>
          <a:xfrm flipH="1">
            <a:off x="7802310" y="2953280"/>
            <a:ext cx="1605485" cy="1607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36A14BEF-29EC-9D0A-52D7-33194EC208A7}"/>
              </a:ext>
            </a:extLst>
          </p:cNvPr>
          <p:cNvCxnSpPr>
            <a:cxnSpLocks/>
          </p:cNvCxnSpPr>
          <p:nvPr/>
        </p:nvCxnSpPr>
        <p:spPr>
          <a:xfrm flipH="1">
            <a:off x="8730019" y="3428999"/>
            <a:ext cx="986549" cy="1240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9199167F-47E6-FD7B-568E-4DF2CEEB6B0F}"/>
              </a:ext>
            </a:extLst>
          </p:cNvPr>
          <p:cNvCxnSpPr>
            <a:cxnSpLocks/>
          </p:cNvCxnSpPr>
          <p:nvPr/>
        </p:nvCxnSpPr>
        <p:spPr>
          <a:xfrm flipH="1" flipV="1">
            <a:off x="8417607" y="4489737"/>
            <a:ext cx="1298961" cy="236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5544B0BE-B414-9F1C-9093-EC49AE15DAC2}"/>
              </a:ext>
            </a:extLst>
          </p:cNvPr>
          <p:cNvCxnSpPr/>
          <p:nvPr/>
        </p:nvCxnSpPr>
        <p:spPr>
          <a:xfrm>
            <a:off x="5768411" y="3491044"/>
            <a:ext cx="683664" cy="1982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Picture 2" descr="A yellow logo on a black background&#10;&#10;Description automatically generated with low confidence">
            <a:extLst>
              <a:ext uri="{FF2B5EF4-FFF2-40B4-BE49-F238E27FC236}">
                <a16:creationId xmlns:a16="http://schemas.microsoft.com/office/drawing/2014/main" id="{9B686FE9-F86F-D536-C457-1E22C1EDE6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3800" y="5944410"/>
            <a:ext cx="659697" cy="703677"/>
          </a:xfrm>
          <a:prstGeom prst="rect">
            <a:avLst/>
          </a:prstGeom>
        </p:spPr>
      </p:pic>
    </p:spTree>
    <p:extLst>
      <p:ext uri="{BB962C8B-B14F-4D97-AF65-F5344CB8AC3E}">
        <p14:creationId xmlns:p14="http://schemas.microsoft.com/office/powerpoint/2010/main" val="477328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Content Placeholder 4" descr="Chart&#10;&#10;Description automatically generated">
            <a:extLst>
              <a:ext uri="{FF2B5EF4-FFF2-40B4-BE49-F238E27FC236}">
                <a16:creationId xmlns:a16="http://schemas.microsoft.com/office/drawing/2014/main" id="{89AA5F73-7A7B-7C9A-B9B6-B427D86E615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0624" y="648101"/>
            <a:ext cx="6413830" cy="3714941"/>
          </a:xfrm>
        </p:spPr>
      </p:pic>
      <p:pic>
        <p:nvPicPr>
          <p:cNvPr id="7" name="Picture 6" descr="Graphical user interface, application&#10;&#10;Description automatically generated">
            <a:extLst>
              <a:ext uri="{FF2B5EF4-FFF2-40B4-BE49-F238E27FC236}">
                <a16:creationId xmlns:a16="http://schemas.microsoft.com/office/drawing/2014/main" id="{B8A9D0D4-E6D1-5713-929D-D57AFA3726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89001" y="660802"/>
            <a:ext cx="3956253" cy="3702240"/>
          </a:xfrm>
          <a:prstGeom prst="rect">
            <a:avLst/>
          </a:prstGeom>
        </p:spPr>
      </p:pic>
      <p:sp>
        <p:nvSpPr>
          <p:cNvPr id="10" name="TextBox 9">
            <a:extLst>
              <a:ext uri="{FF2B5EF4-FFF2-40B4-BE49-F238E27FC236}">
                <a16:creationId xmlns:a16="http://schemas.microsoft.com/office/drawing/2014/main" id="{C3348610-DD14-CC93-4395-95C7279143F0}"/>
              </a:ext>
            </a:extLst>
          </p:cNvPr>
          <p:cNvSpPr txBox="1"/>
          <p:nvPr/>
        </p:nvSpPr>
        <p:spPr>
          <a:xfrm>
            <a:off x="743484" y="4922378"/>
            <a:ext cx="5896599"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If you have moved this load in the last 30 days, you will be able to view averages and reports in the “Short term history” tab. </a:t>
            </a: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2" name="Straight Arrow Connector 11">
            <a:extLst>
              <a:ext uri="{FF2B5EF4-FFF2-40B4-BE49-F238E27FC236}">
                <a16:creationId xmlns:a16="http://schemas.microsoft.com/office/drawing/2014/main" id="{CCA8B978-4D21-262D-FF5E-45F7FA820C77}"/>
              </a:ext>
            </a:extLst>
          </p:cNvPr>
          <p:cNvCxnSpPr/>
          <p:nvPr/>
        </p:nvCxnSpPr>
        <p:spPr>
          <a:xfrm flipH="1" flipV="1">
            <a:off x="1461331" y="2136449"/>
            <a:ext cx="512748" cy="2623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93FF729-FC8E-9737-DA8A-72E80F81F516}"/>
              </a:ext>
            </a:extLst>
          </p:cNvPr>
          <p:cNvCxnSpPr/>
          <p:nvPr/>
        </p:nvCxnSpPr>
        <p:spPr>
          <a:xfrm flipH="1" flipV="1">
            <a:off x="3767539" y="2119357"/>
            <a:ext cx="86614" cy="28030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75472532-0696-9AF4-D557-7430F63CF334}"/>
              </a:ext>
            </a:extLst>
          </p:cNvPr>
          <p:cNvCxnSpPr>
            <a:cxnSpLocks/>
          </p:cNvCxnSpPr>
          <p:nvPr/>
        </p:nvCxnSpPr>
        <p:spPr>
          <a:xfrm flipV="1">
            <a:off x="5729954" y="2238998"/>
            <a:ext cx="226465" cy="25210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1CC1F07F-42CD-473F-970B-C2430B68E3AA}"/>
              </a:ext>
            </a:extLst>
          </p:cNvPr>
          <p:cNvSpPr txBox="1"/>
          <p:nvPr/>
        </p:nvSpPr>
        <p:spPr>
          <a:xfrm>
            <a:off x="7528845" y="4900275"/>
            <a:ext cx="358068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Hover over any of the dots to view details of the lane. Click on the dot to expand the box for more details.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21" name="Straight Arrow Connector 20">
            <a:extLst>
              <a:ext uri="{FF2B5EF4-FFF2-40B4-BE49-F238E27FC236}">
                <a16:creationId xmlns:a16="http://schemas.microsoft.com/office/drawing/2014/main" id="{16506566-F87B-03D0-BDE4-69AEB407523A}"/>
              </a:ext>
            </a:extLst>
          </p:cNvPr>
          <p:cNvCxnSpPr/>
          <p:nvPr/>
        </p:nvCxnSpPr>
        <p:spPr>
          <a:xfrm flipV="1">
            <a:off x="8682527" y="4195985"/>
            <a:ext cx="0" cy="6494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 name="Picture 1" descr="A yellow logo on a black background&#10;&#10;Description automatically generated with low confidence">
            <a:extLst>
              <a:ext uri="{FF2B5EF4-FFF2-40B4-BE49-F238E27FC236}">
                <a16:creationId xmlns:a16="http://schemas.microsoft.com/office/drawing/2014/main" id="{C9A5B388-7F15-C5EB-66FF-27B4D664D3B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53800" y="5944410"/>
            <a:ext cx="659697" cy="703677"/>
          </a:xfrm>
          <a:prstGeom prst="rect">
            <a:avLst/>
          </a:prstGeom>
        </p:spPr>
      </p:pic>
    </p:spTree>
    <p:extLst>
      <p:ext uri="{BB962C8B-B14F-4D97-AF65-F5344CB8AC3E}">
        <p14:creationId xmlns:p14="http://schemas.microsoft.com/office/powerpoint/2010/main" val="3421454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6FA10-6F3F-A4DB-9190-129B4D3ECF8E}"/>
              </a:ext>
            </a:extLst>
          </p:cNvPr>
          <p:cNvSpPr>
            <a:spLocks noGrp="1"/>
          </p:cNvSpPr>
          <p:nvPr>
            <p:ph type="title"/>
          </p:nvPr>
        </p:nvSpPr>
        <p:spPr>
          <a:xfrm>
            <a:off x="411480" y="991443"/>
            <a:ext cx="4443154" cy="1087819"/>
          </a:xfrm>
        </p:spPr>
        <p:txBody>
          <a:bodyPr anchor="b">
            <a:normAutofit/>
          </a:bodyPr>
          <a:lstStyle/>
          <a:p>
            <a:r>
              <a:rPr lang="en-US" sz="3400" dirty="0"/>
              <a:t>SENDING RATES TO THE CUSTOMER</a:t>
            </a:r>
          </a:p>
        </p:txBody>
      </p:sp>
      <p:pic>
        <p:nvPicPr>
          <p:cNvPr id="7" name="Content Placeholder 6" descr="Graphical user interface, text, application&#10;&#10;Description automatically generated">
            <a:extLst>
              <a:ext uri="{FF2B5EF4-FFF2-40B4-BE49-F238E27FC236}">
                <a16:creationId xmlns:a16="http://schemas.microsoft.com/office/drawing/2014/main" id="{0231904F-DB91-F8E6-6E72-F4DE0437295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6252" y="2371870"/>
            <a:ext cx="4443412" cy="2256272"/>
          </a:xfrm>
        </p:spPr>
      </p:pic>
      <p:pic>
        <p:nvPicPr>
          <p:cNvPr id="5" name="Content Placeholder 4" descr="Graphical user interface, text, application, email&#10;&#10;Description automatically generated">
            <a:extLst>
              <a:ext uri="{FF2B5EF4-FFF2-40B4-BE49-F238E27FC236}">
                <a16:creationId xmlns:a16="http://schemas.microsoft.com/office/drawing/2014/main" id="{0947DA42-2390-3424-F75C-9DCF95A5C8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85816" y="1050569"/>
            <a:ext cx="6440424" cy="4701507"/>
          </a:xfrm>
          <a:prstGeom prst="rect">
            <a:avLst/>
          </a:prstGeom>
        </p:spPr>
      </p:pic>
      <p:sp>
        <p:nvSpPr>
          <p:cNvPr id="8" name="TextBox 7">
            <a:extLst>
              <a:ext uri="{FF2B5EF4-FFF2-40B4-BE49-F238E27FC236}">
                <a16:creationId xmlns:a16="http://schemas.microsoft.com/office/drawing/2014/main" id="{A76E1517-79D3-B7A8-107D-952E31FB62A5}"/>
              </a:ext>
            </a:extLst>
          </p:cNvPr>
          <p:cNvSpPr txBox="1"/>
          <p:nvPr/>
        </p:nvSpPr>
        <p:spPr>
          <a:xfrm>
            <a:off x="283650" y="4920750"/>
            <a:ext cx="4373807" cy="1736245"/>
          </a:xfrm>
          <a:prstGeom prst="rect">
            <a:avLst/>
          </a:prstGeom>
          <a:noFill/>
        </p:spPr>
        <p:txBody>
          <a:bodyPr wrap="square" rtlCol="0">
            <a:spAutoFit/>
          </a:bodyPr>
          <a:lstStyle/>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r>
              <a:rPr kumimoji="0" lang="en-US" sz="1400" b="0" i="0" u="none" strike="noStrike" kern="1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Click on the calculator to add more information and additional (e.g., Lumper) charges if necessary.</a:t>
            </a:r>
            <a:r>
              <a:rPr kumimoji="0" lang="en-US" sz="1800" b="0" i="0" u="none" strike="noStrike" kern="1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US" sz="1400" b="0" i="0" u="none" strike="noStrike" kern="1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r>
              <a:rPr kumimoji="0" lang="en-US" sz="1400" b="0" i="0" u="none" strike="noStrike" kern="1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You can copy the quote to your clipboard and open outlook and paste your notes to the body of your email.</a:t>
            </a:r>
          </a:p>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endParaRPr kumimoji="0" lang="en-US" sz="1400" b="0" i="0" u="none" strike="noStrike" kern="1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cxnSp>
        <p:nvCxnSpPr>
          <p:cNvPr id="11" name="Straight Arrow Connector 10">
            <a:extLst>
              <a:ext uri="{FF2B5EF4-FFF2-40B4-BE49-F238E27FC236}">
                <a16:creationId xmlns:a16="http://schemas.microsoft.com/office/drawing/2014/main" id="{44982C6E-BEC3-C9DE-D761-6164F5EFA1EE}"/>
              </a:ext>
            </a:extLst>
          </p:cNvPr>
          <p:cNvCxnSpPr/>
          <p:nvPr/>
        </p:nvCxnSpPr>
        <p:spPr>
          <a:xfrm flipV="1">
            <a:off x="1956987" y="3777241"/>
            <a:ext cx="230736" cy="11194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09200EF-5EAE-4AA0-4EC2-A1D95EEDAB68}"/>
              </a:ext>
            </a:extLst>
          </p:cNvPr>
          <p:cNvCxnSpPr/>
          <p:nvPr/>
        </p:nvCxnSpPr>
        <p:spPr>
          <a:xfrm flipV="1">
            <a:off x="4520725" y="5752076"/>
            <a:ext cx="6067514" cy="2881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697570A9-E419-C3D8-F4FA-5576C5996E51}"/>
              </a:ext>
            </a:extLst>
          </p:cNvPr>
          <p:cNvCxnSpPr/>
          <p:nvPr/>
        </p:nvCxnSpPr>
        <p:spPr>
          <a:xfrm flipV="1">
            <a:off x="4147815" y="3691783"/>
            <a:ext cx="5064551" cy="16578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Picture 2" descr="A yellow logo on a black background&#10;&#10;Description automatically generated with low confidence">
            <a:extLst>
              <a:ext uri="{FF2B5EF4-FFF2-40B4-BE49-F238E27FC236}">
                <a16:creationId xmlns:a16="http://schemas.microsoft.com/office/drawing/2014/main" id="{5BB577BD-A1BC-8303-220C-402860C9C8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53800" y="5944410"/>
            <a:ext cx="659697" cy="703677"/>
          </a:xfrm>
          <a:prstGeom prst="rect">
            <a:avLst/>
          </a:prstGeom>
        </p:spPr>
      </p:pic>
    </p:spTree>
    <p:extLst>
      <p:ext uri="{BB962C8B-B14F-4D97-AF65-F5344CB8AC3E}">
        <p14:creationId xmlns:p14="http://schemas.microsoft.com/office/powerpoint/2010/main" val="2744909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Content Placeholder 8" descr="Graphical user interface, website&#10;&#10;Description automatically generated">
            <a:extLst>
              <a:ext uri="{FF2B5EF4-FFF2-40B4-BE49-F238E27FC236}">
                <a16:creationId xmlns:a16="http://schemas.microsoft.com/office/drawing/2014/main" id="{86291613-252C-999C-F9A9-40B75BF07ED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25816" y="1496666"/>
            <a:ext cx="6401302" cy="5161777"/>
          </a:xfrm>
        </p:spPr>
      </p:pic>
      <p:pic>
        <p:nvPicPr>
          <p:cNvPr id="10" name="Picture 9" descr="Graphical user interface, application, website&#10;&#10;Description automatically generated">
            <a:extLst>
              <a:ext uri="{FF2B5EF4-FFF2-40B4-BE49-F238E27FC236}">
                <a16:creationId xmlns:a16="http://schemas.microsoft.com/office/drawing/2014/main" id="{EF4AE152-4A89-DA76-5127-73256764EE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998" y="4464676"/>
            <a:ext cx="2248016" cy="1479626"/>
          </a:xfrm>
          <a:prstGeom prst="rect">
            <a:avLst/>
          </a:prstGeom>
        </p:spPr>
      </p:pic>
      <p:sp>
        <p:nvSpPr>
          <p:cNvPr id="11" name="TextBox 10">
            <a:extLst>
              <a:ext uri="{FF2B5EF4-FFF2-40B4-BE49-F238E27FC236}">
                <a16:creationId xmlns:a16="http://schemas.microsoft.com/office/drawing/2014/main" id="{8B7E0038-1272-1888-4950-68468858E82A}"/>
              </a:ext>
            </a:extLst>
          </p:cNvPr>
          <p:cNvSpPr txBox="1"/>
          <p:nvPr/>
        </p:nvSpPr>
        <p:spPr>
          <a:xfrm>
            <a:off x="795298" y="480523"/>
            <a:ext cx="9357105" cy="871008"/>
          </a:xfrm>
          <a:prstGeom prst="rect">
            <a:avLst/>
          </a:prstGeom>
          <a:noFill/>
        </p:spPr>
        <p:txBody>
          <a:bodyPr wrap="square" rtlCol="0">
            <a:spAutoFit/>
          </a:bodyPr>
          <a:lstStyle/>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r>
              <a:rPr kumimoji="0" lang="en-US" sz="1600" b="0" i="0" u="none" strike="noStrike" kern="1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Under the quotes tab you can view any quotes by customer, pickup or drop off location, username (email address). You will also see a Month over month view, it will show the last 30 days of quotes, along with the win/ loss record.</a:t>
            </a:r>
          </a:p>
        </p:txBody>
      </p:sp>
      <p:sp>
        <p:nvSpPr>
          <p:cNvPr id="12" name="TextBox 11">
            <a:extLst>
              <a:ext uri="{FF2B5EF4-FFF2-40B4-BE49-F238E27FC236}">
                <a16:creationId xmlns:a16="http://schemas.microsoft.com/office/drawing/2014/main" id="{56F06AD2-0193-3EE2-FFE7-B7CF1E4DEC59}"/>
              </a:ext>
            </a:extLst>
          </p:cNvPr>
          <p:cNvSpPr txBox="1"/>
          <p:nvPr/>
        </p:nvSpPr>
        <p:spPr>
          <a:xfrm>
            <a:off x="278025" y="3621141"/>
            <a:ext cx="2499962" cy="773673"/>
          </a:xfrm>
          <a:prstGeom prst="rect">
            <a:avLst/>
          </a:prstGeom>
          <a:noFill/>
        </p:spPr>
        <p:txBody>
          <a:bodyPr wrap="square" rtlCol="0">
            <a:spAutoFit/>
          </a:bodyPr>
          <a:lstStyle/>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r>
              <a:rPr kumimoji="0" lang="en-US" sz="1400" b="0" i="0" u="none" strike="noStrike" kern="1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You can change the status of a quote if you did not win it and add a reason.</a:t>
            </a:r>
          </a:p>
        </p:txBody>
      </p:sp>
      <p:sp>
        <p:nvSpPr>
          <p:cNvPr id="13" name="TextBox 12">
            <a:extLst>
              <a:ext uri="{FF2B5EF4-FFF2-40B4-BE49-F238E27FC236}">
                <a16:creationId xmlns:a16="http://schemas.microsoft.com/office/drawing/2014/main" id="{41DE0F42-283B-7EF6-98F5-06614AAE013C}"/>
              </a:ext>
            </a:extLst>
          </p:cNvPr>
          <p:cNvSpPr txBox="1"/>
          <p:nvPr/>
        </p:nvSpPr>
        <p:spPr>
          <a:xfrm>
            <a:off x="9820828" y="5150473"/>
            <a:ext cx="2025354" cy="543162"/>
          </a:xfrm>
          <a:prstGeom prst="rect">
            <a:avLst/>
          </a:prstGeom>
          <a:noFill/>
        </p:spPr>
        <p:txBody>
          <a:bodyPr wrap="square" rtlCol="0">
            <a:spAutoFit/>
          </a:bodyPr>
          <a:lstStyle/>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r>
              <a:rPr kumimoji="0" lang="en-US" sz="1400" b="0" i="0" u="none" strike="noStrike" kern="1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You can also search a timeframe.</a:t>
            </a:r>
          </a:p>
        </p:txBody>
      </p:sp>
      <p:sp>
        <p:nvSpPr>
          <p:cNvPr id="14" name="TextBox 13">
            <a:extLst>
              <a:ext uri="{FF2B5EF4-FFF2-40B4-BE49-F238E27FC236}">
                <a16:creationId xmlns:a16="http://schemas.microsoft.com/office/drawing/2014/main" id="{F1052969-053E-6180-5688-B6366DBFD141}"/>
              </a:ext>
            </a:extLst>
          </p:cNvPr>
          <p:cNvSpPr txBox="1"/>
          <p:nvPr/>
        </p:nvSpPr>
        <p:spPr>
          <a:xfrm>
            <a:off x="9800920" y="4007978"/>
            <a:ext cx="1948441" cy="773673"/>
          </a:xfrm>
          <a:prstGeom prst="rect">
            <a:avLst/>
          </a:prstGeom>
          <a:noFill/>
        </p:spPr>
        <p:txBody>
          <a:bodyPr wrap="square" rtlCol="0">
            <a:spAutoFit/>
          </a:bodyPr>
          <a:lstStyle/>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r>
              <a:rPr kumimoji="0" lang="en-US" sz="1400" b="0" i="0" u="none" strike="noStrike" kern="1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All the quotes can be exported to an excel file.</a:t>
            </a:r>
          </a:p>
        </p:txBody>
      </p:sp>
      <p:cxnSp>
        <p:nvCxnSpPr>
          <p:cNvPr id="16" name="Straight Arrow Connector 15">
            <a:extLst>
              <a:ext uri="{FF2B5EF4-FFF2-40B4-BE49-F238E27FC236}">
                <a16:creationId xmlns:a16="http://schemas.microsoft.com/office/drawing/2014/main" id="{7975CA09-E973-DE60-4516-405A33A23E5C}"/>
              </a:ext>
            </a:extLst>
          </p:cNvPr>
          <p:cNvCxnSpPr/>
          <p:nvPr/>
        </p:nvCxnSpPr>
        <p:spPr>
          <a:xfrm>
            <a:off x="4084890" y="1162228"/>
            <a:ext cx="0" cy="11451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F8021CCD-FC45-D8CB-FEE5-D05A4D9E9793}"/>
              </a:ext>
            </a:extLst>
          </p:cNvPr>
          <p:cNvCxnSpPr>
            <a:cxnSpLocks/>
          </p:cNvCxnSpPr>
          <p:nvPr/>
        </p:nvCxnSpPr>
        <p:spPr>
          <a:xfrm>
            <a:off x="5247118" y="1162228"/>
            <a:ext cx="0" cy="11451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CB28344-5D9A-A70D-4A7E-03174B5C82CE}"/>
              </a:ext>
            </a:extLst>
          </p:cNvPr>
          <p:cNvCxnSpPr/>
          <p:nvPr/>
        </p:nvCxnSpPr>
        <p:spPr>
          <a:xfrm>
            <a:off x="6537533" y="1162228"/>
            <a:ext cx="0" cy="11451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9488ECDF-53D1-E109-916B-F84F8577FA8E}"/>
              </a:ext>
            </a:extLst>
          </p:cNvPr>
          <p:cNvCxnSpPr>
            <a:cxnSpLocks/>
          </p:cNvCxnSpPr>
          <p:nvPr/>
        </p:nvCxnSpPr>
        <p:spPr>
          <a:xfrm>
            <a:off x="8109959" y="1162228"/>
            <a:ext cx="0" cy="11451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13E261EF-D1D0-1862-5C71-8F31F85F963F}"/>
              </a:ext>
            </a:extLst>
          </p:cNvPr>
          <p:cNvCxnSpPr/>
          <p:nvPr/>
        </p:nvCxnSpPr>
        <p:spPr>
          <a:xfrm>
            <a:off x="2546647" y="4007977"/>
            <a:ext cx="1717704" cy="9913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2A55747A-D5D7-7550-D02C-9BA23C04E65A}"/>
              </a:ext>
            </a:extLst>
          </p:cNvPr>
          <p:cNvCxnSpPr>
            <a:cxnSpLocks/>
          </p:cNvCxnSpPr>
          <p:nvPr/>
        </p:nvCxnSpPr>
        <p:spPr>
          <a:xfrm flipH="1" flipV="1">
            <a:off x="7777277" y="4368320"/>
            <a:ext cx="2375126" cy="8604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3B99BDF3-2B92-8334-2A70-B05A79265A86}"/>
              </a:ext>
            </a:extLst>
          </p:cNvPr>
          <p:cNvCxnSpPr>
            <a:cxnSpLocks/>
          </p:cNvCxnSpPr>
          <p:nvPr/>
        </p:nvCxnSpPr>
        <p:spPr>
          <a:xfrm flipH="1" flipV="1">
            <a:off x="9263641" y="4272897"/>
            <a:ext cx="888762" cy="1219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 name="Picture 1" descr="A yellow logo on a black background&#10;&#10;Description automatically generated with low confidence">
            <a:extLst>
              <a:ext uri="{FF2B5EF4-FFF2-40B4-BE49-F238E27FC236}">
                <a16:creationId xmlns:a16="http://schemas.microsoft.com/office/drawing/2014/main" id="{0E1987E4-D139-870F-9722-ACBE6B950A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53800" y="5944410"/>
            <a:ext cx="659697" cy="703677"/>
          </a:xfrm>
          <a:prstGeom prst="rect">
            <a:avLst/>
          </a:prstGeom>
        </p:spPr>
      </p:pic>
    </p:spTree>
    <p:extLst>
      <p:ext uri="{BB962C8B-B14F-4D97-AF65-F5344CB8AC3E}">
        <p14:creationId xmlns:p14="http://schemas.microsoft.com/office/powerpoint/2010/main" val="1242124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Content Placeholder 4" descr="Graphical user interface, text, email&#10;&#10;Description automatically generated">
            <a:extLst>
              <a:ext uri="{FF2B5EF4-FFF2-40B4-BE49-F238E27FC236}">
                <a16:creationId xmlns:a16="http://schemas.microsoft.com/office/drawing/2014/main" id="{CE6EDF75-6055-ABD9-4DD9-C4643255C2C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87" y="360245"/>
            <a:ext cx="7127885" cy="5491978"/>
          </a:xfrm>
        </p:spPr>
      </p:pic>
      <p:sp>
        <p:nvSpPr>
          <p:cNvPr id="6" name="TextBox 5">
            <a:extLst>
              <a:ext uri="{FF2B5EF4-FFF2-40B4-BE49-F238E27FC236}">
                <a16:creationId xmlns:a16="http://schemas.microsoft.com/office/drawing/2014/main" id="{C4256BE4-FAF9-A1B0-C525-DA010D260FFE}"/>
              </a:ext>
            </a:extLst>
          </p:cNvPr>
          <p:cNvSpPr txBox="1"/>
          <p:nvPr/>
        </p:nvSpPr>
        <p:spPr>
          <a:xfrm>
            <a:off x="521294" y="4606183"/>
            <a:ext cx="1999715"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mn-cs"/>
              </a:rPr>
              <a:t>Click on “Download template to begin adding your lanes to quote.</a:t>
            </a:r>
          </a:p>
        </p:txBody>
      </p:sp>
      <p:sp>
        <p:nvSpPr>
          <p:cNvPr id="7" name="TextBox 6">
            <a:extLst>
              <a:ext uri="{FF2B5EF4-FFF2-40B4-BE49-F238E27FC236}">
                <a16:creationId xmlns:a16="http://schemas.microsoft.com/office/drawing/2014/main" id="{8D7CDDB0-9707-48B8-1420-B16E001EA19E}"/>
              </a:ext>
            </a:extLst>
          </p:cNvPr>
          <p:cNvSpPr txBox="1"/>
          <p:nvPr/>
        </p:nvSpPr>
        <p:spPr>
          <a:xfrm>
            <a:off x="452927" y="1230594"/>
            <a:ext cx="2238998" cy="1134478"/>
          </a:xfrm>
          <a:prstGeom prst="rect">
            <a:avLst/>
          </a:prstGeom>
          <a:noFill/>
        </p:spPr>
        <p:txBody>
          <a:bodyPr wrap="square" rtlCol="0">
            <a:spAutoFit/>
          </a:bodyPr>
          <a:lstStyle/>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r>
              <a:rPr kumimoji="0" lang="en-US" sz="1600" b="0" i="0" u="none" strike="noStrike" kern="1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Under the Batch tab, you can search for up to 2500 lanes to quote. </a:t>
            </a:r>
          </a:p>
        </p:txBody>
      </p:sp>
      <p:cxnSp>
        <p:nvCxnSpPr>
          <p:cNvPr id="9" name="Straight Arrow Connector 8">
            <a:extLst>
              <a:ext uri="{FF2B5EF4-FFF2-40B4-BE49-F238E27FC236}">
                <a16:creationId xmlns:a16="http://schemas.microsoft.com/office/drawing/2014/main" id="{EF7E01EF-5AAA-5F8C-BCA5-9163F20CAD11}"/>
              </a:ext>
            </a:extLst>
          </p:cNvPr>
          <p:cNvCxnSpPr/>
          <p:nvPr/>
        </p:nvCxnSpPr>
        <p:spPr>
          <a:xfrm flipV="1">
            <a:off x="2973936" y="658026"/>
            <a:ext cx="2367185" cy="10596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8CC0A20-E76E-F9AA-D0CB-6DB6E56CF9F3}"/>
              </a:ext>
            </a:extLst>
          </p:cNvPr>
          <p:cNvCxnSpPr/>
          <p:nvPr/>
        </p:nvCxnSpPr>
        <p:spPr>
          <a:xfrm>
            <a:off x="2016028" y="5366759"/>
            <a:ext cx="1351015" cy="2136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 name="Picture 1" descr="A yellow logo on a black background&#10;&#10;Description automatically generated with low confidence">
            <a:extLst>
              <a:ext uri="{FF2B5EF4-FFF2-40B4-BE49-F238E27FC236}">
                <a16:creationId xmlns:a16="http://schemas.microsoft.com/office/drawing/2014/main" id="{64A0A01B-C79F-6753-A909-BD469863FD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3800" y="5944410"/>
            <a:ext cx="659697" cy="703677"/>
          </a:xfrm>
          <a:prstGeom prst="rect">
            <a:avLst/>
          </a:prstGeom>
        </p:spPr>
      </p:pic>
    </p:spTree>
    <p:extLst>
      <p:ext uri="{BB962C8B-B14F-4D97-AF65-F5344CB8AC3E}">
        <p14:creationId xmlns:p14="http://schemas.microsoft.com/office/powerpoint/2010/main" val="2219289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E1B55-98E4-13AB-F1F5-945BE008A168}"/>
              </a:ext>
            </a:extLst>
          </p:cNvPr>
          <p:cNvSpPr>
            <a:spLocks noGrp="1"/>
          </p:cNvSpPr>
          <p:nvPr>
            <p:ph type="title"/>
          </p:nvPr>
        </p:nvSpPr>
        <p:spPr>
          <a:xfrm>
            <a:off x="923658" y="501445"/>
            <a:ext cx="10515600" cy="1182077"/>
          </a:xfrm>
        </p:spPr>
        <p:txBody>
          <a:bodyPr>
            <a:noAutofit/>
          </a:bodyPr>
          <a:lstStyle/>
          <a:p>
            <a:r>
              <a:rPr lang="en-US"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Copy and paste your data into the excel file. The required fields are Transport type, you can enter Origin City or state or Zip, Destination city or zip, weight, and commodity. **If you don’t have all the zip codes then don’t enter them altogether.</a:t>
            </a:r>
            <a:br>
              <a:rPr lang="en-US"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US" sz="2000" dirty="0">
              <a:solidFill>
                <a:schemeClr val="bg1"/>
              </a:solidFill>
            </a:endParaRPr>
          </a:p>
        </p:txBody>
      </p:sp>
      <p:pic>
        <p:nvPicPr>
          <p:cNvPr id="5" name="Content Placeholder 4" descr="Graphical user interface, application, table, Excel&#10;&#10;Description automatically generated">
            <a:extLst>
              <a:ext uri="{FF2B5EF4-FFF2-40B4-BE49-F238E27FC236}">
                <a16:creationId xmlns:a16="http://schemas.microsoft.com/office/drawing/2014/main" id="{DD4DBE0F-DDE8-ED93-C3DA-3B821A26E27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0013" y="1791566"/>
            <a:ext cx="10515600" cy="3787066"/>
          </a:xfrm>
        </p:spPr>
      </p:pic>
      <p:pic>
        <p:nvPicPr>
          <p:cNvPr id="3" name="Picture 2" descr="A yellow logo on a black background&#10;&#10;Description automatically generated with low confidence">
            <a:extLst>
              <a:ext uri="{FF2B5EF4-FFF2-40B4-BE49-F238E27FC236}">
                <a16:creationId xmlns:a16="http://schemas.microsoft.com/office/drawing/2014/main" id="{4FF48725-9EB3-F0DD-CAA4-6FDAC6DCFA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3800" y="5944410"/>
            <a:ext cx="659697" cy="703677"/>
          </a:xfrm>
          <a:prstGeom prst="rect">
            <a:avLst/>
          </a:prstGeom>
        </p:spPr>
      </p:pic>
    </p:spTree>
    <p:extLst>
      <p:ext uri="{BB962C8B-B14F-4D97-AF65-F5344CB8AC3E}">
        <p14:creationId xmlns:p14="http://schemas.microsoft.com/office/powerpoint/2010/main" val="646621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403</Words>
  <Application>Microsoft Office PowerPoint</Application>
  <PresentationFormat>Widescreen</PresentationFormat>
  <Paragraphs>26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Symbol</vt:lpstr>
      <vt:lpstr>Office Theme</vt:lpstr>
      <vt:lpstr>GreenScreens </vt:lpstr>
      <vt:lpstr>PowerPoint Presentation</vt:lpstr>
      <vt:lpstr>LANE DATA</vt:lpstr>
      <vt:lpstr>PowerPoint Presentation</vt:lpstr>
      <vt:lpstr>SENDING RATES TO THE CUSTOMER</vt:lpstr>
      <vt:lpstr>PowerPoint Presentation</vt:lpstr>
      <vt:lpstr>PowerPoint Presentation</vt:lpstr>
      <vt:lpstr>Copy and paste your data into the excel file. The required fields are Transport type, you can enter Origin City or state or Zip, Destination city or zip, weight, and commodity. **If you don’t have all the zip codes then don’t enter them altogether.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GreenScreens </dc:title>
  <dc:creator>Valentina Vergara Paez</dc:creator>
  <cp:lastModifiedBy>Valentina Vergara Paez</cp:lastModifiedBy>
  <cp:revision>1</cp:revision>
  <dcterms:created xsi:type="dcterms:W3CDTF">2023-08-14T18:33:13Z</dcterms:created>
  <dcterms:modified xsi:type="dcterms:W3CDTF">2023-08-14T18:33:25Z</dcterms:modified>
</cp:coreProperties>
</file>