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75" r:id="rId2"/>
    <p:sldId id="338" r:id="rId3"/>
    <p:sldId id="339" r:id="rId4"/>
    <p:sldId id="351" r:id="rId5"/>
    <p:sldId id="352" r:id="rId6"/>
    <p:sldId id="342" r:id="rId7"/>
    <p:sldId id="343" r:id="rId8"/>
    <p:sldId id="344" r:id="rId9"/>
    <p:sldId id="345" r:id="rId10"/>
    <p:sldId id="346" r:id="rId11"/>
    <p:sldId id="347" r:id="rId12"/>
    <p:sldId id="348" r:id="rId13"/>
    <p:sldId id="349" r:id="rId14"/>
    <p:sldId id="353" r:id="rId15"/>
    <p:sldId id="35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3.42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0,'18'0'218,"-18"18"-171,19 1-15,-1-19 30,1 0-15,-1 0-16,0 0 0,0 0 16,1 0 16,-1 0-63,1 0 31,17 0-31,-17 0 16,-1 0 93,0 0-93,1 0-1,-1 0 1,0 0 0,1 0-1,17 0 1,1 0-1,-18 0 1,-1 0 15,0 0 1,0 0-32,1 0 15,-1 0 1,1 0-1,-1-19 1,0 19 0,0 0-1,1 0 1,-1 0-16,1 0 78,-1 0-78,0 0 16,1 0-1,-1 0-15,0 0 16,1 0 0,-1 0-16,0 0 31,1 0-16,17 0 298,-18 0-172,20 0-95,-20 0-14,18 0 140,-17 0-1</inkml:trace>
</inkml:ink>
</file>

<file path=ppt/ink/ink2.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7.96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18 0,'0'-18'125,"18"18"-94,1 0 0,-1 0 110,1 18-125,-1-18 30,0 0 1,0 0-15,1 0 61,-1 0-77,1 0 0,-1 0-1,0 0 32,1 0-47,-1 0 16,1 19-16,-1-19 31,0 0-31,0 0 16,1 0 15,-1 0-16,0 0 17,1 0-17,-1 0-15,1 0 32,-1 0-17,0 0-15,0 0 156,1 0-140,18 0 0,-19 0-16,0 0 15,0 0-15,1 0 16,0 0 15,54 0 375,-36 0-406,-1 0 16,-18 0-16,1 0 16,-1 0 234,0 0-172,19 0-78,0-19 15,-19 19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61A7-724F-AF3B-C7DC-D3A63502F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4C473-0D31-2960-D590-1B3B34C28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70090-22BA-0A42-DFFA-8E62BB64D69A}"/>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C2FB73B6-93D7-2497-934E-B42BFFE96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E235D-E3B3-7768-01A3-2050BBA16DD6}"/>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79603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8261-79CE-143B-FE3A-A72E0C91C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D90577-1E21-FC44-63AB-B318A4D3F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2EC06-77A3-25FD-7CE5-EDE197F138D2}"/>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07709043-44CB-03BC-961A-41094F33B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EF0CD-1125-2125-EC40-5A00A313248E}"/>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12446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456A4-00AA-81F8-7849-E8E37759A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1305A-3779-583B-5525-25814CE32D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E6DFD-B7F1-3B17-6F5D-FF7F06201FA1}"/>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B4732A07-1DC8-7A9F-AE6D-73AFABC63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2BF14-933C-2224-5088-7253B18DEB1E}"/>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22101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4361-83ED-8457-72BD-2FB55B3C8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20B08-1B5F-C2CD-3BD7-38F0DEEBF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48F4C-9527-55BD-2383-AAD117FA84DE}"/>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2D3A2BDF-6156-7697-FF1A-F2E79388C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C6DB2-CB02-D15A-F24A-17351C413981}"/>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9845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BD76-E8C7-3974-0EEC-3B78DBA89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878E1-F9F7-93C4-A8BC-98F0033DD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24E46-049E-C5D2-FAE5-E2268822EBC4}"/>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2D400061-66EE-7ADE-75E0-EAC5A0E00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6B99F-BDD8-BEE8-CE66-BBFC1A49D4B5}"/>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303976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7FBB-0436-EFC4-D107-4AFE8A70B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65824-5875-2495-E1F5-FCDF13267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2FFBB-02FA-0C5A-47A2-DF2FC9FD5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E2D36-F74D-5051-5421-DE643C39BD34}"/>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6" name="Footer Placeholder 5">
            <a:extLst>
              <a:ext uri="{FF2B5EF4-FFF2-40B4-BE49-F238E27FC236}">
                <a16:creationId xmlns:a16="http://schemas.microsoft.com/office/drawing/2014/main" id="{9FCFD9DD-3479-6C3E-B694-B5B0E8CC5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367C4-BB9E-CFB1-1ECE-D84228F24C2D}"/>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45164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FE50-429E-A4B1-4491-6C4F26E722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2BE0-931D-9B90-EAF9-481F7D393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5A2BA-09A1-D2DA-030F-C5730C5FA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C014B1-ECB6-0772-1A2D-F83EE630D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D3F13-094E-953C-4DD5-A9ECD4966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538C4-8BCB-7E88-0BD3-196DC2C9081D}"/>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8" name="Footer Placeholder 7">
            <a:extLst>
              <a:ext uri="{FF2B5EF4-FFF2-40B4-BE49-F238E27FC236}">
                <a16:creationId xmlns:a16="http://schemas.microsoft.com/office/drawing/2014/main" id="{C1CD9C0F-5085-2F99-565F-999E6DB43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B1F484-7382-F95D-01D5-AF0FB8379547}"/>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401233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01A0-6C3C-083E-EFAE-B2525922D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B3D95F-F7F5-D2BD-1476-5048E7DA6148}"/>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4" name="Footer Placeholder 3">
            <a:extLst>
              <a:ext uri="{FF2B5EF4-FFF2-40B4-BE49-F238E27FC236}">
                <a16:creationId xmlns:a16="http://schemas.microsoft.com/office/drawing/2014/main" id="{DD37DF29-E927-8F87-FE54-3CBC3F6D1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D9F2A-1D8D-0FFF-9F33-AD07E81C2EA3}"/>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372551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E6E89-B98D-50A4-EDF1-F85A174593EB}"/>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3" name="Footer Placeholder 2">
            <a:extLst>
              <a:ext uri="{FF2B5EF4-FFF2-40B4-BE49-F238E27FC236}">
                <a16:creationId xmlns:a16="http://schemas.microsoft.com/office/drawing/2014/main" id="{C5F023E2-A4A2-2F0A-6757-52F0406B0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F5ACA0-E1D5-A3A9-427B-A1E71D08D843}"/>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47934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1F6E-DA00-525A-BD96-9AA8FB95D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49293-CC4E-6EC4-36B0-6400EC82F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6160EF-BFB9-EAE8-0ABC-CD32F9778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35A90-BC2A-34AB-BE13-9A7986E75983}"/>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6" name="Footer Placeholder 5">
            <a:extLst>
              <a:ext uri="{FF2B5EF4-FFF2-40B4-BE49-F238E27FC236}">
                <a16:creationId xmlns:a16="http://schemas.microsoft.com/office/drawing/2014/main" id="{9795BE9D-1C9D-66EF-5894-9ECC1A597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B6249-2EE7-13C6-AE16-F85631CBA8AC}"/>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23404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678D-F916-07DF-90A6-0886D02B8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097DDC-7B39-6937-5562-C3294A756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4B563-A37F-6AEE-B8D2-5CB9A2158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9BF16-A8D3-0400-88FB-7DD9B185C8BE}"/>
              </a:ext>
            </a:extLst>
          </p:cNvPr>
          <p:cNvSpPr>
            <a:spLocks noGrp="1"/>
          </p:cNvSpPr>
          <p:nvPr>
            <p:ph type="dt" sz="half" idx="10"/>
          </p:nvPr>
        </p:nvSpPr>
        <p:spPr/>
        <p:txBody>
          <a:bodyPr/>
          <a:lstStyle/>
          <a:p>
            <a:fld id="{429231FB-1C45-4574-A5E9-E46040A43725}" type="datetimeFigureOut">
              <a:rPr lang="en-US" smtClean="0"/>
              <a:t>7/11/2023</a:t>
            </a:fld>
            <a:endParaRPr lang="en-US"/>
          </a:p>
        </p:txBody>
      </p:sp>
      <p:sp>
        <p:nvSpPr>
          <p:cNvPr id="6" name="Footer Placeholder 5">
            <a:extLst>
              <a:ext uri="{FF2B5EF4-FFF2-40B4-BE49-F238E27FC236}">
                <a16:creationId xmlns:a16="http://schemas.microsoft.com/office/drawing/2014/main" id="{E76D52AC-84FA-53FB-C303-F2BFD76AE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49599-6760-1B5B-E63C-83DA2A089E16}"/>
              </a:ext>
            </a:extLst>
          </p:cNvPr>
          <p:cNvSpPr>
            <a:spLocks noGrp="1"/>
          </p:cNvSpPr>
          <p:nvPr>
            <p:ph type="sldNum" sz="quarter" idx="12"/>
          </p:nvPr>
        </p:nvSpPr>
        <p:spPr/>
        <p:txBody>
          <a:bodyPr/>
          <a:lstStyle/>
          <a:p>
            <a:fld id="{83979980-DC58-48F9-8A3C-657BB3D8A839}" type="slidenum">
              <a:rPr lang="en-US" smtClean="0"/>
              <a:t>‹#›</a:t>
            </a:fld>
            <a:endParaRPr lang="en-US"/>
          </a:p>
        </p:txBody>
      </p:sp>
    </p:spTree>
    <p:extLst>
      <p:ext uri="{BB962C8B-B14F-4D97-AF65-F5344CB8AC3E}">
        <p14:creationId xmlns:p14="http://schemas.microsoft.com/office/powerpoint/2010/main" val="165913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1E9640-DFF8-26C6-4E73-9B92B53EC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99581-7E05-F1A5-B83E-735EFCDB5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AB62F-9CE2-6407-6C77-2C109C444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231FB-1C45-4574-A5E9-E46040A43725}" type="datetimeFigureOut">
              <a:rPr lang="en-US" smtClean="0"/>
              <a:t>7/11/2023</a:t>
            </a:fld>
            <a:endParaRPr lang="en-US"/>
          </a:p>
        </p:txBody>
      </p:sp>
      <p:sp>
        <p:nvSpPr>
          <p:cNvPr id="5" name="Footer Placeholder 4">
            <a:extLst>
              <a:ext uri="{FF2B5EF4-FFF2-40B4-BE49-F238E27FC236}">
                <a16:creationId xmlns:a16="http://schemas.microsoft.com/office/drawing/2014/main" id="{6A2A1A9D-43B2-F7B1-CDA2-D7537D0BF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BDDBE-6465-8A41-9A62-BF5EEB234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79980-DC58-48F9-8A3C-657BB3D8A839}" type="slidenum">
              <a:rPr lang="en-US" smtClean="0"/>
              <a:t>‹#›</a:t>
            </a:fld>
            <a:endParaRPr lang="en-US"/>
          </a:p>
        </p:txBody>
      </p:sp>
    </p:spTree>
    <p:extLst>
      <p:ext uri="{BB962C8B-B14F-4D97-AF65-F5344CB8AC3E}">
        <p14:creationId xmlns:p14="http://schemas.microsoft.com/office/powerpoint/2010/main" val="35251124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yellow logo on a black background&#10;&#10;Description automatically generated with low confidence">
            <a:extLst>
              <a:ext uri="{FF2B5EF4-FFF2-40B4-BE49-F238E27FC236}">
                <a16:creationId xmlns:a16="http://schemas.microsoft.com/office/drawing/2014/main" id="{457601A6-83CB-E616-36F1-BB4FF0D0691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842" b="31424"/>
          <a:stretch/>
        </p:blipFill>
        <p:spPr>
          <a:xfrm>
            <a:off x="20" y="10"/>
            <a:ext cx="12191980" cy="6857990"/>
          </a:xfrm>
          <a:prstGeom prst="rect">
            <a:avLst/>
          </a:prstGeom>
        </p:spPr>
      </p:pic>
      <p:sp>
        <p:nvSpPr>
          <p:cNvPr id="2" name="Title 1">
            <a:extLst>
              <a:ext uri="{FF2B5EF4-FFF2-40B4-BE49-F238E27FC236}">
                <a16:creationId xmlns:a16="http://schemas.microsoft.com/office/drawing/2014/main" id="{53786BA4-C95A-F1D1-5852-62CED8FC21BB}"/>
              </a:ext>
            </a:extLst>
          </p:cNvPr>
          <p:cNvSpPr>
            <a:spLocks noGrp="1"/>
          </p:cNvSpPr>
          <p:nvPr>
            <p:ph type="ctrTitle"/>
          </p:nvPr>
        </p:nvSpPr>
        <p:spPr>
          <a:xfrm>
            <a:off x="965200" y="2260600"/>
            <a:ext cx="10261600" cy="3564869"/>
          </a:xfrm>
        </p:spPr>
        <p:txBody>
          <a:bodyPr rtlCol="0">
            <a:normAutofit/>
          </a:bodyPr>
          <a:lstStyle/>
          <a:p>
            <a:pPr algn="l">
              <a:defRPr/>
            </a:pPr>
            <a:r>
              <a:rPr lang="en-US" sz="10600" dirty="0">
                <a:ln w="22225">
                  <a:solidFill>
                    <a:schemeClr val="tx1"/>
                  </a:solidFill>
                  <a:miter lim="800000"/>
                </a:ln>
                <a:noFill/>
              </a:rPr>
              <a:t> New Order Entry </a:t>
            </a:r>
            <a:br>
              <a:rPr lang="en-US" sz="10600" dirty="0">
                <a:ln w="22225">
                  <a:solidFill>
                    <a:schemeClr val="tx1"/>
                  </a:solidFill>
                  <a:miter lim="800000"/>
                </a:ln>
                <a:noFill/>
                <a:effectLst>
                  <a:glow rad="38100">
                    <a:schemeClr val="bg1">
                      <a:lumMod val="65000"/>
                      <a:lumOff val="35000"/>
                      <a:alpha val="40000"/>
                    </a:schemeClr>
                  </a:glow>
                </a:effectLst>
                <a:latin typeface="Calibri Light" panose="020F0302020204030204" pitchFamily="34" charset="0"/>
                <a:ea typeface="Calibri Light" panose="020F0302020204030204" pitchFamily="34" charset="0"/>
                <a:cs typeface="Calibri Light" panose="020F0302020204030204" pitchFamily="34" charset="0"/>
              </a:rPr>
            </a:br>
            <a:endParaRPr lang="en-US" sz="10600" dirty="0">
              <a:ln w="22225">
                <a:solidFill>
                  <a:schemeClr val="tx1"/>
                </a:solidFill>
                <a:miter lim="800000"/>
              </a:ln>
              <a:no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8E41CF2-F4FB-4A05-A4DA-D6F41963ACF1}"/>
              </a:ext>
            </a:extLst>
          </p:cNvPr>
          <p:cNvSpPr txBox="1">
            <a:spLocks/>
          </p:cNvSpPr>
          <p:nvPr/>
        </p:nvSpPr>
        <p:spPr>
          <a:xfrm>
            <a:off x="838200" y="388308"/>
            <a:ext cx="5499970" cy="10214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all" spc="0" normalizeH="0" baseline="0" noProof="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 a new ORDER – RATING TAB</a:t>
            </a:r>
          </a:p>
        </p:txBody>
      </p:sp>
      <p:cxnSp>
        <p:nvCxnSpPr>
          <p:cNvPr id="21" name="Straight Connector 2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DF7E8DA7-6AB9-4F99-B0B3-99888C2683E7}"/>
              </a:ext>
            </a:extLst>
          </p:cNvPr>
          <p:cNvPicPr>
            <a:picLocks noChangeAspect="1"/>
          </p:cNvPicPr>
          <p:nvPr/>
        </p:nvPicPr>
        <p:blipFill>
          <a:blip r:embed="rId2"/>
          <a:srcRect/>
          <a:stretch/>
        </p:blipFill>
        <p:spPr>
          <a:xfrm>
            <a:off x="5267952" y="1724337"/>
            <a:ext cx="5531811" cy="4096620"/>
          </a:xfrm>
          <a:prstGeom prst="rect">
            <a:avLst/>
          </a:prstGeom>
        </p:spPr>
      </p:pic>
      <p:sp>
        <p:nvSpPr>
          <p:cNvPr id="7" name="TextBox 6">
            <a:extLst>
              <a:ext uri="{FF2B5EF4-FFF2-40B4-BE49-F238E27FC236}">
                <a16:creationId xmlns:a16="http://schemas.microsoft.com/office/drawing/2014/main" id="{73E12B30-720E-4242-A25D-1EF958A7DA18}"/>
              </a:ext>
            </a:extLst>
          </p:cNvPr>
          <p:cNvSpPr txBox="1"/>
          <p:nvPr/>
        </p:nvSpPr>
        <p:spPr>
          <a:xfrm>
            <a:off x="273472" y="1724336"/>
            <a:ext cx="4868274" cy="4708981"/>
          </a:xfrm>
          <a:prstGeom prst="rect">
            <a:avLst/>
          </a:prstGeom>
          <a:noFill/>
        </p:spPr>
        <p:txBody>
          <a:bodyPr wrap="square" rtlCol="0">
            <a:spAutoFit/>
          </a:bodyPr>
          <a:lstStyle/>
          <a:p>
            <a:pPr marL="0" marR="0" lvl="0" indent="0" algn="l" defTabSz="73152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Next you will fill out the customer and rating information in the ‘Rating’ tab.</a:t>
            </a:r>
          </a:p>
          <a:p>
            <a:pPr marL="0" marR="0" lvl="0" indent="0" algn="l" defTabSz="73152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73152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First you will fill out the Billing Method.  It is always ‘Third Party.’ Then select the magnifying glass and search the customer.</a:t>
            </a:r>
          </a:p>
          <a:p>
            <a:pPr marL="0" marR="0" lvl="0" indent="0" algn="l" defTabSz="73152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73152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Select the ‘Billing Distance’ button. This will autogenerate your loaded miles. McLeod uses a program called PC Miler to get their miles.  They will calculate from the center of the shipper zip code to the center of the consignee zip code. These are not address to address miles.</a:t>
            </a:r>
          </a:p>
        </p:txBody>
      </p:sp>
      <p:cxnSp>
        <p:nvCxnSpPr>
          <p:cNvPr id="12" name="Straight Arrow Connector 11">
            <a:extLst>
              <a:ext uri="{FF2B5EF4-FFF2-40B4-BE49-F238E27FC236}">
                <a16:creationId xmlns:a16="http://schemas.microsoft.com/office/drawing/2014/main" id="{E2A54CBC-57CE-4163-96A7-A5FFC6055455}"/>
              </a:ext>
            </a:extLst>
          </p:cNvPr>
          <p:cNvCxnSpPr/>
          <p:nvPr/>
        </p:nvCxnSpPr>
        <p:spPr>
          <a:xfrm flipH="1">
            <a:off x="4198079" y="2935579"/>
            <a:ext cx="2677076" cy="216017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3B9300-D58B-468D-B186-A3D24F90A033}"/>
              </a:ext>
            </a:extLst>
          </p:cNvPr>
          <p:cNvCxnSpPr/>
          <p:nvPr/>
        </p:nvCxnSpPr>
        <p:spPr>
          <a:xfrm flipH="1">
            <a:off x="4513541" y="2997299"/>
            <a:ext cx="1512973" cy="11572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09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27E2BA2-A622-49DB-AB38-E6DC7888744A}"/>
              </a:ext>
            </a:extLst>
          </p:cNvPr>
          <p:cNvSpPr txBox="1">
            <a:spLocks/>
          </p:cNvSpPr>
          <p:nvPr/>
        </p:nvSpPr>
        <p:spPr>
          <a:xfrm>
            <a:off x="838200" y="468113"/>
            <a:ext cx="4631033" cy="13831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800" b="1" i="0" u="none" strike="noStrike" kern="1200" cap="all" spc="0" normalizeH="0" baseline="0" noProof="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 a new ORDER – RATING TAB</a:t>
            </a:r>
          </a:p>
        </p:txBody>
      </p:sp>
      <p:cxnSp>
        <p:nvCxnSpPr>
          <p:cNvPr id="14" name="Straight Connector 13">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AD22BA-96B0-4C59-BEED-01B2154AEA7A}"/>
              </a:ext>
            </a:extLst>
          </p:cNvPr>
          <p:cNvSpPr txBox="1"/>
          <p:nvPr/>
        </p:nvSpPr>
        <p:spPr>
          <a:xfrm>
            <a:off x="838200" y="2120204"/>
            <a:ext cx="5257800" cy="4471094"/>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know the piece count for you load you will enter it in the ‘Cases/pieces’ field.  Under that you will enter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exact weight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of this load.  It is very important that you enter the load weight correctly.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Move to the ‘Rate Method’ drop down menu and select the method that your customer is paying by, usually it is a flat rate. However, you can also rate by hundredth weight and distance.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Enter your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shipper rate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the ‘Rate’ field. The shipper rate is the rate that the customer is paying you.</a:t>
            </a:r>
          </a:p>
        </p:txBody>
      </p:sp>
      <p:pic>
        <p:nvPicPr>
          <p:cNvPr id="6" name="Picture 5">
            <a:extLst>
              <a:ext uri="{FF2B5EF4-FFF2-40B4-BE49-F238E27FC236}">
                <a16:creationId xmlns:a16="http://schemas.microsoft.com/office/drawing/2014/main" id="{8367FF97-E4DD-4186-80E5-0CC995C102EC}"/>
              </a:ext>
            </a:extLst>
          </p:cNvPr>
          <p:cNvPicPr>
            <a:picLocks noChangeAspect="1"/>
          </p:cNvPicPr>
          <p:nvPr/>
        </p:nvPicPr>
        <p:blipFill rotWithShape="1">
          <a:blip r:embed="rId2"/>
          <a:srcRect r="26286" b="-1"/>
          <a:stretch/>
        </p:blipFill>
        <p:spPr>
          <a:xfrm>
            <a:off x="6515727" y="1159668"/>
            <a:ext cx="5676273" cy="5698332"/>
          </a:xfrm>
          <a:prstGeom prst="rect">
            <a:avLst/>
          </a:prstGeom>
        </p:spPr>
      </p:pic>
      <p:grpSp>
        <p:nvGrpSpPr>
          <p:cNvPr id="16" name="Group 15">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7" name="Straight Connector 16">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66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4725F38-D9A0-4849-913E-D1C6E09DE662}"/>
              </a:ext>
            </a:extLst>
          </p:cNvPr>
          <p:cNvSpPr txBox="1">
            <a:spLocks/>
          </p:cNvSpPr>
          <p:nvPr/>
        </p:nvSpPr>
        <p:spPr>
          <a:xfrm>
            <a:off x="352425" y="388308"/>
            <a:ext cx="5985745" cy="10214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all" spc="0" normalizeH="0" baseline="0" noProof="0" dirty="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 a new ORDER – RATING TAB</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79F087E-74B8-4DA7-BED1-54578B3AD93E}"/>
              </a:ext>
            </a:extLst>
          </p:cNvPr>
          <p:cNvSpPr txBox="1"/>
          <p:nvPr/>
        </p:nvSpPr>
        <p:spPr>
          <a:xfrm>
            <a:off x="609600" y="1682750"/>
            <a:ext cx="5165017" cy="3724096"/>
          </a:xfrm>
          <a:prstGeom prst="rect">
            <a:avLst/>
          </a:prstGeom>
          <a:noFill/>
        </p:spPr>
        <p:txBody>
          <a:bodyPr wrap="square" rtlCol="0">
            <a:spAutoFit/>
          </a:bodyPr>
          <a:lstStyle/>
          <a:p>
            <a:pPr marL="0" marR="0" lvl="0" indent="0" algn="l" defTabSz="603504"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Sometimes customers may break the cost of fuel out on a load in order to ensure that they are paying per market trend. When this happens, you will go to the bottom of the screen and select the ‘Add’ button under ‘Additional Charges.’</a:t>
            </a:r>
          </a:p>
          <a:p>
            <a:pPr marL="0" marR="0" lvl="0" indent="0" algn="l" defTabSz="603504"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03504"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You will get a pop-up. Select the magnifying glass and find a code that fits you needs, ensure the description is correct for your needs, enter the units, and then enter the rate.</a:t>
            </a:r>
          </a:p>
          <a:p>
            <a:pPr marL="0" marR="0" lvl="0" indent="0" algn="l" defTabSz="603504"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0B9E22C-8AA8-43CE-A5C8-7AA521050A15}"/>
              </a:ext>
            </a:extLst>
          </p:cNvPr>
          <p:cNvPicPr>
            <a:picLocks noChangeAspect="1"/>
          </p:cNvPicPr>
          <p:nvPr/>
        </p:nvPicPr>
        <p:blipFill>
          <a:blip r:embed="rId2"/>
          <a:stretch>
            <a:fillRect/>
          </a:stretch>
        </p:blipFill>
        <p:spPr>
          <a:xfrm>
            <a:off x="6404456" y="838202"/>
            <a:ext cx="5582125" cy="4132438"/>
          </a:xfrm>
          <a:prstGeom prst="rect">
            <a:avLst/>
          </a:prstGeom>
        </p:spPr>
      </p:pic>
      <p:sp>
        <p:nvSpPr>
          <p:cNvPr id="10" name="TextBox 9">
            <a:extLst>
              <a:ext uri="{FF2B5EF4-FFF2-40B4-BE49-F238E27FC236}">
                <a16:creationId xmlns:a16="http://schemas.microsoft.com/office/drawing/2014/main" id="{39BFEE5A-7AA2-41CC-B71C-472182050918}"/>
              </a:ext>
            </a:extLst>
          </p:cNvPr>
          <p:cNvSpPr txBox="1"/>
          <p:nvPr/>
        </p:nvSpPr>
        <p:spPr>
          <a:xfrm>
            <a:off x="645976" y="4918735"/>
            <a:ext cx="11419818" cy="1477328"/>
          </a:xfrm>
          <a:prstGeom prst="rect">
            <a:avLst/>
          </a:prstGeom>
          <a:noFill/>
        </p:spPr>
        <p:txBody>
          <a:bodyPr wrap="square" rtlCol="0">
            <a:spAutoFit/>
          </a:bodyPr>
          <a:lstStyle/>
          <a:p>
            <a:pPr marL="0" marR="0" lvl="0" indent="0" algn="l" defTabSz="603504"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 If you are adding fuel and your customer pays fuel per mile you would use code FSD (fuel surcharge distance) then you would enter the number of miles in the units field and the rate per mile in the rate field.</a:t>
            </a:r>
          </a:p>
          <a:p>
            <a:pPr marL="0" marR="0" lvl="0" indent="0" algn="l" defTabSz="603504"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30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79C617-BBC5-45F3-980B-3AC23B1F30A8}"/>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kern="1200">
                <a:solidFill>
                  <a:schemeClr val="bg1"/>
                </a:solidFill>
                <a:latin typeface="+mj-lt"/>
                <a:ea typeface="+mj-ea"/>
                <a:cs typeface="+mj-cs"/>
              </a:rPr>
              <a:t>ADDING ACCESSORIAL CHARGES</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1FD276-F1AD-4689-8562-750A3835BB93}"/>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sz="2000"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rPr>
              <a:t>Ex: If you are adding fuel and your customer pays fuel per mile you would use code FSD (fuel surcharge distance) then you would enter the number of miles in the units field and the rate per mile in the rate field.</a:t>
            </a:r>
          </a:p>
          <a:p>
            <a:r>
              <a:rPr lang="en-US" sz="2000"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rPr>
              <a:t>$0.24 PER MILE ON 511 MILES = $122.64</a:t>
            </a:r>
          </a:p>
          <a:p>
            <a:r>
              <a:rPr lang="en-US" sz="2000"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rPr>
              <a:t>A LIABILITY LIMITER CHARGE  OF $1.85 MAY AUTOMATICALLY POPULATE IN THE ORDER. MCLEOD WILL ADJUST THIS ACCORDINGLY</a:t>
            </a:r>
            <a:r>
              <a:rPr lang="en-US" sz="2000" b="1" dirty="0">
                <a:solidFill>
                  <a:schemeClr val="bg1"/>
                </a:solidFill>
              </a:rPr>
              <a:t>.</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descr="Graphical user interface, application, table, Excel&#10;&#10;Description automatically generated">
            <a:extLst>
              <a:ext uri="{FF2B5EF4-FFF2-40B4-BE49-F238E27FC236}">
                <a16:creationId xmlns:a16="http://schemas.microsoft.com/office/drawing/2014/main" id="{9A01BB98-2323-472C-A86C-B1906DA3F146}"/>
              </a:ext>
            </a:extLst>
          </p:cNvPr>
          <p:cNvPicPr>
            <a:picLocks noGrp="1" noChangeAspect="1"/>
          </p:cNvPicPr>
          <p:nvPr>
            <p:ph sz="half" idx="2"/>
          </p:nvPr>
        </p:nvPicPr>
        <p:blipFill>
          <a:blip r:embed="rId2"/>
          <a:stretch>
            <a:fillRect/>
          </a:stretch>
        </p:blipFill>
        <p:spPr>
          <a:xfrm>
            <a:off x="5655067" y="1120452"/>
            <a:ext cx="6489325" cy="4818324"/>
          </a:xfrm>
          <a:prstGeom prst="rect">
            <a:avLst/>
          </a:prstGeom>
        </p:spPr>
      </p:pic>
    </p:spTree>
    <p:extLst>
      <p:ext uri="{BB962C8B-B14F-4D97-AF65-F5344CB8AC3E}">
        <p14:creationId xmlns:p14="http://schemas.microsoft.com/office/powerpoint/2010/main" val="141126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79C617-BBC5-45F3-980B-3AC23B1F30A8}"/>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kern="1200">
                <a:solidFill>
                  <a:schemeClr val="bg1"/>
                </a:solidFill>
                <a:latin typeface="+mj-lt"/>
                <a:ea typeface="+mj-ea"/>
                <a:cs typeface="+mj-cs"/>
              </a:rPr>
              <a:t>ADDING ACCESSORIAL CHARGES</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1FD276-F1AD-4689-8562-750A3835BB93}"/>
              </a:ext>
            </a:extLst>
          </p:cNvPr>
          <p:cNvSpPr>
            <a:spLocks noGrp="1"/>
          </p:cNvSpPr>
          <p:nvPr>
            <p:ph sz="half" idx="1"/>
          </p:nvPr>
        </p:nvSpPr>
        <p:spPr>
          <a:xfrm>
            <a:off x="897769" y="1909192"/>
            <a:ext cx="4586513" cy="3647710"/>
          </a:xfrm>
        </p:spPr>
        <p:txBody>
          <a:bodyPr vert="horz" lIns="91440" tIns="45720" rIns="91440" bIns="45720" rtlCol="0">
            <a:normAutofit/>
          </a:bodyPr>
          <a:lstStyle/>
          <a:p>
            <a:pPr marL="0" marR="0" indent="0" algn="just">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p>
          <a:p>
            <a:pPr marL="0" marR="0" indent="0" algn="just">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Please note that when adding additional charges to the shipper rate we are not supposed to enter a bill to in that section.  </a:t>
            </a:r>
          </a:p>
          <a:p>
            <a:pPr marL="0" marR="0" indent="0" algn="just">
              <a:spcBef>
                <a:spcPts val="0"/>
              </a:spcBef>
              <a:spcAft>
                <a:spcPts val="0"/>
              </a:spcAft>
              <a:buNone/>
            </a:pPr>
            <a:endPar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This is creating issues with invoicing. </a:t>
            </a:r>
          </a:p>
          <a:p>
            <a:pPr marL="0" marR="0" indent="0" algn="just">
              <a:spcBef>
                <a:spcPts val="0"/>
              </a:spcBef>
              <a:spcAft>
                <a:spcPts val="0"/>
              </a:spcAft>
              <a:buNone/>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If you are entering one there, please do not enter that anymore. </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5F6A775-7B14-2CBF-BAB4-129E4F583068}"/>
              </a:ext>
            </a:extLst>
          </p:cNvPr>
          <p:cNvSpPr>
            <a:spLocks noGrp="1"/>
          </p:cNvSpPr>
          <p:nvPr>
            <p:ph sz="half" idx="2"/>
          </p:nvPr>
        </p:nvSpPr>
        <p:spPr/>
        <p:txBody>
          <a:bodyPr/>
          <a:lstStyle/>
          <a:p>
            <a:endParaRPr lang="en-US"/>
          </a:p>
        </p:txBody>
      </p:sp>
      <p:pic>
        <p:nvPicPr>
          <p:cNvPr id="1026" name="Picture 2">
            <a:extLst>
              <a:ext uri="{FF2B5EF4-FFF2-40B4-BE49-F238E27FC236}">
                <a16:creationId xmlns:a16="http://schemas.microsoft.com/office/drawing/2014/main" id="{2C2B188F-2F95-3229-9FC8-6425C7D5F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871" y="1909192"/>
            <a:ext cx="6565616" cy="358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10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FFC6E0E-9604-43F8-A109-51FE005347FC}"/>
              </a:ext>
            </a:extLst>
          </p:cNvPr>
          <p:cNvSpPr txBox="1">
            <a:spLocks/>
          </p:cNvSpPr>
          <p:nvPr/>
        </p:nvSpPr>
        <p:spPr>
          <a:xfrm>
            <a:off x="838200" y="388308"/>
            <a:ext cx="5499970" cy="10214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all" spc="0" normalizeH="0" baseline="0" noProof="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 a new ORDER – posting information</a:t>
            </a:r>
          </a:p>
        </p:txBody>
      </p:sp>
      <p:cxnSp>
        <p:nvCxnSpPr>
          <p:cNvPr id="21" name="Straight Connector 2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FD96090-5B7E-4981-8FB6-F08409D7A15E}"/>
              </a:ext>
            </a:extLst>
          </p:cNvPr>
          <p:cNvSpPr txBox="1"/>
          <p:nvPr/>
        </p:nvSpPr>
        <p:spPr>
          <a:xfrm>
            <a:off x="606491" y="1682751"/>
            <a:ext cx="5438520" cy="4832092"/>
          </a:xfrm>
          <a:prstGeom prst="rect">
            <a:avLst/>
          </a:prstGeom>
          <a:noFill/>
        </p:spPr>
        <p:txBody>
          <a:bodyPr wrap="square" rtlCol="0">
            <a:spAutoFit/>
          </a:bodyPr>
          <a:lstStyle/>
          <a:p>
            <a:pPr marL="0" marR="0" lvl="0" indent="0" algn="l" defTabSz="722376"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After you have built the load you will return to the ‘General’ tab. Here you will go to the ‘Planning comments’ field and enter a short, sellable description of the load.</a:t>
            </a:r>
          </a:p>
          <a:p>
            <a:pPr marL="0" marR="0" lvl="0" indent="0" algn="l" defTabSz="722376"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722376"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Ex: 10K INSULATION, TWO 8FT TARPS, LOADS 7-5, DEL NEXT DAY@8A - $1298</a:t>
            </a:r>
          </a:p>
          <a:p>
            <a:pPr marL="0" marR="0" lvl="0" indent="0" algn="l" defTabSz="722376"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722376"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Then go to the ‘General-cont’d’ tab. Here you will move the load from ‘internal’ to ‘</a:t>
            </a:r>
            <a:r>
              <a:rPr kumimoji="0" lang="en-US" b="0" i="0" u="none" strike="noStrike" kern="1200" cap="none" spc="0" normalizeH="0" baseline="0" noProof="0" dirty="0" err="1">
                <a:ln>
                  <a:noFill/>
                </a:ln>
                <a:solidFill>
                  <a:prstClr val="white"/>
                </a:solidFill>
                <a:effectLst/>
                <a:uLnTx/>
                <a:uFillTx/>
                <a:latin typeface="Calibri" panose="020F0502020204030204"/>
                <a:ea typeface="+mn-ea"/>
                <a:cs typeface="+mn-cs"/>
              </a:rPr>
              <a:t>loadboards</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You will then get a box at the bottom of the screen with the </a:t>
            </a:r>
            <a:r>
              <a:rPr kumimoji="0" lang="en-US" b="0" i="0" u="none" strike="noStrike" kern="1200" cap="none" spc="0" normalizeH="0" baseline="0" noProof="0" dirty="0" err="1">
                <a:ln>
                  <a:noFill/>
                </a:ln>
                <a:solidFill>
                  <a:prstClr val="white"/>
                </a:solidFill>
                <a:effectLst/>
                <a:uLnTx/>
                <a:uFillTx/>
                <a:latin typeface="Calibri" panose="020F0502020204030204"/>
                <a:ea typeface="+mn-ea"/>
                <a:cs typeface="+mn-cs"/>
              </a:rPr>
              <a:t>loadboard</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information to enter. Enter the ‘Rate type’ as flat. Enter the </a:t>
            </a: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carrier rate</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 into the rate field and a small description in the ‘Comment 1’ field that you wan the driver to see on the load once it posts to the </a:t>
            </a:r>
            <a:r>
              <a:rPr kumimoji="0" lang="en-US" b="0" i="0" u="none" strike="noStrike" kern="1200" cap="none" spc="0" normalizeH="0" baseline="0" noProof="0" dirty="0" err="1">
                <a:ln>
                  <a:noFill/>
                </a:ln>
                <a:solidFill>
                  <a:prstClr val="white"/>
                </a:solidFill>
                <a:effectLst/>
                <a:uLnTx/>
                <a:uFillTx/>
                <a:latin typeface="Calibri" panose="020F0502020204030204"/>
                <a:ea typeface="+mn-ea"/>
                <a:cs typeface="+mn-cs"/>
              </a:rPr>
              <a:t>loadboards</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9" name="Picture 8" descr="A screenshot of a computer&#10;&#10;Description automatically generated">
            <a:extLst>
              <a:ext uri="{FF2B5EF4-FFF2-40B4-BE49-F238E27FC236}">
                <a16:creationId xmlns:a16="http://schemas.microsoft.com/office/drawing/2014/main" id="{9E353C05-45EC-4085-B147-93D708A40C53}"/>
              </a:ext>
            </a:extLst>
          </p:cNvPr>
          <p:cNvPicPr>
            <a:picLocks noChangeAspect="1"/>
          </p:cNvPicPr>
          <p:nvPr/>
        </p:nvPicPr>
        <p:blipFill>
          <a:blip r:embed="rId2"/>
          <a:stretch>
            <a:fillRect/>
          </a:stretch>
        </p:blipFill>
        <p:spPr>
          <a:xfrm>
            <a:off x="6789683" y="3824600"/>
            <a:ext cx="4515531" cy="275383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AB6B468C-0C9E-4481-9280-954CCF07F904}"/>
              </a:ext>
            </a:extLst>
          </p:cNvPr>
          <p:cNvPicPr>
            <a:picLocks noChangeAspect="1"/>
          </p:cNvPicPr>
          <p:nvPr/>
        </p:nvPicPr>
        <p:blipFill>
          <a:blip r:embed="rId3"/>
          <a:stretch>
            <a:fillRect/>
          </a:stretch>
        </p:blipFill>
        <p:spPr>
          <a:xfrm>
            <a:off x="6785226" y="955578"/>
            <a:ext cx="4515531" cy="2753830"/>
          </a:xfrm>
          <a:prstGeom prst="rect">
            <a:avLst/>
          </a:prstGeom>
        </p:spPr>
      </p:pic>
      <p:cxnSp>
        <p:nvCxnSpPr>
          <p:cNvPr id="12" name="Straight Arrow Connector 11">
            <a:extLst>
              <a:ext uri="{FF2B5EF4-FFF2-40B4-BE49-F238E27FC236}">
                <a16:creationId xmlns:a16="http://schemas.microsoft.com/office/drawing/2014/main" id="{55358F86-5CC7-436F-846D-CC297C8913F5}"/>
              </a:ext>
            </a:extLst>
          </p:cNvPr>
          <p:cNvCxnSpPr/>
          <p:nvPr/>
        </p:nvCxnSpPr>
        <p:spPr>
          <a:xfrm>
            <a:off x="5776965" y="2070203"/>
            <a:ext cx="2016522" cy="66198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A8E359-EEB4-4E5B-9A42-5E7466A73C7C}"/>
              </a:ext>
            </a:extLst>
          </p:cNvPr>
          <p:cNvCxnSpPr/>
          <p:nvPr/>
        </p:nvCxnSpPr>
        <p:spPr>
          <a:xfrm>
            <a:off x="6045011" y="5701671"/>
            <a:ext cx="1681757" cy="40150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8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CC51B0-318D-479E-89D6-7CFDBFCE0024}"/>
              </a:ext>
            </a:extLst>
          </p:cNvPr>
          <p:cNvSpPr>
            <a:spLocks noGrp="1"/>
          </p:cNvSpPr>
          <p:nvPr>
            <p:ph type="title"/>
          </p:nvPr>
        </p:nvSpPr>
        <p:spPr>
          <a:xfrm>
            <a:off x="838200" y="388308"/>
            <a:ext cx="5499970" cy="1021424"/>
          </a:xfrm>
        </p:spPr>
        <p:txBody>
          <a:bodyPr vert="horz" lIns="91440" tIns="45720" rIns="91440" bIns="45720" rtlCol="0" anchor="b">
            <a:normAutofit/>
          </a:bodyPr>
          <a:lstStyle/>
          <a:p>
            <a:pPr algn="r"/>
            <a:r>
              <a:rPr lang="en-US" sz="4000" b="1" kern="1200">
                <a:solidFill>
                  <a:schemeClr val="bg1"/>
                </a:solidFill>
                <a:latin typeface="+mj-lt"/>
                <a:ea typeface="+mj-ea"/>
                <a:cs typeface="+mj-cs"/>
              </a:rPr>
              <a:t>Enter a new Order</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5AB308-7F89-45DF-B72E-85FEBB328B1C}"/>
              </a:ext>
            </a:extLst>
          </p:cNvPr>
          <p:cNvPicPr>
            <a:picLocks noChangeAspect="1"/>
          </p:cNvPicPr>
          <p:nvPr/>
        </p:nvPicPr>
        <p:blipFill>
          <a:blip r:embed="rId2"/>
          <a:stretch>
            <a:fillRect/>
          </a:stretch>
        </p:blipFill>
        <p:spPr>
          <a:xfrm>
            <a:off x="1392238" y="1690119"/>
            <a:ext cx="9076823" cy="932461"/>
          </a:xfrm>
          <a:prstGeom prst="rect">
            <a:avLst/>
          </a:prstGeom>
        </p:spPr>
      </p:pic>
      <p:cxnSp>
        <p:nvCxnSpPr>
          <p:cNvPr id="8" name="Straight Arrow Connector 7">
            <a:extLst>
              <a:ext uri="{FF2B5EF4-FFF2-40B4-BE49-F238E27FC236}">
                <a16:creationId xmlns:a16="http://schemas.microsoft.com/office/drawing/2014/main" id="{62F225E0-98A8-4200-8ADD-E7D2D326B568}"/>
              </a:ext>
            </a:extLst>
          </p:cNvPr>
          <p:cNvCxnSpPr>
            <a:cxnSpLocks/>
          </p:cNvCxnSpPr>
          <p:nvPr/>
        </p:nvCxnSpPr>
        <p:spPr>
          <a:xfrm>
            <a:off x="1975609" y="2382754"/>
            <a:ext cx="341791" cy="63809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87AFC0-2F40-4EB7-B39C-14CE0E7E6381}"/>
              </a:ext>
            </a:extLst>
          </p:cNvPr>
          <p:cNvSpPr txBox="1"/>
          <p:nvPr/>
        </p:nvSpPr>
        <p:spPr>
          <a:xfrm>
            <a:off x="2317400" y="2944446"/>
            <a:ext cx="4273900" cy="316690"/>
          </a:xfrm>
          <a:prstGeom prst="rect">
            <a:avLst/>
          </a:prstGeom>
          <a:noFill/>
        </p:spPr>
        <p:txBody>
          <a:bodyPr wrap="square" rtlCol="0">
            <a:spAutoFit/>
          </a:bodyPr>
          <a:lstStyle/>
          <a:p>
            <a:pPr marL="0" marR="0" lvl="0" indent="0" algn="l" defTabSz="740664" rtl="0" eaLnBrk="1" fontAlgn="auto" latinLnBrk="0" hangingPunct="1">
              <a:lnSpc>
                <a:spcPct val="100000"/>
              </a:lnSpc>
              <a:spcBef>
                <a:spcPts val="0"/>
              </a:spcBef>
              <a:spcAft>
                <a:spcPts val="600"/>
              </a:spcAft>
              <a:buClrTx/>
              <a:buSzTx/>
              <a:buFontTx/>
              <a:buNone/>
              <a:tabLst/>
              <a:defRPr/>
            </a:pP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Select ‘Order Entry’ from your </a:t>
            </a:r>
            <a:r>
              <a:rPr kumimoji="0" lang="en-US" sz="1458" b="0" i="0" u="none" strike="noStrike" kern="1200" cap="none" spc="0" normalizeH="0" baseline="0" noProof="0" dirty="0" err="1">
                <a:ln>
                  <a:noFill/>
                </a:ln>
                <a:solidFill>
                  <a:prstClr val="white"/>
                </a:solidFill>
                <a:effectLst/>
                <a:uLnTx/>
                <a:uFillTx/>
                <a:latin typeface="Calibri" panose="020F0502020204030204"/>
                <a:ea typeface="+mn-ea"/>
                <a:cs typeface="+mn-cs"/>
              </a:rPr>
              <a:t>LoadMaster</a:t>
            </a:r>
            <a:r>
              <a:rPr kumimoji="0" lang="en-US" sz="1458" b="0" i="0" u="none" strike="noStrike" kern="1200" cap="none" spc="0" normalizeH="0" baseline="0" noProof="0" dirty="0">
                <a:ln>
                  <a:noFill/>
                </a:ln>
                <a:solidFill>
                  <a:prstClr val="white"/>
                </a:solidFill>
                <a:effectLst/>
                <a:uLnTx/>
                <a:uFillTx/>
                <a:latin typeface="Calibri" panose="020F0502020204030204"/>
                <a:ea typeface="+mn-ea"/>
                <a:cs typeface="+mn-cs"/>
              </a:rPr>
              <a:t> toolbar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3"/>
          <a:stretch>
            <a:fillRect/>
          </a:stretch>
        </p:blipFill>
        <p:spPr>
          <a:xfrm>
            <a:off x="10263505" y="5345536"/>
            <a:ext cx="536258" cy="571645"/>
          </a:xfrm>
          <a:prstGeom prst="rect">
            <a:avLst/>
          </a:prstGeom>
        </p:spPr>
      </p:pic>
    </p:spTree>
    <p:extLst>
      <p:ext uri="{BB962C8B-B14F-4D97-AF65-F5344CB8AC3E}">
        <p14:creationId xmlns:p14="http://schemas.microsoft.com/office/powerpoint/2010/main" val="30373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88805B2-DA73-4E64-9FA7-79B499AB0C28}"/>
              </a:ext>
            </a:extLst>
          </p:cNvPr>
          <p:cNvSpPr>
            <a:spLocks noGrp="1"/>
          </p:cNvSpPr>
          <p:nvPr>
            <p:ph type="title"/>
          </p:nvPr>
        </p:nvSpPr>
        <p:spPr>
          <a:xfrm>
            <a:off x="5991226" y="5506522"/>
            <a:ext cx="5691332" cy="1216872"/>
          </a:xfrm>
        </p:spPr>
        <p:txBody>
          <a:bodyPr vert="horz" lIns="91440" tIns="45720" rIns="91440" bIns="45720" rtlCol="0" anchor="b">
            <a:normAutofit/>
          </a:bodyPr>
          <a:lstStyle/>
          <a:p>
            <a:endParaRPr lang="en-US" sz="6000" b="1" kern="1200" dirty="0">
              <a:solidFill>
                <a:schemeClr val="bg1"/>
              </a:solidFill>
              <a:latin typeface="+mj-lt"/>
              <a:ea typeface="+mj-ea"/>
              <a:cs typeface="+mj-cs"/>
            </a:endParaRPr>
          </a:p>
        </p:txBody>
      </p:sp>
      <p:cxnSp>
        <p:nvCxnSpPr>
          <p:cNvPr id="16" name="Straight Connector 1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068916" y="5597879"/>
            <a:ext cx="40076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2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547F486-F628-45EC-B0C5-3856D27B9FF6}"/>
              </a:ext>
            </a:extLst>
          </p:cNvPr>
          <p:cNvSpPr txBox="1"/>
          <p:nvPr/>
        </p:nvSpPr>
        <p:spPr>
          <a:xfrm>
            <a:off x="344889" y="1463388"/>
            <a:ext cx="1364845" cy="4678204"/>
          </a:xfrm>
          <a:prstGeom prst="rect">
            <a:avLst/>
          </a:prstGeom>
          <a:noFill/>
        </p:spPr>
        <p:txBody>
          <a:bodyPr wrap="square" rtlCol="0">
            <a:spAutoFit/>
          </a:bodyPr>
          <a:lstStyle/>
          <a:p>
            <a:pPr marL="0" marR="0" lvl="0" indent="0" algn="l" defTabSz="521208"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Select the Green ‘Add’ button to enable the fields below then enter load information.</a:t>
            </a:r>
          </a:p>
          <a:p>
            <a:pPr marL="0" marR="0" lvl="0" indent="0" algn="l" defTabSz="521208"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521208"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Yellow highlighted areas are the minimum required fields</a:t>
            </a:r>
          </a:p>
        </p:txBody>
      </p:sp>
      <p:cxnSp>
        <p:nvCxnSpPr>
          <p:cNvPr id="10" name="Straight Arrow Connector 9">
            <a:extLst>
              <a:ext uri="{FF2B5EF4-FFF2-40B4-BE49-F238E27FC236}">
                <a16:creationId xmlns:a16="http://schemas.microsoft.com/office/drawing/2014/main" id="{A1511290-0FF1-445C-A7AB-DE98C6A1DA98}"/>
              </a:ext>
            </a:extLst>
          </p:cNvPr>
          <p:cNvCxnSpPr/>
          <p:nvPr/>
        </p:nvCxnSpPr>
        <p:spPr>
          <a:xfrm flipH="1">
            <a:off x="2551888" y="1957568"/>
            <a:ext cx="1116191" cy="4658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AAF7E0A-8FB8-4A8F-91F5-6B06EB0DA90E}"/>
                  </a:ext>
                </a:extLst>
              </p14:cNvPr>
              <p14:cNvContentPartPr/>
              <p14:nvPr/>
            </p14:nvContentPartPr>
            <p14:xfrm>
              <a:off x="3060418" y="2736928"/>
              <a:ext cx="356817" cy="16434"/>
            </p14:xfrm>
          </p:contentPart>
        </mc:Choice>
        <mc:Fallback xmlns="">
          <p:pic>
            <p:nvPicPr>
              <p:cNvPr id="12" name="Ink 11">
                <a:extLst>
                  <a:ext uri="{FF2B5EF4-FFF2-40B4-BE49-F238E27FC236}">
                    <a16:creationId xmlns:a16="http://schemas.microsoft.com/office/drawing/2014/main" id="{3AAF7E0A-8FB8-4A8F-91F5-6B06EB0DA90E}"/>
                  </a:ext>
                </a:extLst>
              </p:cNvPr>
              <p:cNvPicPr/>
              <p:nvPr/>
            </p:nvPicPr>
            <p:blipFill>
              <a:blip r:embed="rId3"/>
              <a:stretch>
                <a:fillRect/>
              </a:stretch>
            </p:blipFill>
            <p:spPr>
              <a:xfrm>
                <a:off x="3029125" y="2675738"/>
                <a:ext cx="419404" cy="13846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515FE4BA-A3F2-463D-85FD-133196521FAC}"/>
                  </a:ext>
                </a:extLst>
              </p14:cNvPr>
              <p14:cNvContentPartPr/>
              <p14:nvPr/>
            </p14:nvContentPartPr>
            <p14:xfrm>
              <a:off x="5239937" y="2743501"/>
              <a:ext cx="343670" cy="23007"/>
            </p14:xfrm>
          </p:contentPart>
        </mc:Choice>
        <mc:Fallback xmlns="">
          <p:pic>
            <p:nvPicPr>
              <p:cNvPr id="13" name="Ink 12">
                <a:extLst>
                  <a:ext uri="{FF2B5EF4-FFF2-40B4-BE49-F238E27FC236}">
                    <a16:creationId xmlns:a16="http://schemas.microsoft.com/office/drawing/2014/main" id="{515FE4BA-A3F2-463D-85FD-133196521FAC}"/>
                  </a:ext>
                </a:extLst>
              </p:cNvPr>
              <p:cNvPicPr/>
              <p:nvPr/>
            </p:nvPicPr>
            <p:blipFill>
              <a:blip r:embed="rId5"/>
              <a:stretch>
                <a:fillRect/>
              </a:stretch>
            </p:blipFill>
            <p:spPr>
              <a:xfrm>
                <a:off x="5208629" y="2681559"/>
                <a:ext cx="406286" cy="146537"/>
              </a:xfrm>
              <a:prstGeom prst="rect">
                <a:avLst/>
              </a:prstGeom>
            </p:spPr>
          </p:pic>
        </mc:Fallback>
      </mc:AlternateContent>
      <p:pic>
        <p:nvPicPr>
          <p:cNvPr id="3" name="Picture 2">
            <a:extLst>
              <a:ext uri="{FF2B5EF4-FFF2-40B4-BE49-F238E27FC236}">
                <a16:creationId xmlns:a16="http://schemas.microsoft.com/office/drawing/2014/main" id="{7F625D43-B13C-A850-2DD4-AD60402268E8}"/>
              </a:ext>
            </a:extLst>
          </p:cNvPr>
          <p:cNvPicPr>
            <a:picLocks noChangeAspect="1"/>
          </p:cNvPicPr>
          <p:nvPr/>
        </p:nvPicPr>
        <p:blipFill>
          <a:blip r:embed="rId6"/>
          <a:stretch>
            <a:fillRect/>
          </a:stretch>
        </p:blipFill>
        <p:spPr>
          <a:xfrm>
            <a:off x="1709735" y="183769"/>
            <a:ext cx="9539290" cy="5322753"/>
          </a:xfrm>
          <a:prstGeom prst="rect">
            <a:avLst/>
          </a:prstGeom>
        </p:spPr>
      </p:pic>
    </p:spTree>
    <p:extLst>
      <p:ext uri="{BB962C8B-B14F-4D97-AF65-F5344CB8AC3E}">
        <p14:creationId xmlns:p14="http://schemas.microsoft.com/office/powerpoint/2010/main" val="214485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4B83F1-901A-F452-0823-DA1146A5FD4D}"/>
              </a:ext>
            </a:extLst>
          </p:cNvPr>
          <p:cNvSpPr txBox="1"/>
          <p:nvPr/>
        </p:nvSpPr>
        <p:spPr>
          <a:xfrm>
            <a:off x="667345" y="1915879"/>
            <a:ext cx="29939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To use an existing location select the magnifying glass next to the location code box</a:t>
            </a:r>
          </a:p>
        </p:txBody>
      </p:sp>
      <p:pic>
        <p:nvPicPr>
          <p:cNvPr id="7" name="Picture 6">
            <a:extLst>
              <a:ext uri="{FF2B5EF4-FFF2-40B4-BE49-F238E27FC236}">
                <a16:creationId xmlns:a16="http://schemas.microsoft.com/office/drawing/2014/main" id="{21B6AAF6-88EE-4212-101E-8801D0CF481D}"/>
              </a:ext>
            </a:extLst>
          </p:cNvPr>
          <p:cNvPicPr>
            <a:picLocks noChangeAspect="1"/>
          </p:cNvPicPr>
          <p:nvPr/>
        </p:nvPicPr>
        <p:blipFill>
          <a:blip r:embed="rId2"/>
          <a:stretch>
            <a:fillRect/>
          </a:stretch>
        </p:blipFill>
        <p:spPr>
          <a:xfrm>
            <a:off x="223188" y="3059169"/>
            <a:ext cx="4664234" cy="3463677"/>
          </a:xfrm>
          <a:prstGeom prst="rect">
            <a:avLst/>
          </a:prstGeom>
        </p:spPr>
      </p:pic>
      <p:pic>
        <p:nvPicPr>
          <p:cNvPr id="8" name="Picture 7">
            <a:extLst>
              <a:ext uri="{FF2B5EF4-FFF2-40B4-BE49-F238E27FC236}">
                <a16:creationId xmlns:a16="http://schemas.microsoft.com/office/drawing/2014/main" id="{B7DE3F60-38E0-BE9D-ABEE-E3A6FFEB7932}"/>
              </a:ext>
            </a:extLst>
          </p:cNvPr>
          <p:cNvPicPr>
            <a:picLocks noChangeAspect="1"/>
          </p:cNvPicPr>
          <p:nvPr/>
        </p:nvPicPr>
        <p:blipFill>
          <a:blip r:embed="rId3"/>
          <a:stretch>
            <a:fillRect/>
          </a:stretch>
        </p:blipFill>
        <p:spPr>
          <a:xfrm>
            <a:off x="4866020" y="447924"/>
            <a:ext cx="7097263" cy="2689025"/>
          </a:xfrm>
          <a:prstGeom prst="rect">
            <a:avLst/>
          </a:prstGeom>
        </p:spPr>
      </p:pic>
      <p:sp>
        <p:nvSpPr>
          <p:cNvPr id="9" name="TextBox 8">
            <a:extLst>
              <a:ext uri="{FF2B5EF4-FFF2-40B4-BE49-F238E27FC236}">
                <a16:creationId xmlns:a16="http://schemas.microsoft.com/office/drawing/2014/main" id="{46B6190A-820E-D115-2B23-E0E8D09E10E7}"/>
              </a:ext>
            </a:extLst>
          </p:cNvPr>
          <p:cNvSpPr txBox="1"/>
          <p:nvPr/>
        </p:nvSpPr>
        <p:spPr>
          <a:xfrm>
            <a:off x="4989933" y="4062715"/>
            <a:ext cx="2255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A separate window will open called ‘Active Locations.’ You may search the name of any location in the blue search box</a:t>
            </a:r>
          </a:p>
        </p:txBody>
      </p:sp>
      <p:sp>
        <p:nvSpPr>
          <p:cNvPr id="12" name="TextBox 11">
            <a:extLst>
              <a:ext uri="{FF2B5EF4-FFF2-40B4-BE49-F238E27FC236}">
                <a16:creationId xmlns:a16="http://schemas.microsoft.com/office/drawing/2014/main" id="{8D216F76-B246-E7D2-38EC-C743154A49F9}"/>
              </a:ext>
            </a:extLst>
          </p:cNvPr>
          <p:cNvSpPr txBox="1"/>
          <p:nvPr/>
        </p:nvSpPr>
        <p:spPr>
          <a:xfrm>
            <a:off x="8955883" y="3878611"/>
            <a:ext cx="2255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You can change the search criteria by clicking on any of the headers to search by that information off the release</a:t>
            </a:r>
          </a:p>
        </p:txBody>
      </p:sp>
    </p:spTree>
    <p:extLst>
      <p:ext uri="{BB962C8B-B14F-4D97-AF65-F5344CB8AC3E}">
        <p14:creationId xmlns:p14="http://schemas.microsoft.com/office/powerpoint/2010/main" val="333675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yellow logo on a black background&#10;&#10;Description automatically generated with low confidence">
            <a:extLst>
              <a:ext uri="{FF2B5EF4-FFF2-40B4-BE49-F238E27FC236}">
                <a16:creationId xmlns:a16="http://schemas.microsoft.com/office/drawing/2014/main" id="{693AC8EF-2914-6127-556E-ADACA4704A2F}"/>
              </a:ext>
            </a:extLst>
          </p:cNvPr>
          <p:cNvPicPr>
            <a:picLocks noChangeAspect="1"/>
          </p:cNvPicPr>
          <p:nvPr/>
        </p:nvPicPr>
        <p:blipFill>
          <a:blip r:embed="rId2"/>
          <a:stretch>
            <a:fillRect/>
          </a:stretch>
        </p:blipFill>
        <p:spPr>
          <a:xfrm>
            <a:off x="11450716" y="6058129"/>
            <a:ext cx="536258" cy="571645"/>
          </a:xfrm>
          <a:prstGeom prst="rect">
            <a:avLst/>
          </a:prstGeom>
        </p:spPr>
      </p:pic>
      <p:pic>
        <p:nvPicPr>
          <p:cNvPr id="7" name="Picture 6">
            <a:extLst>
              <a:ext uri="{FF2B5EF4-FFF2-40B4-BE49-F238E27FC236}">
                <a16:creationId xmlns:a16="http://schemas.microsoft.com/office/drawing/2014/main" id="{BDD1544B-B03D-68AD-94FE-8CB2FDD6665F}"/>
              </a:ext>
            </a:extLst>
          </p:cNvPr>
          <p:cNvPicPr>
            <a:picLocks noChangeAspect="1"/>
          </p:cNvPicPr>
          <p:nvPr/>
        </p:nvPicPr>
        <p:blipFill>
          <a:blip r:embed="rId3"/>
          <a:stretch>
            <a:fillRect/>
          </a:stretch>
        </p:blipFill>
        <p:spPr>
          <a:xfrm>
            <a:off x="319209" y="1543774"/>
            <a:ext cx="4370251" cy="3166469"/>
          </a:xfrm>
          <a:prstGeom prst="rect">
            <a:avLst/>
          </a:prstGeom>
        </p:spPr>
      </p:pic>
      <p:sp>
        <p:nvSpPr>
          <p:cNvPr id="9" name="TextBox 8">
            <a:extLst>
              <a:ext uri="{FF2B5EF4-FFF2-40B4-BE49-F238E27FC236}">
                <a16:creationId xmlns:a16="http://schemas.microsoft.com/office/drawing/2014/main" id="{5F94BDCC-F827-FACF-DE97-ED129CD80982}"/>
              </a:ext>
            </a:extLst>
          </p:cNvPr>
          <p:cNvSpPr txBox="1"/>
          <p:nvPr/>
        </p:nvSpPr>
        <p:spPr>
          <a:xfrm>
            <a:off x="174084" y="1116846"/>
            <a:ext cx="737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Right click in the ‘Location Code’ field and select ‘New Location’</a:t>
            </a:r>
          </a:p>
        </p:txBody>
      </p:sp>
      <p:sp>
        <p:nvSpPr>
          <p:cNvPr id="11" name="TextBox 10">
            <a:extLst>
              <a:ext uri="{FF2B5EF4-FFF2-40B4-BE49-F238E27FC236}">
                <a16:creationId xmlns:a16="http://schemas.microsoft.com/office/drawing/2014/main" id="{EAA7C717-8C85-B844-E3AE-62BD126F1B0E}"/>
              </a:ext>
            </a:extLst>
          </p:cNvPr>
          <p:cNvSpPr txBox="1"/>
          <p:nvPr/>
        </p:nvSpPr>
        <p:spPr>
          <a:xfrm>
            <a:off x="6743700" y="4398508"/>
            <a:ext cx="4590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Select ‘Location’ in your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LoadMaster</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Menu</a:t>
            </a:r>
          </a:p>
        </p:txBody>
      </p:sp>
      <p:pic>
        <p:nvPicPr>
          <p:cNvPr id="12" name="Picture 11">
            <a:extLst>
              <a:ext uri="{FF2B5EF4-FFF2-40B4-BE49-F238E27FC236}">
                <a16:creationId xmlns:a16="http://schemas.microsoft.com/office/drawing/2014/main" id="{8ACF3640-6AC0-0D07-74AA-629F68AF57A9}"/>
              </a:ext>
            </a:extLst>
          </p:cNvPr>
          <p:cNvPicPr>
            <a:picLocks noChangeAspect="1"/>
          </p:cNvPicPr>
          <p:nvPr/>
        </p:nvPicPr>
        <p:blipFill>
          <a:blip r:embed="rId4"/>
          <a:stretch>
            <a:fillRect/>
          </a:stretch>
        </p:blipFill>
        <p:spPr>
          <a:xfrm>
            <a:off x="3106773" y="4825436"/>
            <a:ext cx="8880201" cy="946310"/>
          </a:xfrm>
          <a:prstGeom prst="rect">
            <a:avLst/>
          </a:prstGeom>
        </p:spPr>
      </p:pic>
    </p:spTree>
    <p:extLst>
      <p:ext uri="{BB962C8B-B14F-4D97-AF65-F5344CB8AC3E}">
        <p14:creationId xmlns:p14="http://schemas.microsoft.com/office/powerpoint/2010/main" val="59019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5F88B0FE-3103-4BD4-9EE0-12131FCA69C8}"/>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kern="1200">
                <a:solidFill>
                  <a:schemeClr val="bg1"/>
                </a:solidFill>
                <a:latin typeface="+mj-lt"/>
                <a:ea typeface="+mj-ea"/>
                <a:cs typeface="+mj-cs"/>
              </a:rPr>
              <a:t>Enter a new location</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4B59AF-8A26-4788-83DF-43AF737CEC21}"/>
              </a:ext>
            </a:extLst>
          </p:cNvPr>
          <p:cNvSpPr txBox="1"/>
          <p:nvPr/>
        </p:nvSpPr>
        <p:spPr>
          <a:xfrm>
            <a:off x="897768" y="1833807"/>
            <a:ext cx="4586513" cy="3798479"/>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Once you open the ‘Location’ window you will select the green ‘Add’ button.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Next you will create a location code. (I use the first three letters of the facility name and the state abbreviation.)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After that enter the city and state.  You may also enter the contact information. However, keep in mind that this information will populate every time someone in Beemac uses this built location. Not everyone has the same contact at a facility as you.</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Once everything is added select ‘Exec’ button to save the location and then exit the screen.</a:t>
            </a: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4CB54D-2982-488D-BC7F-0EFD67BF5E92}"/>
              </a:ext>
            </a:extLst>
          </p:cNvPr>
          <p:cNvPicPr>
            <a:picLocks noChangeAspect="1"/>
          </p:cNvPicPr>
          <p:nvPr/>
        </p:nvPicPr>
        <p:blipFill>
          <a:blip r:embed="rId2"/>
          <a:stretch>
            <a:fillRect/>
          </a:stretch>
        </p:blipFill>
        <p:spPr>
          <a:xfrm>
            <a:off x="5687997" y="1532420"/>
            <a:ext cx="6423466" cy="4175252"/>
          </a:xfrm>
          <a:prstGeom prst="rect">
            <a:avLst/>
          </a:prstGeom>
        </p:spPr>
      </p:pic>
    </p:spTree>
    <p:extLst>
      <p:ext uri="{BB962C8B-B14F-4D97-AF65-F5344CB8AC3E}">
        <p14:creationId xmlns:p14="http://schemas.microsoft.com/office/powerpoint/2010/main" val="296256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5B582BF-11F6-46B0-AEA6-CD2169A5F094}"/>
              </a:ext>
            </a:extLst>
          </p:cNvPr>
          <p:cNvSpPr>
            <a:spLocks noGrp="1"/>
          </p:cNvSpPr>
          <p:nvPr>
            <p:ph type="title"/>
          </p:nvPr>
        </p:nvSpPr>
        <p:spPr>
          <a:xfrm>
            <a:off x="838200" y="388308"/>
            <a:ext cx="5499970" cy="1021424"/>
          </a:xfrm>
        </p:spPr>
        <p:txBody>
          <a:bodyPr vert="horz" lIns="91440" tIns="45720" rIns="91440" bIns="45720" rtlCol="0" anchor="b">
            <a:normAutofit/>
          </a:bodyPr>
          <a:lstStyle/>
          <a:p>
            <a:pPr algn="r"/>
            <a:r>
              <a:rPr lang="en-US" sz="4000" b="1" kern="1200" dirty="0">
                <a:solidFill>
                  <a:schemeClr val="bg1"/>
                </a:solidFill>
                <a:latin typeface="+mj-lt"/>
                <a:ea typeface="+mj-ea"/>
                <a:cs typeface="+mj-cs"/>
              </a:rPr>
              <a:t>Enter a new ORDER</a:t>
            </a:r>
          </a:p>
        </p:txBody>
      </p:sp>
      <p:cxnSp>
        <p:nvCxnSpPr>
          <p:cNvPr id="22" name="Straight Connector 2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B2A16EF-8543-4C4E-9264-D262D6E91E85}"/>
              </a:ext>
            </a:extLst>
          </p:cNvPr>
          <p:cNvPicPr>
            <a:picLocks noChangeAspect="1"/>
          </p:cNvPicPr>
          <p:nvPr/>
        </p:nvPicPr>
        <p:blipFill>
          <a:blip r:embed="rId2"/>
          <a:stretch>
            <a:fillRect/>
          </a:stretch>
        </p:blipFill>
        <p:spPr>
          <a:xfrm>
            <a:off x="261257" y="1721173"/>
            <a:ext cx="5656459" cy="4164955"/>
          </a:xfrm>
          <a:prstGeom prst="rect">
            <a:avLst/>
          </a:prstGeom>
        </p:spPr>
      </p:pic>
      <p:sp>
        <p:nvSpPr>
          <p:cNvPr id="11" name="TextBox 10">
            <a:extLst>
              <a:ext uri="{FF2B5EF4-FFF2-40B4-BE49-F238E27FC236}">
                <a16:creationId xmlns:a16="http://schemas.microsoft.com/office/drawing/2014/main" id="{AC8452C4-C7E8-4DD6-B99F-D39CD5F8A2FB}"/>
              </a:ext>
            </a:extLst>
          </p:cNvPr>
          <p:cNvSpPr txBox="1"/>
          <p:nvPr/>
        </p:nvSpPr>
        <p:spPr>
          <a:xfrm>
            <a:off x="6269169" y="1682846"/>
            <a:ext cx="5571378" cy="5216813"/>
          </a:xfrm>
          <a:prstGeom prst="rect">
            <a:avLst/>
          </a:prstGeom>
          <a:noFill/>
        </p:spPr>
        <p:txBody>
          <a:bodyPr wrap="square" rtlCol="0">
            <a:spAutoFit/>
          </a:bodyP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After entering both the Shipper and the Consignee address you will then add the dates and times. You can enter the dates by typing them manually, using the calendar button, or short cuts. (t – today, t+1 – tomorrow)</a:t>
            </a:r>
          </a:p>
          <a:p>
            <a:pPr marL="0" marR="0" lvl="0" indent="0" algn="l" defTabSz="621792"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 the bottom of the order entry you are required to fill out three fields to build your load… Commodity, Consignee Reference, and Trailer Type.</a:t>
            </a:r>
          </a:p>
          <a:p>
            <a:pPr marL="0" marR="0" lvl="0" indent="0" algn="l" defTabSz="621792"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 the Commodity and Trailer fields you can select the magnifying glass to search all of our built commodities.</a:t>
            </a:r>
          </a:p>
          <a:p>
            <a:pPr marL="0" marR="0" lvl="0" indent="0" algn="l" defTabSz="621792"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 the Consignee Reference field you will be entering the invoice number in which your customer uses to identify the load.</a:t>
            </a:r>
          </a:p>
          <a:p>
            <a:pPr marL="0" marR="0" lvl="0" indent="0" algn="l" defTabSz="621792"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You will also be entering information in the Planning comments later in load building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C8903B35-9123-42AB-AAC1-6F830B84DB7C}"/>
              </a:ext>
            </a:extLst>
          </p:cNvPr>
          <p:cNvCxnSpPr>
            <a:cxnSpLocks/>
          </p:cNvCxnSpPr>
          <p:nvPr/>
        </p:nvCxnSpPr>
        <p:spPr>
          <a:xfrm flipV="1">
            <a:off x="4926691" y="2308419"/>
            <a:ext cx="1342478" cy="149523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20FB0E-E9FF-4DCD-B87E-34DB3634BDCA}"/>
              </a:ext>
            </a:extLst>
          </p:cNvPr>
          <p:cNvCxnSpPr>
            <a:cxnSpLocks/>
          </p:cNvCxnSpPr>
          <p:nvPr/>
        </p:nvCxnSpPr>
        <p:spPr>
          <a:xfrm>
            <a:off x="4851295" y="4273509"/>
            <a:ext cx="1417874" cy="54049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D3FF14B-5908-13D6-A236-89E814FA0E55}"/>
              </a:ext>
            </a:extLst>
          </p:cNvPr>
          <p:cNvSpPr/>
          <p:nvPr/>
        </p:nvSpPr>
        <p:spPr>
          <a:xfrm>
            <a:off x="3144503" y="2818888"/>
            <a:ext cx="437705" cy="828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68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TRN</a:t>
            </a:r>
            <a:endPar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256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B838B2A-70BD-4557-AB64-90CC5924704C}"/>
              </a:ext>
            </a:extLst>
          </p:cNvPr>
          <p:cNvSpPr txBox="1">
            <a:spLocks/>
          </p:cNvSpPr>
          <p:nvPr/>
        </p:nvSpPr>
        <p:spPr>
          <a:xfrm>
            <a:off x="838200" y="468113"/>
            <a:ext cx="4631033" cy="13831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all" spc="0" normalizeH="0" baseline="0" noProof="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 a new ORDER – dispatch comments</a:t>
            </a:r>
          </a:p>
        </p:txBody>
      </p:sp>
      <p:cxnSp>
        <p:nvCxnSpPr>
          <p:cNvPr id="15" name="Straight Connector 14">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390EAA-6068-4331-BEAB-A5677E2CC195}"/>
              </a:ext>
            </a:extLst>
          </p:cNvPr>
          <p:cNvSpPr txBox="1"/>
          <p:nvPr/>
        </p:nvSpPr>
        <p:spPr>
          <a:xfrm>
            <a:off x="285774" y="1974638"/>
            <a:ext cx="6105502" cy="5797759"/>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After you are done entering information into the ‘General’ tab of your ‘Order Entry’ screen you will select the ‘Comments/References’ button under the Shipper address.  You will get a pop-up window, select ‘Add’ and get another pop-up window.</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the pop-up window the ‘Type’ is ‘Dispatch comment’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In this screen you will enter any and all information that your driver will need to get loaded. You will enter any special information or directions as well as any numbers, commodity description, or special equipment the driver may need.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Please see the load building document printed for you for a general layout of how dispatch comments are to be built</a:t>
            </a:r>
          </a:p>
        </p:txBody>
      </p:sp>
      <p:pic>
        <p:nvPicPr>
          <p:cNvPr id="6" name="Picture 5">
            <a:extLst>
              <a:ext uri="{FF2B5EF4-FFF2-40B4-BE49-F238E27FC236}">
                <a16:creationId xmlns:a16="http://schemas.microsoft.com/office/drawing/2014/main" id="{A96D7BDE-AB14-496E-B9F8-D849FD3269CB}"/>
              </a:ext>
            </a:extLst>
          </p:cNvPr>
          <p:cNvPicPr>
            <a:picLocks noChangeAspect="1"/>
          </p:cNvPicPr>
          <p:nvPr/>
        </p:nvPicPr>
        <p:blipFill rotWithShape="1">
          <a:blip r:embed="rId2"/>
          <a:srcRect r="26286" b="-1"/>
          <a:stretch/>
        </p:blipFill>
        <p:spPr>
          <a:xfrm>
            <a:off x="6526194" y="1159667"/>
            <a:ext cx="5676273" cy="5698332"/>
          </a:xfrm>
          <a:prstGeom prst="rect">
            <a:avLst/>
          </a:prstGeom>
        </p:spPr>
      </p:pic>
      <p:grpSp>
        <p:nvGrpSpPr>
          <p:cNvPr id="17" name="Group 16">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8" name="Straight Connector 17">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87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2ED8B2-D403-4AE5-BC9A-35207C46EE52}"/>
              </a:ext>
            </a:extLst>
          </p:cNvPr>
          <p:cNvSpPr txBox="1">
            <a:spLocks/>
          </p:cNvSpPr>
          <p:nvPr/>
        </p:nvSpPr>
        <p:spPr>
          <a:xfrm>
            <a:off x="838200" y="468113"/>
            <a:ext cx="4631033" cy="13831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800" b="1" i="0" u="none" strike="noStrike" kern="1200" cap="all" spc="0" normalizeH="0" baseline="0" noProof="0">
                <a:ln w="3175" cmpd="sng">
                  <a:noFill/>
                </a:ln>
                <a:solidFill>
                  <a:prstClr val="white"/>
                </a:solidFill>
                <a:effectLst>
                  <a:glow rad="38100">
                    <a:prstClr val="white">
                      <a:lumMod val="65000"/>
                      <a:lumOff val="35000"/>
                      <a:alpha val="40000"/>
                    </a:prstClr>
                  </a:glow>
                  <a:outerShdw blurRad="28575" dist="38100" dir="14040000" algn="tl" rotWithShape="0">
                    <a:srgbClr val="000000">
                      <a:alpha val="25000"/>
                    </a:srgbClr>
                  </a:outerShdw>
                </a:effectLst>
                <a:uLnTx/>
                <a:uFillTx/>
                <a:latin typeface="Calibri Light" panose="020F0302020204030204"/>
                <a:ea typeface="+mj-ea"/>
                <a:cs typeface="+mj-cs"/>
              </a:rPr>
              <a:t>Entering a stop</a:t>
            </a:r>
          </a:p>
        </p:txBody>
      </p:sp>
      <p:cxnSp>
        <p:nvCxnSpPr>
          <p:cNvPr id="15" name="Straight Connector 14">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9FFA9F-0D75-4CB0-A22C-AD119AF9C0B7}"/>
              </a:ext>
            </a:extLst>
          </p:cNvPr>
          <p:cNvSpPr txBox="1"/>
          <p:nvPr/>
        </p:nvSpPr>
        <p:spPr>
          <a:xfrm>
            <a:off x="66675" y="2019302"/>
            <a:ext cx="6315697" cy="4914896"/>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building a load with more than one pickup or delivery you will select the ‘Stop’ tab. After that select the pickup or delivery line and select ‘Ins’ at the bottom of the screen. This will prompt a pop-up box.</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pop-up box you will enter all the same information for the other stops such as facility name, street address, city and state, contact name and phone number and the pick-up and delivery dates and times.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Once your are done select ‘OK’ and your stop will appear in between the pick-up and delivery. You can move the stop order by using the ‘Up’ and ‘Down’ buttons at the bottom of your screen.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1A082F9-4166-484F-9ECF-21D7F7F6FE90}"/>
              </a:ext>
            </a:extLst>
          </p:cNvPr>
          <p:cNvPicPr>
            <a:picLocks noChangeAspect="1"/>
          </p:cNvPicPr>
          <p:nvPr/>
        </p:nvPicPr>
        <p:blipFill rotWithShape="1">
          <a:blip r:embed="rId2"/>
          <a:srcRect l="2325" r="23961" b="-1"/>
          <a:stretch/>
        </p:blipFill>
        <p:spPr>
          <a:xfrm>
            <a:off x="6449052" y="921543"/>
            <a:ext cx="5676273" cy="5698332"/>
          </a:xfrm>
          <a:prstGeom prst="rect">
            <a:avLst/>
          </a:prstGeom>
        </p:spPr>
      </p:pic>
      <p:grpSp>
        <p:nvGrpSpPr>
          <p:cNvPr id="17" name="Group 16">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8" name="Straight Connector 17">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223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11775</TotalTime>
  <Words>1289</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New Order Entry  </vt:lpstr>
      <vt:lpstr>Enter a new Order</vt:lpstr>
      <vt:lpstr>PowerPoint Presentation</vt:lpstr>
      <vt:lpstr>PowerPoint Presentation</vt:lpstr>
      <vt:lpstr>PowerPoint Presentation</vt:lpstr>
      <vt:lpstr>Enter a new location</vt:lpstr>
      <vt:lpstr>Enter a new ORDER</vt:lpstr>
      <vt:lpstr>PowerPoint Presentation</vt:lpstr>
      <vt:lpstr>PowerPoint Presentation</vt:lpstr>
      <vt:lpstr>PowerPoint Presentation</vt:lpstr>
      <vt:lpstr>PowerPoint Presentation</vt:lpstr>
      <vt:lpstr>PowerPoint Presentation</vt:lpstr>
      <vt:lpstr>ADDING ACCESSORIAL CHARGES</vt:lpstr>
      <vt:lpstr>ADDING ACCESSORIAL CHARGES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Training</dc:title>
  <dc:creator>Alyssa Ramstine</dc:creator>
  <cp:lastModifiedBy>Valentina Vergara Paez</cp:lastModifiedBy>
  <cp:revision>43</cp:revision>
  <dcterms:created xsi:type="dcterms:W3CDTF">2019-06-03T18:26:25Z</dcterms:created>
  <dcterms:modified xsi:type="dcterms:W3CDTF">2023-07-11T13:21:58Z</dcterms:modified>
</cp:coreProperties>
</file>