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5" r:id="rId6"/>
    <p:sldId id="268" r:id="rId7"/>
    <p:sldId id="269" r:id="rId8"/>
    <p:sldId id="270" r:id="rId9"/>
    <p:sldId id="259" r:id="rId10"/>
    <p:sldId id="260" r:id="rId11"/>
    <p:sldId id="261" r:id="rId12"/>
    <p:sldId id="262" r:id="rId13"/>
    <p:sldId id="266" r:id="rId14"/>
    <p:sldId id="267" r:id="rId15"/>
    <p:sldId id="26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964AD4-9DB6-4D44-9D3B-330185EB39A2}" v="8" dt="2023-06-08T18:48:01.2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100" d="100"/>
          <a:sy n="100" d="100"/>
        </p:scale>
        <p:origin x="990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94C1B-E749-CB23-E504-427310E5C7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3494CC-2176-79AB-59F7-8CE462400F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40520B-C627-D361-8956-14630D944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16EC6-2DAA-4B06-97ED-75B0593BF4FF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49C7C0-8F1F-FD32-5F83-5F6404881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097517-E80C-E3FD-44CD-16EAFA13B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C0F3-7150-4852-BE10-A92AB248F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23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0BEA1-F1F5-6EC5-12D8-D37F5F2A5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2DD95D-2BA8-D9C5-625E-C3D97803FA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EEC594-B647-AB56-8170-DAC4C3961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16EC6-2DAA-4B06-97ED-75B0593BF4FF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9490A2-D262-E01F-88B6-069745B6A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E1E650-A7EA-992E-5ECD-6382C045D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C0F3-7150-4852-BE10-A92AB248F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163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47325E-A8FD-2276-EB17-BA706FEE57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8A678F-5D53-4ACD-D1A9-BB50C7B7BE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0F0DD3-E41C-CCA5-3F8D-DC73DBE74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16EC6-2DAA-4B06-97ED-75B0593BF4FF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E67DA5-899E-3EAE-EE6A-8B041FB78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752DD2-3773-8DF9-98F8-B8D218E4E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C0F3-7150-4852-BE10-A92AB248F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428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FC0CA-6FB9-B688-3E69-62F1F82D5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62DEFB-D6D7-D9B2-2562-22DB582B33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E67A14-6C16-4A80-B9B4-89348507D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16EC6-2DAA-4B06-97ED-75B0593BF4FF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498A39-386F-FF41-F737-6B122705A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6B2CDF-52FD-C80F-1E86-6C982E83E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C0F3-7150-4852-BE10-A92AB248F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467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5D088-33DC-1175-5AE1-F8D434564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6E5A30-6BD3-5526-9E8D-794BF3703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5BC186-8586-534C-A62E-5CC2A1FEB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16EC6-2DAA-4B06-97ED-75B0593BF4FF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32F91E-92A9-8852-7F46-7B8161BCD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C91B41-1958-5B02-FE57-4855302F7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C0F3-7150-4852-BE10-A92AB248F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624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8EDFA-60AE-152E-36A1-DBF9EF3F1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72F7F3-F8B6-D00D-2AE3-3257CE1B85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0EDBF0-7867-F527-362C-221A6874A2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FC30A7-BBE2-883A-76EB-97095AD70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16EC6-2DAA-4B06-97ED-75B0593BF4FF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115E9F-8F72-B56E-CEE7-1021D62DF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75A320-62C3-1FB6-717C-58B095D69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C0F3-7150-4852-BE10-A92AB248F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469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B79EA-F61A-7B53-3D1B-BE039612E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6C2285-91BA-4A99-C679-170A7567FE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4A8DF4-A7DA-E502-95A0-C53EC0FB56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21B6E-958D-10A1-D328-CB73DF465D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17803F-5F7D-3D5D-2D0C-EB7EF6A23B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08A4736-3219-9405-9BA3-E8111384C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16EC6-2DAA-4B06-97ED-75B0593BF4FF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576D7E-2FEB-20EB-955B-C5B9E3E72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BBD6EC-5185-644C-7B5F-4D84EE051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C0F3-7150-4852-BE10-A92AB248F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20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A158B-F61C-B290-5225-716D0DB1A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C49151-C695-CA80-8ABD-9D89B03F3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16EC6-2DAA-4B06-97ED-75B0593BF4FF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24A74B-553C-4908-0866-95EF481B9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B3F6F6-0DD2-5D81-FAE6-13420D4FC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C0F3-7150-4852-BE10-A92AB248F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247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D938D0-52A8-7484-E17B-901B06A9E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16EC6-2DAA-4B06-97ED-75B0593BF4FF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7C200D-FBCB-E046-1656-CDB293B38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BDC5A7-C758-4AD7-DFBB-D1B232B48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C0F3-7150-4852-BE10-A92AB248F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763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DC06F-5B57-4F71-EEB8-2C6A22FA7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2B24B9-E00B-6E09-B16C-20512AAD62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27DF62-0059-1474-4A7A-97F262DC3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2936F0-2C52-B4E4-D227-13E84CA2B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16EC6-2DAA-4B06-97ED-75B0593BF4FF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94E009-0EC8-5BF4-FD1B-0D6B7D874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5F0A95-E8B5-209B-5AA3-9815BE046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C0F3-7150-4852-BE10-A92AB248F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899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0A3F1-987E-4818-CAC3-08B319494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9815061-217B-47A5-7245-EB76F6492E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246475-1977-205F-D386-D12853756E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3AC6A9-7F25-EE1D-1F20-3E717778F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16EC6-2DAA-4B06-97ED-75B0593BF4FF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4BB087-5B78-93BC-5294-09FE39DED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12102B-D799-BD03-CECC-32A1A8467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C0F3-7150-4852-BE10-A92AB248F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113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462F92-BDA8-DD28-72F6-4FC2E89CD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D98587-C550-623D-9484-D6835EC0DE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8CDD6F-041E-49E6-B17A-194C22A4A8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16EC6-2DAA-4B06-97ED-75B0593BF4FF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0BE3C4-C65E-BE18-16C3-DDB6623DD5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0F26C3-D3A4-5F35-733A-7C0F4ECF7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0C0F3-7150-4852-BE10-A92AB248F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66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contractrates@beemac.co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Carrier.invoice@beemac.com" TargetMode="External"/><Relationship Id="rId2" Type="http://schemas.openxmlformats.org/officeDocument/2006/relationships/hyperlink" Target="mailto:paperwork@beemac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9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yellow logo on a black background">
            <a:extLst>
              <a:ext uri="{FF2B5EF4-FFF2-40B4-BE49-F238E27FC236}">
                <a16:creationId xmlns:a16="http://schemas.microsoft.com/office/drawing/2014/main" id="{99F2B228-2170-CDF8-B3EE-595CD71E80A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6" b="18135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079BA0-6CE0-CF39-3712-8E42DB6BBF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0" y="771988"/>
            <a:ext cx="4571097" cy="3554509"/>
          </a:xfrm>
        </p:spPr>
        <p:txBody>
          <a:bodyPr anchor="b">
            <a:normAutofit/>
          </a:bodyPr>
          <a:lstStyle/>
          <a:p>
            <a:pPr algn="l"/>
            <a:r>
              <a:rPr lang="en-US" sz="4800" dirty="0"/>
              <a:t>BILLING</a:t>
            </a:r>
            <a:br>
              <a:rPr lang="en-US" sz="4800" dirty="0"/>
            </a:br>
            <a:r>
              <a:rPr lang="en-US" sz="4800" dirty="0"/>
              <a:t>RATE SHEETS</a:t>
            </a:r>
            <a:br>
              <a:rPr lang="en-US" sz="4800" dirty="0"/>
            </a:br>
            <a:r>
              <a:rPr lang="en-US" sz="4800" dirty="0"/>
              <a:t>UNBILLED PAPERWORK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40004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09347B-2714-BF3F-0C6D-28935FEF3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73" y="75448"/>
            <a:ext cx="4707671" cy="1225650"/>
          </a:xfrm>
        </p:spPr>
        <p:txBody>
          <a:bodyPr anchor="b">
            <a:normAutofit/>
          </a:bodyPr>
          <a:lstStyle/>
          <a:p>
            <a:r>
              <a:rPr lang="en-US" sz="3800">
                <a:solidFill>
                  <a:schemeClr val="bg1"/>
                </a:solidFill>
              </a:rPr>
              <a:t>REBILLS</a:t>
            </a:r>
            <a:endParaRPr lang="en-US" sz="3800" dirty="0">
              <a:solidFill>
                <a:schemeClr val="bg1"/>
              </a:solidFill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EA38897-7BA3-4408-8083-3235339C4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1873" y="1749756"/>
            <a:ext cx="4718304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E8DFD9-CBCE-7718-3827-4EEB9A974D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34643" y="2239082"/>
            <a:ext cx="3290743" cy="3686019"/>
          </a:xfrm>
        </p:spPr>
        <p:txBody>
          <a:bodyPr>
            <a:normAutofit lnSpcReduction="10000"/>
          </a:bodyPr>
          <a:lstStyle/>
          <a:p>
            <a:r>
              <a:rPr lang="en-US">
                <a:solidFill>
                  <a:schemeClr val="bg1"/>
                </a:solidFill>
              </a:rPr>
              <a:t>Make sure to doublecheck that the rebill is accurate.</a:t>
            </a:r>
          </a:p>
          <a:p>
            <a:r>
              <a:rPr lang="en-US">
                <a:solidFill>
                  <a:schemeClr val="bg1"/>
                </a:solidFill>
              </a:rPr>
              <a:t>Check your SCM to verify accuracy.</a:t>
            </a:r>
          </a:p>
          <a:p>
            <a:r>
              <a:rPr lang="en-US">
                <a:solidFill>
                  <a:schemeClr val="bg1"/>
                </a:solidFill>
              </a:rPr>
              <a:t>Send approval or denial within the same day.</a:t>
            </a: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11AD06B-AB20-4097-8606-5DA00DBAC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4027" y="5707672"/>
            <a:ext cx="4713997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yellow logo on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EAD3B59C-6784-0174-2C39-4FB2122C9F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2152" y="5925101"/>
            <a:ext cx="683234" cy="728320"/>
          </a:xfrm>
          <a:prstGeom prst="rect">
            <a:avLst/>
          </a:prstGeom>
        </p:spPr>
      </p:pic>
      <p:pic>
        <p:nvPicPr>
          <p:cNvPr id="9" name="Picture 8" descr="A picture containing text, screenshot, font&#10;&#10;Description automatically generated">
            <a:extLst>
              <a:ext uri="{FF2B5EF4-FFF2-40B4-BE49-F238E27FC236}">
                <a16:creationId xmlns:a16="http://schemas.microsoft.com/office/drawing/2014/main" id="{9855C0AF-5ED4-4D15-FED9-760B65FB88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073" y="2052761"/>
            <a:ext cx="8099208" cy="4260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6910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09347B-2714-BF3F-0C6D-28935FEF3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73" y="75448"/>
            <a:ext cx="4707671" cy="1225650"/>
          </a:xfrm>
        </p:spPr>
        <p:txBody>
          <a:bodyPr anchor="b">
            <a:normAutofit/>
          </a:bodyPr>
          <a:lstStyle/>
          <a:p>
            <a:r>
              <a:rPr lang="en-US" sz="3800" dirty="0">
                <a:solidFill>
                  <a:schemeClr val="bg1"/>
                </a:solidFill>
              </a:rPr>
              <a:t>REBILLS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EA38897-7BA3-4408-8083-3235339C4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1873" y="1749756"/>
            <a:ext cx="4718304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E8DFD9-CBCE-7718-3827-4EEB9A974D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727" y="1890545"/>
            <a:ext cx="6900770" cy="492699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UNDERSTANDING THE SPREADSHEET</a:t>
            </a:r>
          </a:p>
          <a:p>
            <a:pPr lvl="1"/>
            <a:r>
              <a:rPr lang="en-US" sz="2000" dirty="0">
                <a:solidFill>
                  <a:schemeClr val="bg1"/>
                </a:solidFill>
              </a:rPr>
              <a:t>Look for your Revenue code, pro number, initial bill date, rebill date and change in linehaul or margin.</a:t>
            </a:r>
          </a:p>
          <a:p>
            <a:pPr lvl="1"/>
            <a:r>
              <a:rPr lang="en-US" sz="2000" dirty="0">
                <a:solidFill>
                  <a:schemeClr val="bg1"/>
                </a:solidFill>
              </a:rPr>
              <a:t>Payout is not what you will be deducted, it will be your percentage of that number. </a:t>
            </a:r>
          </a:p>
          <a:p>
            <a:pPr lvl="1"/>
            <a:r>
              <a:rPr lang="en-US" sz="2000" dirty="0">
                <a:solidFill>
                  <a:schemeClr val="bg1"/>
                </a:solidFill>
              </a:rPr>
              <a:t>Always check the SCM for the load number to show initial and finalized payouts.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11AD06B-AB20-4097-8606-5DA00DBAC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4027" y="5707672"/>
            <a:ext cx="4713997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yellow logo on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EAD3B59C-6784-0174-2C39-4FB2122C9F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2152" y="5925101"/>
            <a:ext cx="683234" cy="728320"/>
          </a:xfrm>
          <a:prstGeom prst="rect">
            <a:avLst/>
          </a:prstGeom>
        </p:spPr>
      </p:pic>
      <p:pic>
        <p:nvPicPr>
          <p:cNvPr id="6" name="Picture 5" descr="A screenshot of a computer&#10;&#10;Description automatically generated with low confidence">
            <a:extLst>
              <a:ext uri="{FF2B5EF4-FFF2-40B4-BE49-F238E27FC236}">
                <a16:creationId xmlns:a16="http://schemas.microsoft.com/office/drawing/2014/main" id="{14E5AC59-A9F6-D9FE-CC03-36AACD5BFD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24" y="4463397"/>
            <a:ext cx="10302975" cy="1974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7394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7AE9375-4664-4DB2-922D-2782A6E439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6684E0-C239-BEF9-A43C-4192386E4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9925"/>
            <a:ext cx="4508946" cy="1325563"/>
          </a:xfrm>
        </p:spPr>
        <p:txBody>
          <a:bodyPr anchor="b">
            <a:normAutofit/>
          </a:bodyPr>
          <a:lstStyle/>
          <a:p>
            <a:pPr algn="r"/>
            <a:r>
              <a:rPr lang="en-US" sz="3100" dirty="0">
                <a:solidFill>
                  <a:schemeClr val="bg1"/>
                </a:solidFill>
              </a:rPr>
              <a:t>PROPER RESPONSE TIME TO INTERNAL EMAILS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E504C98-6397-41C1-A8D8-2D9C4ED30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26210" y="2026340"/>
            <a:ext cx="5220936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A89AE-1853-87B3-7C3E-73E867A6C3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2667" y="2398957"/>
            <a:ext cx="9406666" cy="3526144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The expectation for internal emails with requests is to have a response within 2 hours.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DD005C1-8C51-42D6-9BEE-B9B838497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yellow logo on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6B9A439D-C3F4-6D9B-A236-23F2C2721D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2152" y="5925101"/>
            <a:ext cx="683234" cy="728320"/>
          </a:xfrm>
          <a:prstGeom prst="rect">
            <a:avLst/>
          </a:prstGeom>
        </p:spPr>
      </p:pic>
      <p:pic>
        <p:nvPicPr>
          <p:cNvPr id="1026" name="Picture 2" descr="Reloj Vector Art, Icons, and Graphics for Free Download">
            <a:extLst>
              <a:ext uri="{FF2B5EF4-FFF2-40B4-BE49-F238E27FC236}">
                <a16:creationId xmlns:a16="http://schemas.microsoft.com/office/drawing/2014/main" id="{E2AF43D9-ABEE-2AE5-2AC6-161728B482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0122" y="3131231"/>
            <a:ext cx="2793870" cy="2793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662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A7AE9375-4664-4DB2-922D-2782A6E439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7CBB78-6A76-0C95-9276-8C7C8AFF5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9800" y="465582"/>
            <a:ext cx="4508946" cy="1325563"/>
          </a:xfrm>
        </p:spPr>
        <p:txBody>
          <a:bodyPr anchor="b">
            <a:norm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RATE SHEETS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E504C98-6397-41C1-A8D8-2D9C4ED30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26210" y="2026340"/>
            <a:ext cx="5220936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D31927-D425-5AF3-2247-846016950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819" y="1887758"/>
            <a:ext cx="10586127" cy="47656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sz="24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38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“IF IT’S NOT IN WRITING, IT DOES NOT EXIST”</a:t>
            </a:r>
          </a:p>
          <a:p>
            <a:pPr marL="0" indent="0">
              <a:buNone/>
            </a:pPr>
            <a:endParaRPr lang="en-US" sz="1700" dirty="0">
              <a:solidFill>
                <a:schemeClr val="bg1"/>
              </a:solidFill>
            </a:endParaRPr>
          </a:p>
          <a:p>
            <a:r>
              <a:rPr lang="en-US" sz="2900" dirty="0">
                <a:solidFill>
                  <a:schemeClr val="bg1"/>
                </a:solidFill>
              </a:rPr>
              <a:t>All customer rate sheets should be sent to: ratesheets@beemac.com with the order number (pro number) in the subject line. This should be done at time of entering the order.</a:t>
            </a:r>
          </a:p>
          <a:p>
            <a:pPr marL="0" indent="0">
              <a:buNone/>
            </a:pPr>
            <a:endParaRPr lang="en-US" sz="2900" dirty="0">
              <a:solidFill>
                <a:schemeClr val="bg1"/>
              </a:solidFill>
            </a:endParaRPr>
          </a:p>
          <a:p>
            <a:r>
              <a:rPr lang="en-US" sz="2900" dirty="0">
                <a:solidFill>
                  <a:schemeClr val="bg1"/>
                </a:solidFill>
              </a:rPr>
              <a:t>Rate sheets include any customer rates that are agreed upon between you and your customer. These include but are not limited to:</a:t>
            </a:r>
          </a:p>
          <a:p>
            <a:pPr lvl="1"/>
            <a:r>
              <a:rPr lang="en-US" sz="2900" dirty="0">
                <a:solidFill>
                  <a:schemeClr val="bg1"/>
                </a:solidFill>
              </a:rPr>
              <a:t>Spot Quotes. </a:t>
            </a:r>
          </a:p>
          <a:p>
            <a:pPr lvl="1"/>
            <a:r>
              <a:rPr lang="en-US" sz="2900" dirty="0">
                <a:solidFill>
                  <a:schemeClr val="bg1"/>
                </a:solidFill>
              </a:rPr>
              <a:t>Approved Quotes to customers via email.</a:t>
            </a:r>
          </a:p>
          <a:p>
            <a:pPr lvl="1"/>
            <a:r>
              <a:rPr lang="en-US" sz="2900" dirty="0">
                <a:solidFill>
                  <a:schemeClr val="bg1"/>
                </a:solidFill>
              </a:rPr>
              <a:t>Accessorial approvals from the customer.</a:t>
            </a:r>
          </a:p>
          <a:p>
            <a:pPr marL="457200" lvl="1" indent="0">
              <a:buNone/>
            </a:pPr>
            <a:endParaRPr lang="en-US" sz="2900" dirty="0">
              <a:solidFill>
                <a:schemeClr val="bg1"/>
              </a:solidFill>
            </a:endParaRPr>
          </a:p>
          <a:p>
            <a:r>
              <a:rPr lang="en-US" sz="2900" dirty="0">
                <a:solidFill>
                  <a:schemeClr val="bg1"/>
                </a:solidFill>
              </a:rPr>
              <a:t>Acceptable rates sheets are:</a:t>
            </a:r>
          </a:p>
          <a:p>
            <a:pPr lvl="1"/>
            <a:r>
              <a:rPr lang="en-US" sz="2900" dirty="0">
                <a:solidFill>
                  <a:schemeClr val="bg1"/>
                </a:solidFill>
              </a:rPr>
              <a:t>Actual tender sheet with rate on it.</a:t>
            </a:r>
          </a:p>
          <a:p>
            <a:pPr lvl="1"/>
            <a:r>
              <a:rPr lang="en-US" sz="2900" dirty="0">
                <a:solidFill>
                  <a:schemeClr val="bg1"/>
                </a:solidFill>
              </a:rPr>
              <a:t>Screenshot from customer or terms with rate on it.</a:t>
            </a:r>
          </a:p>
          <a:p>
            <a:pPr lvl="1"/>
            <a:r>
              <a:rPr lang="en-US" sz="2900" dirty="0">
                <a:solidFill>
                  <a:schemeClr val="bg1"/>
                </a:solidFill>
              </a:rPr>
              <a:t>Approval response from customer.</a:t>
            </a:r>
          </a:p>
          <a:p>
            <a:pPr lvl="1"/>
            <a:endParaRPr lang="en-US" sz="1300" dirty="0">
              <a:solidFill>
                <a:schemeClr val="bg1"/>
              </a:solidFill>
            </a:endParaRPr>
          </a:p>
          <a:p>
            <a:endParaRPr lang="en-US" sz="1300" dirty="0">
              <a:solidFill>
                <a:schemeClr val="bg1"/>
              </a:solidFill>
            </a:endParaRPr>
          </a:p>
          <a:p>
            <a:endParaRPr lang="en-US" sz="1300" dirty="0">
              <a:solidFill>
                <a:schemeClr val="bg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DD005C1-8C51-42D6-9BEE-B9B838497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yellow logo on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48267A68-81FF-FEF8-F1F3-074BB4BDE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2152" y="5925101"/>
            <a:ext cx="683234" cy="728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496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A7AE9375-4664-4DB2-922D-2782A6E439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7CBB78-6A76-0C95-9276-8C7C8AFF5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" y="407985"/>
            <a:ext cx="4205594" cy="1325563"/>
          </a:xfrm>
        </p:spPr>
        <p:txBody>
          <a:bodyPr anchor="b">
            <a:norm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EXAMPLES OF RATE SHEETS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E504C98-6397-41C1-A8D8-2D9C4ED30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26210" y="2026340"/>
            <a:ext cx="5220936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D31927-D425-5AF3-2247-846016950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819" y="1887758"/>
            <a:ext cx="10586127" cy="47656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b="1" dirty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sz="1300" dirty="0">
              <a:solidFill>
                <a:schemeClr val="bg1"/>
              </a:solidFill>
            </a:endParaRPr>
          </a:p>
          <a:p>
            <a:endParaRPr lang="en-US" sz="1300" dirty="0">
              <a:solidFill>
                <a:schemeClr val="bg1"/>
              </a:solidFill>
            </a:endParaRPr>
          </a:p>
          <a:p>
            <a:endParaRPr lang="en-US" sz="1300" dirty="0">
              <a:solidFill>
                <a:schemeClr val="bg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DD005C1-8C51-42D6-9BEE-B9B838497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yellow logo on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48267A68-81FF-FEF8-F1F3-074BB4BDE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2152" y="5925101"/>
            <a:ext cx="683234" cy="72832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4302069-361D-76E5-F0A3-E252F3A744E7}"/>
              </a:ext>
            </a:extLst>
          </p:cNvPr>
          <p:cNvSpPr txBox="1"/>
          <p:nvPr/>
        </p:nvSpPr>
        <p:spPr>
          <a:xfrm>
            <a:off x="714517" y="2470452"/>
            <a:ext cx="4044322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Negative effects on not submitting rate sheets: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Delayed process in billing.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Incorrectly  invoicing the customer.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7" name="Picture 6" descr="A screenshot of a computer screen&#10;&#10;Description automatically generated with low confidence">
            <a:extLst>
              <a:ext uri="{FF2B5EF4-FFF2-40B4-BE49-F238E27FC236}">
                <a16:creationId xmlns:a16="http://schemas.microsoft.com/office/drawing/2014/main" id="{A489F257-33DF-B8AB-FC88-074C4CD813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8357" y="182079"/>
            <a:ext cx="5603795" cy="6493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9919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A7AE9375-4664-4DB2-922D-2782A6E439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7CBB78-6A76-0C95-9276-8C7C8AFF5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9800" y="465582"/>
            <a:ext cx="4508946" cy="1325563"/>
          </a:xfrm>
        </p:spPr>
        <p:txBody>
          <a:bodyPr anchor="b">
            <a:norm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EXAMPLES OF RATE SHEETS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E504C98-6397-41C1-A8D8-2D9C4ED30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26210" y="2026340"/>
            <a:ext cx="5220936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D31927-D425-5AF3-2247-846016950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6301" y="2857662"/>
            <a:ext cx="9957417" cy="330061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b="1" dirty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sz="1300" dirty="0">
              <a:solidFill>
                <a:schemeClr val="bg1"/>
              </a:solidFill>
            </a:endParaRPr>
          </a:p>
          <a:p>
            <a:endParaRPr lang="en-US" sz="1300" dirty="0">
              <a:solidFill>
                <a:schemeClr val="bg1"/>
              </a:solidFill>
            </a:endParaRPr>
          </a:p>
          <a:p>
            <a:endParaRPr lang="en-US" sz="1300" dirty="0">
              <a:solidFill>
                <a:schemeClr val="bg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DD005C1-8C51-42D6-9BEE-B9B838497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yellow logo on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48267A68-81FF-FEF8-F1F3-074BB4BDE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2152" y="5925101"/>
            <a:ext cx="683234" cy="728320"/>
          </a:xfrm>
          <a:prstGeom prst="rect">
            <a:avLst/>
          </a:prstGeom>
        </p:spPr>
      </p:pic>
      <p:pic>
        <p:nvPicPr>
          <p:cNvPr id="7" name="Picture 6" descr="A screenshot of a computer&#10;&#10;Description automatically generated with medium confidence">
            <a:extLst>
              <a:ext uri="{FF2B5EF4-FFF2-40B4-BE49-F238E27FC236}">
                <a16:creationId xmlns:a16="http://schemas.microsoft.com/office/drawing/2014/main" id="{C59751B5-DC1D-6E53-6274-322412E321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175" y="143038"/>
            <a:ext cx="5600410" cy="6599768"/>
          </a:xfrm>
          <a:prstGeom prst="rect">
            <a:avLst/>
          </a:prstGeom>
        </p:spPr>
      </p:pic>
      <p:pic>
        <p:nvPicPr>
          <p:cNvPr id="8" name="Picture 7" descr="A picture containing text, screenshot, font, parallel&#10;&#10;Description automatically generated">
            <a:extLst>
              <a:ext uri="{FF2B5EF4-FFF2-40B4-BE49-F238E27FC236}">
                <a16:creationId xmlns:a16="http://schemas.microsoft.com/office/drawing/2014/main" id="{2E2D8918-6285-6A14-5F7B-32DD64E70E1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3791" y="143038"/>
            <a:ext cx="5343757" cy="6599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132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6">
            <a:extLst>
              <a:ext uri="{FF2B5EF4-FFF2-40B4-BE49-F238E27FC236}">
                <a16:creationId xmlns:a16="http://schemas.microsoft.com/office/drawing/2014/main" id="{A7AE9375-4664-4DB2-922D-2782A6E439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7CBB78-6A76-0C95-9276-8C7C8AFF5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514" y="700777"/>
            <a:ext cx="2360185" cy="1325563"/>
          </a:xfrm>
        </p:spPr>
        <p:txBody>
          <a:bodyPr anchor="b"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EXAMPLES OF RATE SHEETS</a:t>
            </a:r>
          </a:p>
        </p:txBody>
      </p:sp>
      <p:cxnSp>
        <p:nvCxnSpPr>
          <p:cNvPr id="28" name="Straight Connector 28">
            <a:extLst>
              <a:ext uri="{FF2B5EF4-FFF2-40B4-BE49-F238E27FC236}">
                <a16:creationId xmlns:a16="http://schemas.microsoft.com/office/drawing/2014/main" id="{EE504C98-6397-41C1-A8D8-2D9C4ED30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" y="2026340"/>
            <a:ext cx="6095999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A screenshot of a computer&#10;&#10;Description automatically generated with low confidence">
            <a:extLst>
              <a:ext uri="{FF2B5EF4-FFF2-40B4-BE49-F238E27FC236}">
                <a16:creationId xmlns:a16="http://schemas.microsoft.com/office/drawing/2014/main" id="{9EF86303-C53F-56DB-4D56-F8C2AAB586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2346" y="0"/>
            <a:ext cx="7725687" cy="237185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D31927-D425-5AF3-2247-846016950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2288833"/>
            <a:ext cx="4800600" cy="371157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b="1">
              <a:solidFill>
                <a:schemeClr val="bg1"/>
              </a:solidFill>
            </a:endParaRPr>
          </a:p>
          <a:p>
            <a:pPr lvl="1"/>
            <a:endParaRPr lang="en-US" sz="2000">
              <a:solidFill>
                <a:schemeClr val="bg1"/>
              </a:solidFill>
            </a:endParaRPr>
          </a:p>
          <a:p>
            <a:endParaRPr lang="en-US" sz="2000">
              <a:solidFill>
                <a:schemeClr val="bg1"/>
              </a:solidFill>
            </a:endParaRPr>
          </a:p>
          <a:p>
            <a:endParaRPr lang="en-US" sz="2000">
              <a:solidFill>
                <a:schemeClr val="bg1"/>
              </a:solidFill>
            </a:endParaRPr>
          </a:p>
        </p:txBody>
      </p:sp>
      <p:pic>
        <p:nvPicPr>
          <p:cNvPr id="10" name="Picture 9" descr="A picture containing text, screenshot, document, font&#10;&#10;Description automatically generated">
            <a:extLst>
              <a:ext uri="{FF2B5EF4-FFF2-40B4-BE49-F238E27FC236}">
                <a16:creationId xmlns:a16="http://schemas.microsoft.com/office/drawing/2014/main" id="{E10E37DB-B604-1A44-8695-A4E03376C1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2346" y="2181651"/>
            <a:ext cx="7725687" cy="2225843"/>
          </a:xfrm>
          <a:prstGeom prst="rect">
            <a:avLst/>
          </a:prstGeom>
        </p:spPr>
      </p:pic>
      <p:pic>
        <p:nvPicPr>
          <p:cNvPr id="12" name="Picture 11" descr="A close-up of a document&#10;&#10;Description automatically generated with low confidence">
            <a:extLst>
              <a:ext uri="{FF2B5EF4-FFF2-40B4-BE49-F238E27FC236}">
                <a16:creationId xmlns:a16="http://schemas.microsoft.com/office/drawing/2014/main" id="{59E9CB82-8D56-5BEF-1A41-AFDB372CF7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2349" y="4363302"/>
            <a:ext cx="7725687" cy="2494698"/>
          </a:xfrm>
          <a:prstGeom prst="rect">
            <a:avLst/>
          </a:prstGeom>
        </p:spPr>
      </p:pic>
      <p:cxnSp>
        <p:nvCxnSpPr>
          <p:cNvPr id="30" name="Straight Connector 30">
            <a:extLst>
              <a:ext uri="{FF2B5EF4-FFF2-40B4-BE49-F238E27FC236}">
                <a16:creationId xmlns:a16="http://schemas.microsoft.com/office/drawing/2014/main" id="{B7188D9B-1674-419B-A379-D1632A7EC3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829053" y="0"/>
            <a:ext cx="0" cy="685800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yellow logo on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48267A68-81FF-FEF8-F1F3-074BB4BDE8F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2152" y="5925101"/>
            <a:ext cx="683234" cy="728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958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7AE9375-4664-4DB2-922D-2782A6E439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7CBB78-6A76-0C95-9276-8C7C8AFF5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406" y="463438"/>
            <a:ext cx="5141740" cy="1325563"/>
          </a:xfrm>
        </p:spPr>
        <p:txBody>
          <a:bodyPr anchor="b">
            <a:normAutofit fontScale="90000"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CONTRACT RATES/ FSC CHARTS/ CONTRACTS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E504C98-6397-41C1-A8D8-2D9C4ED30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26210" y="2026340"/>
            <a:ext cx="5220936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D31927-D425-5AF3-2247-846016950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405" y="2009979"/>
            <a:ext cx="11239491" cy="645443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Contract rates/ FSC CHARTS, Contracts should be sent to </a:t>
            </a:r>
            <a:r>
              <a:rPr lang="en-US" sz="2400" dirty="0">
                <a:solidFill>
                  <a:schemeClr val="bg1"/>
                </a:solidFill>
                <a:hlinkClick r:id="rId2"/>
              </a:rPr>
              <a:t>contractrates@beemac.com</a:t>
            </a:r>
            <a:endParaRPr lang="en-US" sz="2400" dirty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Contract rates are:</a:t>
            </a:r>
          </a:p>
          <a:p>
            <a:pPr lvl="1"/>
            <a:r>
              <a:rPr lang="en-US" sz="2000" dirty="0">
                <a:solidFill>
                  <a:schemeClr val="bg1"/>
                </a:solidFill>
              </a:rPr>
              <a:t>Awards from RFPs.</a:t>
            </a:r>
          </a:p>
          <a:p>
            <a:pPr lvl="1"/>
            <a:r>
              <a:rPr lang="en-US" sz="2000" dirty="0">
                <a:solidFill>
                  <a:schemeClr val="bg1"/>
                </a:solidFill>
              </a:rPr>
              <a:t>One rate for multiple load projects.</a:t>
            </a:r>
          </a:p>
          <a:p>
            <a:pPr lvl="1"/>
            <a:r>
              <a:rPr lang="en-US" sz="2000" dirty="0">
                <a:solidFill>
                  <a:schemeClr val="bg1"/>
                </a:solidFill>
              </a:rPr>
              <a:t>Any agreed upon rate for a duration longer than one time use.</a:t>
            </a:r>
          </a:p>
          <a:p>
            <a:pPr marL="457200" lvl="1" indent="0">
              <a:buNone/>
            </a:pPr>
            <a:endParaRPr lang="en-US" sz="8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FSC charts are typically specified by the customer and change weekly in most cases.</a:t>
            </a:r>
          </a:p>
          <a:p>
            <a:pPr marL="0" indent="0">
              <a:buNone/>
            </a:pPr>
            <a:endParaRPr lang="en-US" sz="8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Contracts typically will show contract rates, FSC charts and accessorial tables.</a:t>
            </a: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By submitting these to contractrates@beemac.com the typical rate sheet process can be ignored as rates will pull automatically in the system.</a:t>
            </a:r>
          </a:p>
          <a:p>
            <a:pPr marL="457200" lvl="1" indent="0">
              <a:buNone/>
            </a:pPr>
            <a:endParaRPr lang="en-US" sz="2000" dirty="0">
              <a:solidFill>
                <a:schemeClr val="bg1"/>
              </a:solidFill>
            </a:endParaRPr>
          </a:p>
          <a:p>
            <a:endParaRPr lang="en-US" sz="2400" dirty="0">
              <a:solidFill>
                <a:schemeClr val="bg1"/>
              </a:solidFill>
            </a:endParaRPr>
          </a:p>
          <a:p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DD005C1-8C51-42D6-9BEE-B9B838497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yellow logo on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48267A68-81FF-FEF8-F1F3-074BB4BDE8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2152" y="5925101"/>
            <a:ext cx="683234" cy="728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24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7AE9375-4664-4DB2-922D-2782A6E439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A5535E-7169-18E2-E71E-430C2B31A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9925"/>
            <a:ext cx="4508946" cy="1325563"/>
          </a:xfrm>
        </p:spPr>
        <p:txBody>
          <a:bodyPr anchor="b">
            <a:norm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PAPERWORK SUBMISSION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E504C98-6397-41C1-A8D8-2D9C4ED30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26210" y="2026340"/>
            <a:ext cx="5220936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AA6743-9EFD-A5D3-7F5F-9E688273E1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2667" y="2398957"/>
            <a:ext cx="9406666" cy="3526144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bg1"/>
                </a:solidFill>
                <a:hlinkClick r:id="rId2"/>
              </a:rPr>
              <a:t>paperwork@beemac.com</a:t>
            </a:r>
            <a:r>
              <a:rPr lang="en-US" sz="2400" dirty="0">
                <a:solidFill>
                  <a:schemeClr val="bg1"/>
                </a:solidFill>
              </a:rPr>
              <a:t> = only to be used if you need to send a POD, the Order number (Pro number) must be in Subject Line of the email. This is an unmanned email. You typically won’t get answers back from questions to this email.</a:t>
            </a:r>
          </a:p>
          <a:p>
            <a:r>
              <a:rPr lang="en-US" sz="2400" dirty="0">
                <a:solidFill>
                  <a:schemeClr val="bg1"/>
                </a:solidFill>
                <a:hlinkClick r:id="rId3"/>
              </a:rPr>
              <a:t>Carrier.invoice@beemac.com</a:t>
            </a:r>
            <a:r>
              <a:rPr lang="en-US" sz="2400" dirty="0">
                <a:solidFill>
                  <a:schemeClr val="bg1"/>
                </a:solidFill>
              </a:rPr>
              <a:t> = all carrier paperwork goes here, that includes carrier rate confirmation sheet, invoices, </a:t>
            </a:r>
            <a:r>
              <a:rPr lang="en-US" sz="2400" dirty="0" err="1">
                <a:solidFill>
                  <a:schemeClr val="bg1"/>
                </a:solidFill>
              </a:rPr>
              <a:t>mtr</a:t>
            </a:r>
            <a:r>
              <a:rPr lang="en-US" sz="2400" dirty="0">
                <a:solidFill>
                  <a:schemeClr val="bg1"/>
                </a:solidFill>
              </a:rPr>
              <a:t> sheets and PODs. If you have questions regarding clarity of paperwork or need responses from paperwork submitted, confirmation of receipt, etc., use this email address instead. </a:t>
            </a:r>
          </a:p>
          <a:p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DD005C1-8C51-42D6-9BEE-B9B838497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yellow logo on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9344AE21-5A93-48BC-0E9A-6ED75C48FD4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2152" y="5925101"/>
            <a:ext cx="683234" cy="728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659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D18C01-70D0-C016-9BA6-9F12C8CC7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8721"/>
            <a:ext cx="4707671" cy="1225650"/>
          </a:xfrm>
        </p:spPr>
        <p:txBody>
          <a:bodyPr anchor="b">
            <a:normAutofit/>
          </a:bodyPr>
          <a:lstStyle/>
          <a:p>
            <a:r>
              <a:rPr lang="en-US" sz="3800">
                <a:solidFill>
                  <a:schemeClr val="bg1"/>
                </a:solidFill>
              </a:rPr>
              <a:t>PAPERWORK FOLLOW UP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EEA38897-7BA3-4408-8083-3235339C4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1873" y="1749756"/>
            <a:ext cx="4718304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4C2417-3130-F993-2315-A18EF5A6AA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873" y="1930400"/>
            <a:ext cx="4652409" cy="3626501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When submitting paperwork verify that it was received.</a:t>
            </a:r>
          </a:p>
          <a:p>
            <a:r>
              <a:rPr lang="en-US" sz="2400" dirty="0">
                <a:solidFill>
                  <a:schemeClr val="bg1"/>
                </a:solidFill>
              </a:rPr>
              <a:t>If you are still being emailed for paperwork that was submitted, advise that it was sent and where it was sent to and verify they received it.</a:t>
            </a:r>
          </a:p>
          <a:p>
            <a:r>
              <a:rPr lang="en-US" sz="2400" dirty="0">
                <a:solidFill>
                  <a:schemeClr val="bg1"/>
                </a:solidFill>
              </a:rPr>
              <a:t> If carrier states they sent in paperwork, verify when they sent it and which email address they sent it to.</a:t>
            </a:r>
          </a:p>
          <a:p>
            <a:endParaRPr lang="en-US" sz="2000" dirty="0">
              <a:solidFill>
                <a:schemeClr val="bg1"/>
              </a:solidFill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F11AD06B-AB20-4097-8606-5DA00DBAC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4027" y="5707672"/>
            <a:ext cx="4713997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Hand holding pen and typing on computer">
            <a:extLst>
              <a:ext uri="{FF2B5EF4-FFF2-40B4-BE49-F238E27FC236}">
                <a16:creationId xmlns:a16="http://schemas.microsoft.com/office/drawing/2014/main" id="{4EED6F64-D1C7-A213-4A0C-1FDA23DAF78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215"/>
          <a:stretch/>
        </p:blipFill>
        <p:spPr>
          <a:xfrm>
            <a:off x="6525453" y="10"/>
            <a:ext cx="5666547" cy="6857990"/>
          </a:xfrm>
          <a:prstGeom prst="rect">
            <a:avLst/>
          </a:prstGeom>
        </p:spPr>
      </p:pic>
      <p:pic>
        <p:nvPicPr>
          <p:cNvPr id="5" name="Picture 4" descr="A yellow logo on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ADBA2016-F7FC-38E5-FC71-A235A2C0AF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2152" y="5925101"/>
            <a:ext cx="683234" cy="728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826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09347B-2714-BF3F-0C6D-28935FEF3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8721"/>
            <a:ext cx="4707671" cy="1225650"/>
          </a:xfrm>
        </p:spPr>
        <p:txBody>
          <a:bodyPr anchor="b">
            <a:normAutofit/>
          </a:bodyPr>
          <a:lstStyle/>
          <a:p>
            <a:r>
              <a:rPr lang="en-US" sz="3800" dirty="0">
                <a:solidFill>
                  <a:schemeClr val="bg1"/>
                </a:solidFill>
              </a:rPr>
              <a:t>WHEN BUILDING LOADS</a:t>
            </a:r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EEA38897-7BA3-4408-8083-3235339C4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1873" y="1749756"/>
            <a:ext cx="4718304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Content Placeholder 2">
            <a:extLst>
              <a:ext uri="{FF2B5EF4-FFF2-40B4-BE49-F238E27FC236}">
                <a16:creationId xmlns:a16="http://schemas.microsoft.com/office/drawing/2014/main" id="{74E8DFD9-CBCE-7718-3827-4EEB9A974D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7769" y="1909192"/>
            <a:ext cx="4586513" cy="364771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Take your time when building loads in McLeod to build them correctly. </a:t>
            </a:r>
          </a:p>
          <a:p>
            <a:r>
              <a:rPr lang="en-US" dirty="0">
                <a:solidFill>
                  <a:schemeClr val="bg1"/>
                </a:solidFill>
              </a:rPr>
              <a:t>Verify that your rates to your customer are correct.</a:t>
            </a:r>
          </a:p>
          <a:p>
            <a:r>
              <a:rPr lang="en-US" dirty="0">
                <a:solidFill>
                  <a:schemeClr val="bg1"/>
                </a:solidFill>
              </a:rPr>
              <a:t>Verify the fuel surcharge rate is correct or updated. </a:t>
            </a: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F11AD06B-AB20-4097-8606-5DA00DBAC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4027" y="5707672"/>
            <a:ext cx="4713997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A2F5EFF4-F561-2CCA-AB25-B0C9C00218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7567" y="-31368"/>
            <a:ext cx="5417819" cy="6858000"/>
          </a:xfrm>
          <a:prstGeom prst="rect">
            <a:avLst/>
          </a:prstGeom>
        </p:spPr>
      </p:pic>
      <p:pic>
        <p:nvPicPr>
          <p:cNvPr id="5" name="Picture 4" descr="A yellow logo on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EAD3B59C-6784-0174-2C39-4FB2122C9F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2152" y="5925101"/>
            <a:ext cx="683234" cy="728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506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d86666f-e72a-49ae-bccf-f5a99bf8b13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F6816BDE34C7F40ACBD5DD3363F3803" ma:contentTypeVersion="12" ma:contentTypeDescription="Create a new document." ma:contentTypeScope="" ma:versionID="f7605fe09444ce2d7c8cb53064f7e7b4">
  <xsd:schema xmlns:xsd="http://www.w3.org/2001/XMLSchema" xmlns:xs="http://www.w3.org/2001/XMLSchema" xmlns:p="http://schemas.microsoft.com/office/2006/metadata/properties" xmlns:ns3="d9e2ec1c-8f68-44a0-bb2e-14e61ac6e8dd" xmlns:ns4="5d86666f-e72a-49ae-bccf-f5a99bf8b138" targetNamespace="http://schemas.microsoft.com/office/2006/metadata/properties" ma:root="true" ma:fieldsID="c981c9aad0c81d30fd0cfb9dd5372351" ns3:_="" ns4:_="">
    <xsd:import namespace="d9e2ec1c-8f68-44a0-bb2e-14e61ac6e8dd"/>
    <xsd:import namespace="5d86666f-e72a-49ae-bccf-f5a99bf8b13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LengthInSeconds" minOccurs="0"/>
                <xsd:element ref="ns4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e2ec1c-8f68-44a0-bb2e-14e61ac6e8d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86666f-e72a-49ae-bccf-f5a99bf8b1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714A9D8-6352-4E76-A013-F06051CEF714}">
  <ds:schemaRefs>
    <ds:schemaRef ds:uri="http://schemas.microsoft.com/office/infopath/2007/PartnerControls"/>
    <ds:schemaRef ds:uri="d9e2ec1c-8f68-44a0-bb2e-14e61ac6e8dd"/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5d86666f-e72a-49ae-bccf-f5a99bf8b138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A61DC52C-4784-4382-BA82-05134A6BED9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08E3EF9-504C-4609-A166-07B7764819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e2ec1c-8f68-44a0-bb2e-14e61ac6e8dd"/>
    <ds:schemaRef ds:uri="5d86666f-e72a-49ae-bccf-f5a99bf8b13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3038</TotalTime>
  <Words>579</Words>
  <Application>Microsoft Office PowerPoint</Application>
  <PresentationFormat>Widescreen</PresentationFormat>
  <Paragraphs>65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BILLING RATE SHEETS UNBILLED PAPERWORK</vt:lpstr>
      <vt:lpstr>RATE SHEETS</vt:lpstr>
      <vt:lpstr>EXAMPLES OF RATE SHEETS</vt:lpstr>
      <vt:lpstr>EXAMPLES OF RATE SHEETS</vt:lpstr>
      <vt:lpstr>EXAMPLES OF RATE SHEETS</vt:lpstr>
      <vt:lpstr>CONTRACT RATES/ FSC CHARTS/ CONTRACTS</vt:lpstr>
      <vt:lpstr>PAPERWORK SUBMISSION</vt:lpstr>
      <vt:lpstr>PAPERWORK FOLLOW UP</vt:lpstr>
      <vt:lpstr>WHEN BUILDING LOADS</vt:lpstr>
      <vt:lpstr>REBILLS</vt:lpstr>
      <vt:lpstr>REBILLS</vt:lpstr>
      <vt:lpstr>PROPER RESPONSE TIME TO INTERNAL EMAILS</vt:lpstr>
    </vt:vector>
  </TitlesOfParts>
  <Company>Beemac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BILLING/ RATES SHEETS/ UNBILLED/ PAPERWORK</dc:title>
  <dc:creator>Veronica M. Dorsey</dc:creator>
  <cp:lastModifiedBy>Veronica M. Dorsey</cp:lastModifiedBy>
  <cp:revision>16</cp:revision>
  <dcterms:created xsi:type="dcterms:W3CDTF">2023-06-05T19:10:17Z</dcterms:created>
  <dcterms:modified xsi:type="dcterms:W3CDTF">2023-06-08T19:00:08Z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0x010100BF6816BDE34C7F40ACBD5DD3363F3803</vt:lpwstr>
  </property>
</Properties>
</file>