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8" r:id="rId5"/>
    <p:sldId id="266" r:id="rId6"/>
    <p:sldId id="263" r:id="rId7"/>
    <p:sldId id="264" r:id="rId8"/>
    <p:sldId id="265" r:id="rId9"/>
    <p:sldId id="267" r:id="rId10"/>
    <p:sldId id="269" r:id="rId11"/>
    <p:sldId id="271" r:id="rId12"/>
    <p:sldId id="272" r:id="rId13"/>
    <p:sldId id="273" r:id="rId14"/>
    <p:sldId id="259" r:id="rId15"/>
    <p:sldId id="262" r:id="rId16"/>
    <p:sldId id="260"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4254-E0DC-5176-2634-D6B661D5FE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711FFC-6D2C-8B86-4880-4E2909164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3AD748-F177-B623-84CC-653ED4D99B1B}"/>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5" name="Footer Placeholder 4">
            <a:extLst>
              <a:ext uri="{FF2B5EF4-FFF2-40B4-BE49-F238E27FC236}">
                <a16:creationId xmlns:a16="http://schemas.microsoft.com/office/drawing/2014/main" id="{7B1CB4CB-AA94-891B-C804-E4AA06A08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0228DA-2BFB-CF74-1F5C-1339A92BFD29}"/>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205394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6155-CEF8-C803-6399-2EF1E9CC1E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16F63-CFB7-F082-CA46-084C25CA89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048B4-B319-071C-EDCD-006926EE11BB}"/>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5" name="Footer Placeholder 4">
            <a:extLst>
              <a:ext uri="{FF2B5EF4-FFF2-40B4-BE49-F238E27FC236}">
                <a16:creationId xmlns:a16="http://schemas.microsoft.com/office/drawing/2014/main" id="{CA7DEC81-419A-FD97-BF69-8D21A4DF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B225D-A81E-79C4-DBDC-BE90B44ACCD7}"/>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148059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6C8341-487D-4DD0-9242-A1A05022E2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B7BDF6-D568-C160-4ED6-4173F2CC6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23661-E047-4BB3-C782-021C0F806048}"/>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5" name="Footer Placeholder 4">
            <a:extLst>
              <a:ext uri="{FF2B5EF4-FFF2-40B4-BE49-F238E27FC236}">
                <a16:creationId xmlns:a16="http://schemas.microsoft.com/office/drawing/2014/main" id="{B1650D78-E076-8639-A20F-FD5A36CC4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7A972-D297-43DB-4338-C0E7B25E89D2}"/>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147442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0DF2-68E3-A0C0-00D2-A7F824E0E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8BF05-F9BB-4884-236C-8D4F6FD38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1AAF88-7B68-922F-B2EF-74F2B02B2043}"/>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5" name="Footer Placeholder 4">
            <a:extLst>
              <a:ext uri="{FF2B5EF4-FFF2-40B4-BE49-F238E27FC236}">
                <a16:creationId xmlns:a16="http://schemas.microsoft.com/office/drawing/2014/main" id="{24CC3174-7923-DEB0-41DF-358A74DC8C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A0906-B07A-7B37-37EF-2E33F19C1912}"/>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1079135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51BF-3C2D-7C42-E5B5-139AC32727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30AD5C-C07A-A044-6DD7-7B975FB559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26DCBE-813F-2837-0DD2-5510219A935B}"/>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5" name="Footer Placeholder 4">
            <a:extLst>
              <a:ext uri="{FF2B5EF4-FFF2-40B4-BE49-F238E27FC236}">
                <a16:creationId xmlns:a16="http://schemas.microsoft.com/office/drawing/2014/main" id="{3015E6CF-A435-2490-94CB-2604BADB83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CB760-8FF9-A834-ABAB-91ACFE982FAD}"/>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944192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2D3E-30D5-3959-DA9F-359A2D4CC7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0C864-79FA-AE1E-04E7-0E35020DE7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9F5FD5-74D3-72E1-D17A-B885BA0370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ACD052-3E2D-DCE5-0C67-9D0998C2959F}"/>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6" name="Footer Placeholder 5">
            <a:extLst>
              <a:ext uri="{FF2B5EF4-FFF2-40B4-BE49-F238E27FC236}">
                <a16:creationId xmlns:a16="http://schemas.microsoft.com/office/drawing/2014/main" id="{AD5E89EC-C150-9F66-CAF7-F935E30FF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5D731-D2C4-52ED-EC29-C653463D2FE2}"/>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5481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198BD-7C77-DED3-E942-7421A6FB1F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4D61E1-0D52-0466-BD8A-A4CF9E1403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72D2F6-173E-FDE2-9FF3-DF992DC51A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C6A82-E3F7-7288-066A-F52C936256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6A189F-EE86-6041-4377-25D791AE16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EFAB17-6541-AF87-EA64-63BF3B3DF875}"/>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8" name="Footer Placeholder 7">
            <a:extLst>
              <a:ext uri="{FF2B5EF4-FFF2-40B4-BE49-F238E27FC236}">
                <a16:creationId xmlns:a16="http://schemas.microsoft.com/office/drawing/2014/main" id="{C81D6DB9-1266-79BF-466F-3E895AB74D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29BF4E-6D23-4DC3-991D-BFDA7C833470}"/>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242249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E1E2-A8A5-7B06-D1F8-7737D9D153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615500-F8A4-8D7B-685F-DBBDDC5FD6A5}"/>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4" name="Footer Placeholder 3">
            <a:extLst>
              <a:ext uri="{FF2B5EF4-FFF2-40B4-BE49-F238E27FC236}">
                <a16:creationId xmlns:a16="http://schemas.microsoft.com/office/drawing/2014/main" id="{12DC1432-B3FA-C658-8422-0402B76796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9BCDBE-2152-A899-F953-6DFFC21ACC08}"/>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291376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645293-2F69-CB8D-3DAC-9094BB3A7572}"/>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3" name="Footer Placeholder 2">
            <a:extLst>
              <a:ext uri="{FF2B5EF4-FFF2-40B4-BE49-F238E27FC236}">
                <a16:creationId xmlns:a16="http://schemas.microsoft.com/office/drawing/2014/main" id="{F3FA0BA3-57A9-784D-EA58-C8E9419EDF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5D760D-F7B8-EB88-4CCB-A42BB62A4B77}"/>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325192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B43F-298A-A681-9215-0B7D11F94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41641F-4498-0C27-F044-AEED50A950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C6314-FEB3-35BA-E6DB-A8AFD8940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CA6700-0FC3-2757-2D21-53B5D49C5C96}"/>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6" name="Footer Placeholder 5">
            <a:extLst>
              <a:ext uri="{FF2B5EF4-FFF2-40B4-BE49-F238E27FC236}">
                <a16:creationId xmlns:a16="http://schemas.microsoft.com/office/drawing/2014/main" id="{AD3A512A-3ED4-B8E9-1F22-5F8979FF29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4644A2-6351-7FB4-1BAE-129685B29AF9}"/>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192883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E5D7-D4C8-503F-2642-61D023750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8A8A2C-01FC-54CC-E743-628F08991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7A3768-C77F-7DC0-C269-AB306F95B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579DA7-270B-F2CE-12C7-DF058D858C7D}"/>
              </a:ext>
            </a:extLst>
          </p:cNvPr>
          <p:cNvSpPr>
            <a:spLocks noGrp="1"/>
          </p:cNvSpPr>
          <p:nvPr>
            <p:ph type="dt" sz="half" idx="10"/>
          </p:nvPr>
        </p:nvSpPr>
        <p:spPr/>
        <p:txBody>
          <a:bodyPr/>
          <a:lstStyle/>
          <a:p>
            <a:fld id="{671D413D-0AAE-4EAD-86F4-3D7CD8F20601}" type="datetimeFigureOut">
              <a:rPr lang="en-US" smtClean="0"/>
              <a:t>6/6/2023</a:t>
            </a:fld>
            <a:endParaRPr lang="en-US"/>
          </a:p>
        </p:txBody>
      </p:sp>
      <p:sp>
        <p:nvSpPr>
          <p:cNvPr id="6" name="Footer Placeholder 5">
            <a:extLst>
              <a:ext uri="{FF2B5EF4-FFF2-40B4-BE49-F238E27FC236}">
                <a16:creationId xmlns:a16="http://schemas.microsoft.com/office/drawing/2014/main" id="{C76319CC-1E05-6F64-5C2A-624E44428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DB1F1-2744-0C7E-C269-E99EBAB7171A}"/>
              </a:ext>
            </a:extLst>
          </p:cNvPr>
          <p:cNvSpPr>
            <a:spLocks noGrp="1"/>
          </p:cNvSpPr>
          <p:nvPr>
            <p:ph type="sldNum" sz="quarter" idx="12"/>
          </p:nvPr>
        </p:nvSpPr>
        <p:spPr/>
        <p:txBody>
          <a:bodyPr/>
          <a:lstStyle/>
          <a:p>
            <a:fld id="{4A44A1BC-2A71-4EDA-8200-CD32EE31B98E}" type="slidenum">
              <a:rPr lang="en-US" smtClean="0"/>
              <a:t>‹#›</a:t>
            </a:fld>
            <a:endParaRPr lang="en-US"/>
          </a:p>
        </p:txBody>
      </p:sp>
    </p:spTree>
    <p:extLst>
      <p:ext uri="{BB962C8B-B14F-4D97-AF65-F5344CB8AC3E}">
        <p14:creationId xmlns:p14="http://schemas.microsoft.com/office/powerpoint/2010/main" val="265309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C64C2C-46BA-4DAE-6BAD-A782421C02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36643-258F-DFAD-2AB6-2AA14385F0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74081-D9FE-6EED-FB74-0DFE298C64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D413D-0AAE-4EAD-86F4-3D7CD8F20601}" type="datetimeFigureOut">
              <a:rPr lang="en-US" smtClean="0"/>
              <a:t>6/6/2023</a:t>
            </a:fld>
            <a:endParaRPr lang="en-US"/>
          </a:p>
        </p:txBody>
      </p:sp>
      <p:sp>
        <p:nvSpPr>
          <p:cNvPr id="5" name="Footer Placeholder 4">
            <a:extLst>
              <a:ext uri="{FF2B5EF4-FFF2-40B4-BE49-F238E27FC236}">
                <a16:creationId xmlns:a16="http://schemas.microsoft.com/office/drawing/2014/main" id="{54D5AA0F-F3F2-8DE7-3C47-73201F7D8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0C6B45-5E14-DEB2-3680-E51752BBD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4A1BC-2A71-4EDA-8200-CD32EE31B98E}" type="slidenum">
              <a:rPr lang="en-US" smtClean="0"/>
              <a:t>‹#›</a:t>
            </a:fld>
            <a:endParaRPr lang="en-US"/>
          </a:p>
        </p:txBody>
      </p:sp>
    </p:spTree>
    <p:extLst>
      <p:ext uri="{BB962C8B-B14F-4D97-AF65-F5344CB8AC3E}">
        <p14:creationId xmlns:p14="http://schemas.microsoft.com/office/powerpoint/2010/main" val="3502967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04547F-FDD0-31B8-BBE2-5A01DEDD9D22}"/>
              </a:ext>
            </a:extLst>
          </p:cNvPr>
          <p:cNvSpPr>
            <a:spLocks noGrp="1"/>
          </p:cNvSpPr>
          <p:nvPr>
            <p:ph type="ctrTitle"/>
          </p:nvPr>
        </p:nvSpPr>
        <p:spPr>
          <a:xfrm>
            <a:off x="1155558" y="637762"/>
            <a:ext cx="4284397" cy="5576770"/>
          </a:xfrm>
        </p:spPr>
        <p:txBody>
          <a:bodyPr anchor="ctr">
            <a:normAutofit/>
          </a:bodyPr>
          <a:lstStyle/>
          <a:p>
            <a:pPr algn="l"/>
            <a:r>
              <a:rPr lang="en-US" sz="4600" dirty="0">
                <a:solidFill>
                  <a:schemeClr val="bg1"/>
                </a:solidFill>
              </a:rPr>
              <a:t>GREENSCREENS</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49CE819-6938-8B06-7825-472A5F4DC045}"/>
              </a:ext>
            </a:extLst>
          </p:cNvPr>
          <p:cNvSpPr>
            <a:spLocks noGrp="1"/>
          </p:cNvSpPr>
          <p:nvPr>
            <p:ph type="subTitle" idx="1"/>
          </p:nvPr>
        </p:nvSpPr>
        <p:spPr>
          <a:xfrm>
            <a:off x="6739464" y="637762"/>
            <a:ext cx="4305881" cy="5860946"/>
          </a:xfrm>
        </p:spPr>
        <p:txBody>
          <a:bodyPr anchor="ctr">
            <a:normAutofit/>
          </a:bodyPr>
          <a:lstStyle/>
          <a:p>
            <a:pPr algn="l"/>
            <a:r>
              <a:rPr lang="en-US" sz="4000" b="1" kern="1800">
                <a:effectLst/>
                <a:latin typeface="Poppins" panose="00000500000000000000" pitchFamily="2" charset="0"/>
                <a:ea typeface="Times New Roman" panose="02020603050405020304" pitchFamily="18" charset="0"/>
                <a:cs typeface="Times New Roman" panose="02020603050405020304" pitchFamily="18" charset="0"/>
              </a:rPr>
              <a:t>Experience the future</a:t>
            </a:r>
            <a:br>
              <a:rPr lang="en-US" sz="4000" b="1" kern="1800">
                <a:effectLst/>
                <a:latin typeface="Poppins" panose="00000500000000000000" pitchFamily="2" charset="0"/>
                <a:ea typeface="Times New Roman" panose="02020603050405020304" pitchFamily="18" charset="0"/>
                <a:cs typeface="Times New Roman" panose="02020603050405020304" pitchFamily="18" charset="0"/>
              </a:rPr>
            </a:br>
            <a:r>
              <a:rPr lang="en-US" sz="4000" b="1" kern="1800">
                <a:effectLst/>
                <a:latin typeface="Poppins" panose="00000500000000000000" pitchFamily="2" charset="0"/>
                <a:ea typeface="Times New Roman" panose="02020603050405020304" pitchFamily="18" charset="0"/>
                <a:cs typeface="Times New Roman" panose="02020603050405020304" pitchFamily="18" charset="0"/>
              </a:rPr>
              <a:t>of predictive freight pricing.</a:t>
            </a:r>
            <a:endParaRPr lang="en-US" sz="4000" kern="10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4000"/>
          </a:p>
        </p:txBody>
      </p:sp>
    </p:spTree>
    <p:extLst>
      <p:ext uri="{BB962C8B-B14F-4D97-AF65-F5344CB8AC3E}">
        <p14:creationId xmlns:p14="http://schemas.microsoft.com/office/powerpoint/2010/main" val="82574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FB7C14FA-489B-7E46-663E-29B3BBBDD9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9021" y="1252607"/>
            <a:ext cx="8933873" cy="1595389"/>
          </a:xfrm>
        </p:spPr>
      </p:pic>
      <p:sp>
        <p:nvSpPr>
          <p:cNvPr id="8" name="TextBox 7">
            <a:extLst>
              <a:ext uri="{FF2B5EF4-FFF2-40B4-BE49-F238E27FC236}">
                <a16:creationId xmlns:a16="http://schemas.microsoft.com/office/drawing/2014/main" id="{7B62CF90-8186-E332-A370-F0835A3BC655}"/>
              </a:ext>
            </a:extLst>
          </p:cNvPr>
          <p:cNvSpPr txBox="1"/>
          <p:nvPr/>
        </p:nvSpPr>
        <p:spPr>
          <a:xfrm>
            <a:off x="5018646" y="441038"/>
            <a:ext cx="5093293" cy="671915"/>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a quote has expired, click on the three little dots and you can change the status.</a:t>
            </a:r>
          </a:p>
        </p:txBody>
      </p:sp>
      <p:cxnSp>
        <p:nvCxnSpPr>
          <p:cNvPr id="10" name="Straight Arrow Connector 9">
            <a:extLst>
              <a:ext uri="{FF2B5EF4-FFF2-40B4-BE49-F238E27FC236}">
                <a16:creationId xmlns:a16="http://schemas.microsoft.com/office/drawing/2014/main" id="{22CD40CC-F2E1-5F3F-36AB-BF27ED413741}"/>
              </a:ext>
            </a:extLst>
          </p:cNvPr>
          <p:cNvCxnSpPr/>
          <p:nvPr/>
        </p:nvCxnSpPr>
        <p:spPr>
          <a:xfrm>
            <a:off x="9013181" y="796082"/>
            <a:ext cx="427290" cy="615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with medium confidence">
            <a:extLst>
              <a:ext uri="{FF2B5EF4-FFF2-40B4-BE49-F238E27FC236}">
                <a16:creationId xmlns:a16="http://schemas.microsoft.com/office/drawing/2014/main" id="{1BF90226-2A80-6093-E563-215F5F171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65" y="4119335"/>
            <a:ext cx="10863470" cy="2650855"/>
          </a:xfrm>
          <a:prstGeom prst="rect">
            <a:avLst/>
          </a:prstGeom>
        </p:spPr>
      </p:pic>
      <p:sp>
        <p:nvSpPr>
          <p:cNvPr id="6" name="TextBox 5">
            <a:extLst>
              <a:ext uri="{FF2B5EF4-FFF2-40B4-BE49-F238E27FC236}">
                <a16:creationId xmlns:a16="http://schemas.microsoft.com/office/drawing/2014/main" id="{103D4043-145E-3057-531E-A5B71E7D7EA8}"/>
              </a:ext>
            </a:extLst>
          </p:cNvPr>
          <p:cNvSpPr txBox="1"/>
          <p:nvPr/>
        </p:nvSpPr>
        <p:spPr>
          <a:xfrm>
            <a:off x="1379975" y="3127304"/>
            <a:ext cx="8731964" cy="923330"/>
          </a:xfrm>
          <a:prstGeom prst="rect">
            <a:avLst/>
          </a:prstGeom>
          <a:noFill/>
        </p:spPr>
        <p:txBody>
          <a:bodyPr wrap="square" rtlCol="0">
            <a:spAutoFit/>
          </a:bodyPr>
          <a:lstStyle/>
          <a:p>
            <a:pPr marL="285750" indent="-285750">
              <a:buFont typeface="Arial" panose="020B0604020202020204" pitchFamily="34" charset="0"/>
              <a:buChar char="•"/>
            </a:pPr>
            <a:r>
              <a:rPr lang="en-US" dirty="0"/>
              <a:t>On a side note, when building loads in the Order Entry screen, don’t forget to change the Mode to partial if you are not moving a full truckload so that we can obtain the most accurate rate calculations.</a:t>
            </a:r>
          </a:p>
        </p:txBody>
      </p:sp>
      <p:cxnSp>
        <p:nvCxnSpPr>
          <p:cNvPr id="9" name="Straight Arrow Connector 8">
            <a:extLst>
              <a:ext uri="{FF2B5EF4-FFF2-40B4-BE49-F238E27FC236}">
                <a16:creationId xmlns:a16="http://schemas.microsoft.com/office/drawing/2014/main" id="{C7EFFD85-DB2A-CBBE-E2B8-E99318B14AC3}"/>
              </a:ext>
            </a:extLst>
          </p:cNvPr>
          <p:cNvCxnSpPr>
            <a:cxnSpLocks/>
          </p:cNvCxnSpPr>
          <p:nvPr/>
        </p:nvCxnSpPr>
        <p:spPr>
          <a:xfrm>
            <a:off x="6659217" y="3846443"/>
            <a:ext cx="2940280" cy="1828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42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email&#10;&#10;Description automatically generated">
            <a:extLst>
              <a:ext uri="{FF2B5EF4-FFF2-40B4-BE49-F238E27FC236}">
                <a16:creationId xmlns:a16="http://schemas.microsoft.com/office/drawing/2014/main" id="{CE6EDF75-6055-ABD9-4DD9-C4643255C2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87" y="360245"/>
            <a:ext cx="7127885" cy="5491978"/>
          </a:xfrm>
        </p:spPr>
      </p:pic>
      <p:sp>
        <p:nvSpPr>
          <p:cNvPr id="6" name="TextBox 5">
            <a:extLst>
              <a:ext uri="{FF2B5EF4-FFF2-40B4-BE49-F238E27FC236}">
                <a16:creationId xmlns:a16="http://schemas.microsoft.com/office/drawing/2014/main" id="{C4256BE4-FAF9-A1B0-C525-DA010D260FFE}"/>
              </a:ext>
            </a:extLst>
          </p:cNvPr>
          <p:cNvSpPr txBox="1"/>
          <p:nvPr/>
        </p:nvSpPr>
        <p:spPr>
          <a:xfrm>
            <a:off x="521294" y="4606183"/>
            <a:ext cx="1999715" cy="1077218"/>
          </a:xfrm>
          <a:prstGeom prst="rect">
            <a:avLst/>
          </a:prstGeom>
          <a:noFill/>
        </p:spPr>
        <p:txBody>
          <a:bodyPr wrap="square" rtlCol="0">
            <a:spAutoFit/>
          </a:bodyPr>
          <a:lstStyle/>
          <a:p>
            <a:r>
              <a:rPr lang="en-US" sz="1600" dirty="0"/>
              <a:t>Click on “Download template to begin adding your lanes to quote.</a:t>
            </a:r>
          </a:p>
        </p:txBody>
      </p:sp>
      <p:sp>
        <p:nvSpPr>
          <p:cNvPr id="7" name="TextBox 6">
            <a:extLst>
              <a:ext uri="{FF2B5EF4-FFF2-40B4-BE49-F238E27FC236}">
                <a16:creationId xmlns:a16="http://schemas.microsoft.com/office/drawing/2014/main" id="{8D7CDDB0-9707-48B8-1420-B16E001EA19E}"/>
              </a:ext>
            </a:extLst>
          </p:cNvPr>
          <p:cNvSpPr txBox="1"/>
          <p:nvPr/>
        </p:nvSpPr>
        <p:spPr>
          <a:xfrm>
            <a:off x="452927" y="1230594"/>
            <a:ext cx="2238998" cy="1134478"/>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Under the Batch tab, you can search for up to 2500 lanes to quote. </a:t>
            </a:r>
          </a:p>
        </p:txBody>
      </p:sp>
      <p:cxnSp>
        <p:nvCxnSpPr>
          <p:cNvPr id="9" name="Straight Arrow Connector 8">
            <a:extLst>
              <a:ext uri="{FF2B5EF4-FFF2-40B4-BE49-F238E27FC236}">
                <a16:creationId xmlns:a16="http://schemas.microsoft.com/office/drawing/2014/main" id="{EF7E01EF-5AAA-5F8C-BCA5-9163F20CAD11}"/>
              </a:ext>
            </a:extLst>
          </p:cNvPr>
          <p:cNvCxnSpPr/>
          <p:nvPr/>
        </p:nvCxnSpPr>
        <p:spPr>
          <a:xfrm flipV="1">
            <a:off x="2973936" y="658026"/>
            <a:ext cx="2367185" cy="10596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8CC0A20-E76E-F9AA-D0CB-6DB6E56CF9F3}"/>
              </a:ext>
            </a:extLst>
          </p:cNvPr>
          <p:cNvCxnSpPr/>
          <p:nvPr/>
        </p:nvCxnSpPr>
        <p:spPr>
          <a:xfrm>
            <a:off x="2016028" y="5366759"/>
            <a:ext cx="1351015" cy="213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28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1B55-98E4-13AB-F1F5-945BE008A168}"/>
              </a:ext>
            </a:extLst>
          </p:cNvPr>
          <p:cNvSpPr>
            <a:spLocks noGrp="1"/>
          </p:cNvSpPr>
          <p:nvPr>
            <p:ph type="title"/>
          </p:nvPr>
        </p:nvSpPr>
        <p:spPr>
          <a:xfrm>
            <a:off x="923658" y="877873"/>
            <a:ext cx="10515600" cy="805649"/>
          </a:xfrm>
        </p:spPr>
        <p:txBody>
          <a:bodyPr>
            <a:normAutofit fontScale="90000"/>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Copy and paste your data into the excel file. The required fields are Transport type, you can enter Origin City or state or Zip, Destination city or zip, weight, and commodity. **If you don’t have all the zip codes then don’t enter them altogether.</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descr="Graphical user interface, application, table, Excel&#10;&#10;Description automatically generated">
            <a:extLst>
              <a:ext uri="{FF2B5EF4-FFF2-40B4-BE49-F238E27FC236}">
                <a16:creationId xmlns:a16="http://schemas.microsoft.com/office/drawing/2014/main" id="{DD4DBE0F-DDE8-ED93-C3DA-3B821A26E2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013" y="1791566"/>
            <a:ext cx="10515600" cy="3787066"/>
          </a:xfrm>
        </p:spPr>
      </p:pic>
    </p:spTree>
    <p:extLst>
      <p:ext uri="{BB962C8B-B14F-4D97-AF65-F5344CB8AC3E}">
        <p14:creationId xmlns:p14="http://schemas.microsoft.com/office/powerpoint/2010/main" val="646621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website&#10;&#10;Description automatically generated">
            <a:extLst>
              <a:ext uri="{FF2B5EF4-FFF2-40B4-BE49-F238E27FC236}">
                <a16:creationId xmlns:a16="http://schemas.microsoft.com/office/drawing/2014/main" id="{FED0A480-DDE8-901B-1924-A8F0FBBF79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718" y="390723"/>
            <a:ext cx="4678954" cy="2279767"/>
          </a:xfrm>
        </p:spPr>
      </p:pic>
      <p:pic>
        <p:nvPicPr>
          <p:cNvPr id="7" name="Picture 6" descr="Graphical user interface, application&#10;&#10;Description automatically generated">
            <a:extLst>
              <a:ext uri="{FF2B5EF4-FFF2-40B4-BE49-F238E27FC236}">
                <a16:creationId xmlns:a16="http://schemas.microsoft.com/office/drawing/2014/main" id="{C252B2C4-2110-7D1A-DDF5-F636BB7F6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345" y="265992"/>
            <a:ext cx="4032941" cy="2486444"/>
          </a:xfrm>
          <a:prstGeom prst="rect">
            <a:avLst/>
          </a:prstGeom>
        </p:spPr>
      </p:pic>
      <p:pic>
        <p:nvPicPr>
          <p:cNvPr id="9" name="Picture 8" descr="Graphical user interface, application, table, Excel&#10;&#10;Description automatically generated">
            <a:extLst>
              <a:ext uri="{FF2B5EF4-FFF2-40B4-BE49-F238E27FC236}">
                <a16:creationId xmlns:a16="http://schemas.microsoft.com/office/drawing/2014/main" id="{1149B2D5-64FC-7BB2-C372-388CFABB4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76" y="3528290"/>
            <a:ext cx="9802939" cy="3329709"/>
          </a:xfrm>
          <a:prstGeom prst="rect">
            <a:avLst/>
          </a:prstGeom>
        </p:spPr>
      </p:pic>
      <p:sp>
        <p:nvSpPr>
          <p:cNvPr id="10" name="TextBox 9">
            <a:extLst>
              <a:ext uri="{FF2B5EF4-FFF2-40B4-BE49-F238E27FC236}">
                <a16:creationId xmlns:a16="http://schemas.microsoft.com/office/drawing/2014/main" id="{82AF6508-4FBB-EAB2-09C5-87AB4C988F9C}"/>
              </a:ext>
            </a:extLst>
          </p:cNvPr>
          <p:cNvSpPr txBox="1"/>
          <p:nvPr/>
        </p:nvSpPr>
        <p:spPr>
          <a:xfrm>
            <a:off x="1958799" y="3038764"/>
            <a:ext cx="7906328" cy="312650"/>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Please note your Target rate is an all-in rate, with fuel added. </a:t>
            </a:r>
          </a:p>
        </p:txBody>
      </p:sp>
      <p:cxnSp>
        <p:nvCxnSpPr>
          <p:cNvPr id="12" name="Straight Arrow Connector 11">
            <a:extLst>
              <a:ext uri="{FF2B5EF4-FFF2-40B4-BE49-F238E27FC236}">
                <a16:creationId xmlns:a16="http://schemas.microsoft.com/office/drawing/2014/main" id="{1A4FA68F-C76B-1C1A-5D23-C8183E5FE941}"/>
              </a:ext>
            </a:extLst>
          </p:cNvPr>
          <p:cNvCxnSpPr/>
          <p:nvPr/>
        </p:nvCxnSpPr>
        <p:spPr>
          <a:xfrm>
            <a:off x="5084748" y="3329710"/>
            <a:ext cx="1213502" cy="370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E066B29-B226-B652-0884-C71CC0EBD11A}"/>
              </a:ext>
            </a:extLst>
          </p:cNvPr>
          <p:cNvSpPr txBox="1"/>
          <p:nvPr/>
        </p:nvSpPr>
        <p:spPr>
          <a:xfrm>
            <a:off x="5520583" y="757819"/>
            <a:ext cx="1449850" cy="1234697"/>
          </a:xfrm>
          <a:prstGeom prst="rect">
            <a:avLst/>
          </a:prstGeom>
          <a:noFill/>
        </p:spPr>
        <p:txBody>
          <a:bodyPr wrap="square" rtlCol="0">
            <a:spAutoFit/>
          </a:bodyPr>
          <a:lstStyle/>
          <a:p>
            <a:pPr marR="0" lvl="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Save and upload your batch and you will be notified when it is complete. </a:t>
            </a:r>
          </a:p>
        </p:txBody>
      </p:sp>
      <p:cxnSp>
        <p:nvCxnSpPr>
          <p:cNvPr id="17" name="Straight Arrow Connector 16">
            <a:extLst>
              <a:ext uri="{FF2B5EF4-FFF2-40B4-BE49-F238E27FC236}">
                <a16:creationId xmlns:a16="http://schemas.microsoft.com/office/drawing/2014/main" id="{0CC93938-2596-046E-4308-00A19029B7F9}"/>
              </a:ext>
            </a:extLst>
          </p:cNvPr>
          <p:cNvCxnSpPr>
            <a:cxnSpLocks/>
          </p:cNvCxnSpPr>
          <p:nvPr/>
        </p:nvCxnSpPr>
        <p:spPr>
          <a:xfrm>
            <a:off x="6575859" y="1818027"/>
            <a:ext cx="1004261" cy="299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24F694A-65B7-F9CC-E5FA-7BAE6E3317C7}"/>
              </a:ext>
            </a:extLst>
          </p:cNvPr>
          <p:cNvCxnSpPr/>
          <p:nvPr/>
        </p:nvCxnSpPr>
        <p:spPr>
          <a:xfrm flipH="1">
            <a:off x="4187439" y="1530606"/>
            <a:ext cx="1333144" cy="315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07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644AA-3442-0857-8798-8788985EF548}"/>
              </a:ext>
            </a:extLst>
          </p:cNvPr>
          <p:cNvSpPr>
            <a:spLocks noGrp="1"/>
          </p:cNvSpPr>
          <p:nvPr>
            <p:ph type="title"/>
          </p:nvPr>
        </p:nvSpPr>
        <p:spPr/>
        <p:txBody>
          <a:bodyPr/>
          <a:lstStyle/>
          <a:p>
            <a:r>
              <a:rPr lang="en-US" dirty="0"/>
              <a:t>CARRIER BIDS</a:t>
            </a:r>
          </a:p>
        </p:txBody>
      </p:sp>
      <p:pic>
        <p:nvPicPr>
          <p:cNvPr id="9" name="Content Placeholder 8" descr="Graphical user interface, text, application, email&#10;&#10;Description automatically generated">
            <a:extLst>
              <a:ext uri="{FF2B5EF4-FFF2-40B4-BE49-F238E27FC236}">
                <a16:creationId xmlns:a16="http://schemas.microsoft.com/office/drawing/2014/main" id="{6C4BAC26-F75E-5A93-3EAA-6860D223C2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148" y="4217019"/>
            <a:ext cx="6299524" cy="1803493"/>
          </a:xfrm>
        </p:spPr>
      </p:pic>
      <p:pic>
        <p:nvPicPr>
          <p:cNvPr id="11" name="Picture 10" descr="Graphical user interface, text, application, email&#10;&#10;Description automatically generated">
            <a:extLst>
              <a:ext uri="{FF2B5EF4-FFF2-40B4-BE49-F238E27FC236}">
                <a16:creationId xmlns:a16="http://schemas.microsoft.com/office/drawing/2014/main" id="{B637EF10-EE34-CEA1-A3F4-A4A5CA23F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781" y="2029626"/>
            <a:ext cx="6420180" cy="1644735"/>
          </a:xfrm>
          <a:prstGeom prst="rect">
            <a:avLst/>
          </a:prstGeom>
        </p:spPr>
      </p:pic>
      <p:sp>
        <p:nvSpPr>
          <p:cNvPr id="12" name="TextBox 11">
            <a:extLst>
              <a:ext uri="{FF2B5EF4-FFF2-40B4-BE49-F238E27FC236}">
                <a16:creationId xmlns:a16="http://schemas.microsoft.com/office/drawing/2014/main" id="{7BBA7DB3-FB94-73A1-84B3-C43F4102F444}"/>
              </a:ext>
            </a:extLst>
          </p:cNvPr>
          <p:cNvSpPr txBox="1"/>
          <p:nvPr/>
        </p:nvSpPr>
        <p:spPr>
          <a:xfrm>
            <a:off x="8731147" y="4481050"/>
            <a:ext cx="2221907" cy="877163"/>
          </a:xfrm>
          <a:prstGeom prst="rect">
            <a:avLst/>
          </a:prstGeom>
          <a:noFill/>
        </p:spPr>
        <p:txBody>
          <a:bodyPr wrap="square" rtlCol="0">
            <a:spAutoFit/>
          </a:bodyPr>
          <a:lstStyle/>
          <a:p>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The offer to the carrier will appear in the “Recent bids” box and you can manually add bids also. </a:t>
            </a:r>
          </a:p>
          <a:p>
            <a:endParaRPr lang="en-US" dirty="0"/>
          </a:p>
        </p:txBody>
      </p:sp>
      <p:sp>
        <p:nvSpPr>
          <p:cNvPr id="13" name="TextBox 12">
            <a:extLst>
              <a:ext uri="{FF2B5EF4-FFF2-40B4-BE49-F238E27FC236}">
                <a16:creationId xmlns:a16="http://schemas.microsoft.com/office/drawing/2014/main" id="{A03B6270-B519-49A6-9134-1B9DA99158E6}"/>
              </a:ext>
            </a:extLst>
          </p:cNvPr>
          <p:cNvSpPr txBox="1"/>
          <p:nvPr/>
        </p:nvSpPr>
        <p:spPr>
          <a:xfrm>
            <a:off x="8981631" y="2398667"/>
            <a:ext cx="1961604" cy="769441"/>
          </a:xfrm>
          <a:prstGeom prst="rect">
            <a:avLst/>
          </a:prstGeom>
          <a:noFill/>
        </p:spPr>
        <p:txBody>
          <a:bodyPr wrap="squar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You can request a bid from all the carriers, and they will receive a blind copy of the email. </a:t>
            </a:r>
            <a:endParaRPr lang="en-US" sz="1100" dirty="0"/>
          </a:p>
        </p:txBody>
      </p:sp>
      <p:cxnSp>
        <p:nvCxnSpPr>
          <p:cNvPr id="15" name="Straight Arrow Connector 14">
            <a:extLst>
              <a:ext uri="{FF2B5EF4-FFF2-40B4-BE49-F238E27FC236}">
                <a16:creationId xmlns:a16="http://schemas.microsoft.com/office/drawing/2014/main" id="{A33CBEA4-3BEE-55C1-89F4-020783E82606}"/>
              </a:ext>
            </a:extLst>
          </p:cNvPr>
          <p:cNvCxnSpPr/>
          <p:nvPr/>
        </p:nvCxnSpPr>
        <p:spPr>
          <a:xfrm flipH="1">
            <a:off x="7776672" y="2572284"/>
            <a:ext cx="11280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F0EC71A-3444-0E47-3385-92B806932E28}"/>
              </a:ext>
            </a:extLst>
          </p:cNvPr>
          <p:cNvCxnSpPr>
            <a:cxnSpLocks/>
          </p:cNvCxnSpPr>
          <p:nvPr/>
        </p:nvCxnSpPr>
        <p:spPr>
          <a:xfrm flipH="1">
            <a:off x="6828090" y="4655961"/>
            <a:ext cx="1965532" cy="702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757706F-E748-447C-14DC-C48C41F3590B}"/>
              </a:ext>
            </a:extLst>
          </p:cNvPr>
          <p:cNvCxnSpPr>
            <a:cxnSpLocks/>
          </p:cNvCxnSpPr>
          <p:nvPr/>
        </p:nvCxnSpPr>
        <p:spPr>
          <a:xfrm flipH="1" flipV="1">
            <a:off x="5896598" y="4655961"/>
            <a:ext cx="2834549" cy="300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254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1">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CEAEB8-FB98-8C76-5CCF-6752FD302C6F}"/>
              </a:ext>
            </a:extLst>
          </p:cNvPr>
          <p:cNvSpPr>
            <a:spLocks noGrp="1"/>
          </p:cNvSpPr>
          <p:nvPr>
            <p:ph type="title"/>
          </p:nvPr>
        </p:nvSpPr>
        <p:spPr>
          <a:xfrm>
            <a:off x="1333857" y="130194"/>
            <a:ext cx="9861135" cy="859224"/>
          </a:xfrm>
        </p:spPr>
        <p:txBody>
          <a:bodyPr anchor="b">
            <a:normAutofit/>
          </a:bodyPr>
          <a:lstStyle/>
          <a:p>
            <a:r>
              <a:rPr lang="en-US" sz="4000" dirty="0"/>
              <a:t>SENDING BLAST BIDS TO CARRIERS</a:t>
            </a:r>
          </a:p>
        </p:txBody>
      </p:sp>
      <p:sp>
        <p:nvSpPr>
          <p:cNvPr id="28" name="Content Placeholder 8">
            <a:extLst>
              <a:ext uri="{FF2B5EF4-FFF2-40B4-BE49-F238E27FC236}">
                <a16:creationId xmlns:a16="http://schemas.microsoft.com/office/drawing/2014/main" id="{AABEC820-5915-614A-0715-A87933C9C453}"/>
              </a:ext>
            </a:extLst>
          </p:cNvPr>
          <p:cNvSpPr>
            <a:spLocks noGrp="1"/>
          </p:cNvSpPr>
          <p:nvPr>
            <p:ph idx="1"/>
          </p:nvPr>
        </p:nvSpPr>
        <p:spPr>
          <a:xfrm>
            <a:off x="419456" y="5748207"/>
            <a:ext cx="4716566" cy="934605"/>
          </a:xfrm>
        </p:spPr>
        <p:txBody>
          <a:bodyPr>
            <a:norm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You can view a list of carriers who have moved loads for you by number of loads or most recent date.</a:t>
            </a:r>
          </a:p>
          <a:p>
            <a:endParaRPr lang="en-US" sz="2000" dirty="0"/>
          </a:p>
        </p:txBody>
      </p:sp>
      <p:pic>
        <p:nvPicPr>
          <p:cNvPr id="5" name="Content Placeholder 4" descr="Graphical user interface, text, email&#10;&#10;Description automatically generated">
            <a:extLst>
              <a:ext uri="{FF2B5EF4-FFF2-40B4-BE49-F238E27FC236}">
                <a16:creationId xmlns:a16="http://schemas.microsoft.com/office/drawing/2014/main" id="{98F11508-7877-EBF4-9273-FD78F6362E47}"/>
              </a:ext>
            </a:extLst>
          </p:cNvPr>
          <p:cNvPicPr>
            <a:picLocks noChangeAspect="1"/>
          </p:cNvPicPr>
          <p:nvPr/>
        </p:nvPicPr>
        <p:blipFill rotWithShape="1">
          <a:blip r:embed="rId2">
            <a:extLst>
              <a:ext uri="{28A0092B-C50C-407E-A947-70E740481C1C}">
                <a14:useLocalDpi xmlns:a14="http://schemas.microsoft.com/office/drawing/2010/main" val="0"/>
              </a:ext>
            </a:extLst>
          </a:blip>
          <a:srcRect r="14030"/>
          <a:stretch/>
        </p:blipFill>
        <p:spPr>
          <a:xfrm>
            <a:off x="419456" y="1044231"/>
            <a:ext cx="5040008" cy="4528788"/>
          </a:xfrm>
          <a:prstGeom prst="rect">
            <a:avLst/>
          </a:prstGeom>
        </p:spPr>
      </p:pic>
      <p:pic>
        <p:nvPicPr>
          <p:cNvPr id="6" name="Content Placeholder 4" descr="Graphical user interface&#10;&#10;Description automatically generated">
            <a:extLst>
              <a:ext uri="{FF2B5EF4-FFF2-40B4-BE49-F238E27FC236}">
                <a16:creationId xmlns:a16="http://schemas.microsoft.com/office/drawing/2014/main" id="{CE57E17A-925E-D701-24F7-9D3AB8FF1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499" y="1119611"/>
            <a:ext cx="4898747" cy="4453407"/>
          </a:xfrm>
          <a:prstGeom prst="rect">
            <a:avLst/>
          </a:prstGeom>
        </p:spPr>
      </p:pic>
      <p:sp>
        <p:nvSpPr>
          <p:cNvPr id="7" name="TextBox 6">
            <a:extLst>
              <a:ext uri="{FF2B5EF4-FFF2-40B4-BE49-F238E27FC236}">
                <a16:creationId xmlns:a16="http://schemas.microsoft.com/office/drawing/2014/main" id="{69A631F9-EE5F-DC49-9773-B612190B2D7E}"/>
              </a:ext>
            </a:extLst>
          </p:cNvPr>
          <p:cNvSpPr txBox="1"/>
          <p:nvPr/>
        </p:nvSpPr>
        <p:spPr>
          <a:xfrm>
            <a:off x="6096000" y="5922236"/>
            <a:ext cx="5098992" cy="738664"/>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You can remove their phone numbers, manually add up to 150 carriers, and add as much information that you think the carriers would need to know and click “Request Bid.”</a:t>
            </a:r>
            <a:endParaRPr lang="en-US" sz="1400" dirty="0"/>
          </a:p>
        </p:txBody>
      </p:sp>
    </p:spTree>
    <p:extLst>
      <p:ext uri="{BB962C8B-B14F-4D97-AF65-F5344CB8AC3E}">
        <p14:creationId xmlns:p14="http://schemas.microsoft.com/office/powerpoint/2010/main" val="3656751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CD23A-2908-8C23-2D7B-7E866EE77739}"/>
              </a:ext>
            </a:extLst>
          </p:cNvPr>
          <p:cNvSpPr>
            <a:spLocks noGrp="1"/>
          </p:cNvSpPr>
          <p:nvPr>
            <p:ph type="title"/>
          </p:nvPr>
        </p:nvSpPr>
        <p:spPr/>
        <p:txBody>
          <a:bodyPr/>
          <a:lstStyle/>
          <a:p>
            <a:r>
              <a:rPr lang="en-US" dirty="0"/>
              <a:t>WHAT THE CARRIER WILL RECEIVE</a:t>
            </a:r>
          </a:p>
        </p:txBody>
      </p:sp>
      <p:pic>
        <p:nvPicPr>
          <p:cNvPr id="5" name="Content Placeholder 4" descr="Graphical user interface, text, application&#10;&#10;Description automatically generated">
            <a:extLst>
              <a:ext uri="{FF2B5EF4-FFF2-40B4-BE49-F238E27FC236}">
                <a16:creationId xmlns:a16="http://schemas.microsoft.com/office/drawing/2014/main" id="{AA531A17-6447-A1BE-9C13-84ED559D4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311" y="1915558"/>
            <a:ext cx="4489681" cy="3403775"/>
          </a:xfrm>
        </p:spPr>
      </p:pic>
      <p:pic>
        <p:nvPicPr>
          <p:cNvPr id="7" name="Picture 6" descr="Graphical user interface, application&#10;&#10;Description automatically generated">
            <a:extLst>
              <a:ext uri="{FF2B5EF4-FFF2-40B4-BE49-F238E27FC236}">
                <a16:creationId xmlns:a16="http://schemas.microsoft.com/office/drawing/2014/main" id="{4DB4D63D-0908-34A3-698A-E4DAEED56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667" y="1788482"/>
            <a:ext cx="3327571" cy="4299171"/>
          </a:xfrm>
          <a:prstGeom prst="rect">
            <a:avLst/>
          </a:prstGeom>
        </p:spPr>
      </p:pic>
      <p:sp>
        <p:nvSpPr>
          <p:cNvPr id="8" name="TextBox 7">
            <a:extLst>
              <a:ext uri="{FF2B5EF4-FFF2-40B4-BE49-F238E27FC236}">
                <a16:creationId xmlns:a16="http://schemas.microsoft.com/office/drawing/2014/main" id="{06336AC9-9F77-45D7-0A29-88FF3302B0DF}"/>
              </a:ext>
            </a:extLst>
          </p:cNvPr>
          <p:cNvSpPr txBox="1"/>
          <p:nvPr/>
        </p:nvSpPr>
        <p:spPr>
          <a:xfrm>
            <a:off x="838200" y="5544203"/>
            <a:ext cx="5186585" cy="1231106"/>
          </a:xfrm>
          <a:prstGeom prst="rect">
            <a:avLst/>
          </a:prstGeom>
          <a:noFill/>
        </p:spPr>
        <p:txBody>
          <a:bodyPr wrap="square" rtlCol="0">
            <a:spAutoFit/>
          </a:bodyPr>
          <a:lstStyle/>
          <a:p>
            <a:r>
              <a:rPr lang="en-US" sz="1400" kern="100" dirty="0">
                <a:effectLst/>
                <a:latin typeface="Calibri" panose="020F0502020204030204" pitchFamily="34" charset="0"/>
                <a:ea typeface="Calibri" panose="020F0502020204030204" pitchFamily="34" charset="0"/>
                <a:cs typeface="Times New Roman" panose="02020603050405020304" pitchFamily="18" charset="0"/>
              </a:rPr>
              <a:t>Your carrier will receive an email with all the details and the carrier can provide a bid and submit their information. Your carrier will get a message saying you will contact them. You will get an email notification when your carrier has responded.</a:t>
            </a:r>
          </a:p>
          <a:p>
            <a:endParaRPr lang="en-US" dirty="0"/>
          </a:p>
        </p:txBody>
      </p:sp>
    </p:spTree>
    <p:extLst>
      <p:ext uri="{BB962C8B-B14F-4D97-AF65-F5344CB8AC3E}">
        <p14:creationId xmlns:p14="http://schemas.microsoft.com/office/powerpoint/2010/main" val="102887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FCA0-0770-F23D-CBF5-2F0142608212}"/>
              </a:ext>
            </a:extLst>
          </p:cNvPr>
          <p:cNvSpPr>
            <a:spLocks noGrp="1"/>
          </p:cNvSpPr>
          <p:nvPr>
            <p:ph type="title"/>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Under the Bids tab you can view any bids by customer, pickup or drop off location, and </a:t>
            </a:r>
            <a:r>
              <a:rPr lang="en-US" sz="1800" dirty="0">
                <a:latin typeface="Calibri" panose="020F0502020204030204" pitchFamily="34" charset="0"/>
                <a:ea typeface="Calibri" panose="020F0502020204030204" pitchFamily="34" charset="0"/>
                <a:cs typeface="Times New Roman" panose="02020603050405020304" pitchFamily="18" charset="0"/>
              </a:rPr>
              <a:t>pro number (order number). </a:t>
            </a:r>
            <a:r>
              <a:rPr lang="en-US" sz="1800" dirty="0">
                <a:effectLst/>
                <a:latin typeface="Calibri" panose="020F0502020204030204" pitchFamily="34" charset="0"/>
                <a:ea typeface="Calibri" panose="020F0502020204030204" pitchFamily="34" charset="0"/>
                <a:cs typeface="Times New Roman" panose="02020603050405020304" pitchFamily="18" charset="0"/>
              </a:rPr>
              <a:t>You will also see a Month over month view, it will show the last 30 days of bids.</a:t>
            </a:r>
            <a:endParaRPr lang="en-US" dirty="0"/>
          </a:p>
        </p:txBody>
      </p:sp>
      <p:pic>
        <p:nvPicPr>
          <p:cNvPr id="5" name="Content Placeholder 4" descr="Graphical user interface, application, table&#10;&#10;Description automatically generated">
            <a:extLst>
              <a:ext uri="{FF2B5EF4-FFF2-40B4-BE49-F238E27FC236}">
                <a16:creationId xmlns:a16="http://schemas.microsoft.com/office/drawing/2014/main" id="{41FA5B9B-8AB9-C4F1-38F8-7A1A48CF05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5241" y="1858059"/>
            <a:ext cx="7868054" cy="4286470"/>
          </a:xfrm>
        </p:spPr>
      </p:pic>
      <p:cxnSp>
        <p:nvCxnSpPr>
          <p:cNvPr id="9" name="Straight Arrow Connector 8">
            <a:extLst>
              <a:ext uri="{FF2B5EF4-FFF2-40B4-BE49-F238E27FC236}">
                <a16:creationId xmlns:a16="http://schemas.microsoft.com/office/drawing/2014/main" id="{45259DEA-9DB9-6549-9072-BBF343F510E1}"/>
              </a:ext>
            </a:extLst>
          </p:cNvPr>
          <p:cNvCxnSpPr/>
          <p:nvPr/>
        </p:nvCxnSpPr>
        <p:spPr>
          <a:xfrm>
            <a:off x="3623417" y="1298961"/>
            <a:ext cx="0" cy="1461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3C61496-BFC7-884F-F96D-925F58125150}"/>
              </a:ext>
            </a:extLst>
          </p:cNvPr>
          <p:cNvCxnSpPr/>
          <p:nvPr/>
        </p:nvCxnSpPr>
        <p:spPr>
          <a:xfrm>
            <a:off x="4956561" y="1444239"/>
            <a:ext cx="0" cy="1264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D6BE44-C1C4-37C9-87F4-ED345C05E327}"/>
              </a:ext>
            </a:extLst>
          </p:cNvPr>
          <p:cNvCxnSpPr>
            <a:cxnSpLocks/>
          </p:cNvCxnSpPr>
          <p:nvPr/>
        </p:nvCxnSpPr>
        <p:spPr>
          <a:xfrm>
            <a:off x="7127193" y="1521151"/>
            <a:ext cx="0" cy="1239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C0DA1E-4432-638F-EBD5-67829D78BA0F}"/>
              </a:ext>
            </a:extLst>
          </p:cNvPr>
          <p:cNvCxnSpPr>
            <a:cxnSpLocks/>
          </p:cNvCxnSpPr>
          <p:nvPr/>
        </p:nvCxnSpPr>
        <p:spPr>
          <a:xfrm>
            <a:off x="8545794" y="1367327"/>
            <a:ext cx="0" cy="1392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5420001-CC5D-EAD8-F2EF-4ED0146CD5AD}"/>
              </a:ext>
            </a:extLst>
          </p:cNvPr>
          <p:cNvSpPr txBox="1"/>
          <p:nvPr/>
        </p:nvSpPr>
        <p:spPr>
          <a:xfrm>
            <a:off x="10323320" y="3429000"/>
            <a:ext cx="1486968" cy="1354217"/>
          </a:xfrm>
          <a:prstGeom prst="rect">
            <a:avLst/>
          </a:prstGeom>
          <a:noFill/>
        </p:spPr>
        <p:txBody>
          <a:bodyPr wrap="square" rtlCol="0">
            <a:spAutoFit/>
          </a:bodyPr>
          <a:lstStyle/>
          <a:p>
            <a:r>
              <a:rPr lang="en-US" sz="1600" kern="100" dirty="0">
                <a:effectLst/>
                <a:latin typeface="Calibri" panose="020F0502020204030204" pitchFamily="34" charset="0"/>
                <a:ea typeface="Calibri" panose="020F0502020204030204" pitchFamily="34" charset="0"/>
                <a:cs typeface="Times New Roman" panose="02020603050405020304" pitchFamily="18" charset="0"/>
              </a:rPr>
              <a:t>You can also search a timeframe and add a Bid.</a:t>
            </a:r>
          </a:p>
          <a:p>
            <a:endParaRPr lang="en-US" dirty="0"/>
          </a:p>
        </p:txBody>
      </p:sp>
      <p:cxnSp>
        <p:nvCxnSpPr>
          <p:cNvPr id="20" name="Straight Arrow Connector 19">
            <a:extLst>
              <a:ext uri="{FF2B5EF4-FFF2-40B4-BE49-F238E27FC236}">
                <a16:creationId xmlns:a16="http://schemas.microsoft.com/office/drawing/2014/main" id="{EC2F0595-E885-352F-00A1-29AB53F43DBA}"/>
              </a:ext>
            </a:extLst>
          </p:cNvPr>
          <p:cNvCxnSpPr/>
          <p:nvPr/>
        </p:nvCxnSpPr>
        <p:spPr>
          <a:xfrm flipH="1">
            <a:off x="8819260" y="3913974"/>
            <a:ext cx="1444239" cy="606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2BAFD26-5C95-87ED-A7A4-11F1A659D43F}"/>
              </a:ext>
            </a:extLst>
          </p:cNvPr>
          <p:cNvCxnSpPr/>
          <p:nvPr/>
        </p:nvCxnSpPr>
        <p:spPr>
          <a:xfrm flipH="1">
            <a:off x="9819118" y="4366901"/>
            <a:ext cx="504202" cy="4163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07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E46A9B26-7733-B6AB-650A-9552C3459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617" y="1638383"/>
            <a:ext cx="6214547" cy="4915025"/>
          </a:xfrm>
        </p:spPr>
      </p:pic>
      <p:pic>
        <p:nvPicPr>
          <p:cNvPr id="7" name="Picture 6">
            <a:extLst>
              <a:ext uri="{FF2B5EF4-FFF2-40B4-BE49-F238E27FC236}">
                <a16:creationId xmlns:a16="http://schemas.microsoft.com/office/drawing/2014/main" id="{1610CB8C-5FC2-04D2-8E1B-46D549659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4646"/>
            <a:ext cx="10515600" cy="1213331"/>
          </a:xfrm>
          <a:prstGeom prst="rect">
            <a:avLst/>
          </a:prstGeom>
        </p:spPr>
      </p:pic>
      <p:sp>
        <p:nvSpPr>
          <p:cNvPr id="9" name="Oval 8">
            <a:extLst>
              <a:ext uri="{FF2B5EF4-FFF2-40B4-BE49-F238E27FC236}">
                <a16:creationId xmlns:a16="http://schemas.microsoft.com/office/drawing/2014/main" id="{4D3B95B7-8365-3F3D-9D34-363702CC57BB}"/>
              </a:ext>
            </a:extLst>
          </p:cNvPr>
          <p:cNvSpPr/>
          <p:nvPr/>
        </p:nvSpPr>
        <p:spPr>
          <a:xfrm>
            <a:off x="8708164" y="487109"/>
            <a:ext cx="700756" cy="50420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85360B01-702B-376D-399A-BC0038D7F893}"/>
              </a:ext>
            </a:extLst>
          </p:cNvPr>
          <p:cNvSpPr/>
          <p:nvPr/>
        </p:nvSpPr>
        <p:spPr>
          <a:xfrm>
            <a:off x="8997626" y="849574"/>
            <a:ext cx="205647" cy="11159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3562694-B75D-D856-122E-C12724953204}"/>
              </a:ext>
            </a:extLst>
          </p:cNvPr>
          <p:cNvSpPr txBox="1"/>
          <p:nvPr/>
        </p:nvSpPr>
        <p:spPr>
          <a:xfrm>
            <a:off x="470019" y="3256035"/>
            <a:ext cx="1897166" cy="923330"/>
          </a:xfrm>
          <a:prstGeom prst="rect">
            <a:avLst/>
          </a:prstGeom>
          <a:noFill/>
        </p:spPr>
        <p:txBody>
          <a:bodyPr wrap="square" rtlCol="0">
            <a:spAutoFit/>
          </a:bodyPr>
          <a:lstStyle/>
          <a:p>
            <a:r>
              <a:rPr lang="en-US" dirty="0"/>
              <a:t>Win more business, more profitably.</a:t>
            </a:r>
          </a:p>
        </p:txBody>
      </p:sp>
      <p:sp>
        <p:nvSpPr>
          <p:cNvPr id="6" name="TextBox 5">
            <a:extLst>
              <a:ext uri="{FF2B5EF4-FFF2-40B4-BE49-F238E27FC236}">
                <a16:creationId xmlns:a16="http://schemas.microsoft.com/office/drawing/2014/main" id="{C1EA44FF-18E2-ADB1-92CC-7B6A0B4C2EBA}"/>
              </a:ext>
            </a:extLst>
          </p:cNvPr>
          <p:cNvSpPr txBox="1"/>
          <p:nvPr/>
        </p:nvSpPr>
        <p:spPr>
          <a:xfrm>
            <a:off x="8637610" y="1960442"/>
            <a:ext cx="3223953" cy="646331"/>
          </a:xfrm>
          <a:prstGeom prst="rect">
            <a:avLst/>
          </a:prstGeom>
          <a:noFill/>
        </p:spPr>
        <p:txBody>
          <a:bodyPr wrap="square" rtlCol="0">
            <a:spAutoFit/>
          </a:bodyPr>
          <a:lstStyle/>
          <a:p>
            <a:r>
              <a:rPr lang="en-US" dirty="0"/>
              <a:t>Sign into greenscreen to begin:</a:t>
            </a:r>
          </a:p>
          <a:p>
            <a:r>
              <a:rPr lang="en-US" dirty="0"/>
              <a:t>https://www.greenscreens.ai</a:t>
            </a:r>
          </a:p>
        </p:txBody>
      </p:sp>
    </p:spTree>
    <p:extLst>
      <p:ext uri="{BB962C8B-B14F-4D97-AF65-F5344CB8AC3E}">
        <p14:creationId xmlns:p14="http://schemas.microsoft.com/office/powerpoint/2010/main" val="3917342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1679-EC66-F032-0390-115AAB756EC1}"/>
              </a:ext>
            </a:extLst>
          </p:cNvPr>
          <p:cNvSpPr>
            <a:spLocks noGrp="1"/>
          </p:cNvSpPr>
          <p:nvPr>
            <p:ph type="title"/>
          </p:nvPr>
        </p:nvSpPr>
        <p:spPr>
          <a:xfrm>
            <a:off x="838200" y="0"/>
            <a:ext cx="10515600" cy="1325563"/>
          </a:xfrm>
        </p:spPr>
        <p:txBody>
          <a:bodyPr/>
          <a:lstStyle/>
          <a:p>
            <a:r>
              <a:rPr lang="en-US" dirty="0"/>
              <a:t>LANE DATA</a:t>
            </a:r>
          </a:p>
        </p:txBody>
      </p:sp>
      <p:pic>
        <p:nvPicPr>
          <p:cNvPr id="6" name="Content Placeholder 5" descr="Graphical user interface, chart&#10;&#10;Description automatically generated">
            <a:extLst>
              <a:ext uri="{FF2B5EF4-FFF2-40B4-BE49-F238E27FC236}">
                <a16:creationId xmlns:a16="http://schemas.microsoft.com/office/drawing/2014/main" id="{BB0559E6-D061-D75F-CE13-3A1E781E77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766" y="1577441"/>
            <a:ext cx="9352541" cy="4718808"/>
          </a:xfrm>
        </p:spPr>
      </p:pic>
      <p:sp>
        <p:nvSpPr>
          <p:cNvPr id="7" name="TextBox 6">
            <a:extLst>
              <a:ext uri="{FF2B5EF4-FFF2-40B4-BE49-F238E27FC236}">
                <a16:creationId xmlns:a16="http://schemas.microsoft.com/office/drawing/2014/main" id="{9268725E-2026-6F15-2E8E-A724FA87AC95}"/>
              </a:ext>
            </a:extLst>
          </p:cNvPr>
          <p:cNvSpPr txBox="1"/>
          <p:nvPr/>
        </p:nvSpPr>
        <p:spPr>
          <a:xfrm>
            <a:off x="9716568" y="1861635"/>
            <a:ext cx="1736436" cy="707886"/>
          </a:xfrm>
          <a:prstGeom prst="rect">
            <a:avLst/>
          </a:prstGeom>
          <a:noFill/>
        </p:spPr>
        <p:txBody>
          <a:bodyPr wrap="square" rtlCol="0">
            <a:spAutoFit/>
          </a:bodyPr>
          <a:lstStyle/>
          <a:p>
            <a:r>
              <a:rPr lang="en-US" sz="1100" dirty="0"/>
              <a:t>Enter</a:t>
            </a:r>
            <a:r>
              <a:rPr lang="en-US" dirty="0"/>
              <a:t> </a:t>
            </a:r>
            <a:r>
              <a:rPr lang="en-US" sz="1100" dirty="0"/>
              <a:t>the equipment type, the lane and click “Get rate”</a:t>
            </a:r>
          </a:p>
        </p:txBody>
      </p:sp>
      <p:sp>
        <p:nvSpPr>
          <p:cNvPr id="8" name="TextBox 7">
            <a:extLst>
              <a:ext uri="{FF2B5EF4-FFF2-40B4-BE49-F238E27FC236}">
                <a16:creationId xmlns:a16="http://schemas.microsoft.com/office/drawing/2014/main" id="{1D5FFDBF-6902-AD23-DD65-701FB719754C}"/>
              </a:ext>
            </a:extLst>
          </p:cNvPr>
          <p:cNvSpPr txBox="1"/>
          <p:nvPr/>
        </p:nvSpPr>
        <p:spPr>
          <a:xfrm>
            <a:off x="8114872" y="998343"/>
            <a:ext cx="1736435" cy="769441"/>
          </a:xfrm>
          <a:prstGeom prst="rect">
            <a:avLst/>
          </a:prstGeom>
          <a:noFill/>
        </p:spPr>
        <p:txBody>
          <a:bodyPr wrap="square" rtlCol="0">
            <a:spAutoFit/>
          </a:bodyPr>
          <a:lstStyle/>
          <a:p>
            <a:r>
              <a:rPr lang="en-US" sz="1100" kern="100" dirty="0">
                <a:effectLst/>
                <a:latin typeface="Calibri" panose="020F0502020204030204" pitchFamily="34" charset="0"/>
                <a:ea typeface="Calibri" panose="020F0502020204030204" pitchFamily="34" charset="0"/>
                <a:cs typeface="Times New Roman" panose="02020603050405020304" pitchFamily="18" charset="0"/>
              </a:rPr>
              <a:t>You have the option to toggle between Flat rate or per mile rate.</a:t>
            </a:r>
          </a:p>
          <a:p>
            <a:endParaRPr lang="en-US" sz="1100" dirty="0"/>
          </a:p>
        </p:txBody>
      </p:sp>
      <p:sp>
        <p:nvSpPr>
          <p:cNvPr id="10" name="TextBox 9">
            <a:extLst>
              <a:ext uri="{FF2B5EF4-FFF2-40B4-BE49-F238E27FC236}">
                <a16:creationId xmlns:a16="http://schemas.microsoft.com/office/drawing/2014/main" id="{61C2A297-E05F-9924-7FAC-4CA520DD6277}"/>
              </a:ext>
            </a:extLst>
          </p:cNvPr>
          <p:cNvSpPr txBox="1"/>
          <p:nvPr/>
        </p:nvSpPr>
        <p:spPr>
          <a:xfrm>
            <a:off x="4272898" y="3213556"/>
            <a:ext cx="1956987" cy="430887"/>
          </a:xfrm>
          <a:prstGeom prst="rect">
            <a:avLst/>
          </a:prstGeom>
          <a:noFill/>
        </p:spPr>
        <p:txBody>
          <a:bodyPr wrap="squar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This is the static network rate with a confidence level. </a:t>
            </a:r>
            <a:endParaRPr lang="en-US" sz="1100" dirty="0"/>
          </a:p>
        </p:txBody>
      </p:sp>
      <p:sp>
        <p:nvSpPr>
          <p:cNvPr id="11" name="TextBox 10">
            <a:extLst>
              <a:ext uri="{FF2B5EF4-FFF2-40B4-BE49-F238E27FC236}">
                <a16:creationId xmlns:a16="http://schemas.microsoft.com/office/drawing/2014/main" id="{975FE08E-4502-0B56-DDA8-77D38A63D68A}"/>
              </a:ext>
            </a:extLst>
          </p:cNvPr>
          <p:cNvSpPr txBox="1"/>
          <p:nvPr/>
        </p:nvSpPr>
        <p:spPr>
          <a:xfrm>
            <a:off x="3514956" y="1110119"/>
            <a:ext cx="1736435" cy="430887"/>
          </a:xfrm>
          <a:prstGeom prst="rect">
            <a:avLst/>
          </a:prstGeom>
          <a:noFill/>
        </p:spPr>
        <p:txBody>
          <a:bodyPr wrap="square" rtlCol="0">
            <a:spAutoFit/>
          </a:bodyPr>
          <a:lstStyle/>
          <a:p>
            <a:r>
              <a:rPr lang="en-US" sz="1100" dirty="0"/>
              <a:t>Zip code is always more accurate in larger metros.</a:t>
            </a:r>
          </a:p>
        </p:txBody>
      </p:sp>
      <p:sp>
        <p:nvSpPr>
          <p:cNvPr id="12" name="TextBox 11">
            <a:extLst>
              <a:ext uri="{FF2B5EF4-FFF2-40B4-BE49-F238E27FC236}">
                <a16:creationId xmlns:a16="http://schemas.microsoft.com/office/drawing/2014/main" id="{D9EF4718-61E7-BCC1-1F27-933A3CA2B15D}"/>
              </a:ext>
            </a:extLst>
          </p:cNvPr>
          <p:cNvSpPr txBox="1"/>
          <p:nvPr/>
        </p:nvSpPr>
        <p:spPr>
          <a:xfrm>
            <a:off x="9407794" y="2652555"/>
            <a:ext cx="2045209" cy="430887"/>
          </a:xfrm>
          <a:prstGeom prst="rect">
            <a:avLst/>
          </a:prstGeom>
          <a:noFill/>
        </p:spPr>
        <p:txBody>
          <a:bodyPr wrap="squar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All-in Rate to the carrier based on Beemac data.</a:t>
            </a:r>
            <a:endParaRPr lang="en-US" sz="1100" dirty="0"/>
          </a:p>
        </p:txBody>
      </p:sp>
      <p:sp>
        <p:nvSpPr>
          <p:cNvPr id="13" name="TextBox 12">
            <a:extLst>
              <a:ext uri="{FF2B5EF4-FFF2-40B4-BE49-F238E27FC236}">
                <a16:creationId xmlns:a16="http://schemas.microsoft.com/office/drawing/2014/main" id="{7ED81D2F-136A-0F46-2116-390EBCDC926A}"/>
              </a:ext>
            </a:extLst>
          </p:cNvPr>
          <p:cNvSpPr txBox="1"/>
          <p:nvPr/>
        </p:nvSpPr>
        <p:spPr>
          <a:xfrm>
            <a:off x="9741081" y="3259947"/>
            <a:ext cx="1821377" cy="1107996"/>
          </a:xfrm>
          <a:prstGeom prst="rect">
            <a:avLst/>
          </a:prstGeom>
          <a:noFill/>
        </p:spPr>
        <p:txBody>
          <a:bodyPr wrap="square" rtlCol="0">
            <a:spAutoFit/>
          </a:bodyPr>
          <a:lstStyle/>
          <a:p>
            <a:r>
              <a:rPr lang="en-US" sz="1100" dirty="0"/>
              <a:t>•Start rate for negotiations.</a:t>
            </a:r>
          </a:p>
          <a:p>
            <a:r>
              <a:rPr lang="en-US" sz="1100" dirty="0"/>
              <a:t>•Fuel amount has already been included in the Rate. </a:t>
            </a:r>
          </a:p>
          <a:p>
            <a:r>
              <a:rPr lang="en-US" sz="1100" dirty="0"/>
              <a:t>•Miles based off google miles.</a:t>
            </a:r>
          </a:p>
          <a:p>
            <a:endParaRPr lang="en-US" sz="1100" dirty="0"/>
          </a:p>
        </p:txBody>
      </p:sp>
      <p:sp>
        <p:nvSpPr>
          <p:cNvPr id="15" name="TextBox 14">
            <a:extLst>
              <a:ext uri="{FF2B5EF4-FFF2-40B4-BE49-F238E27FC236}">
                <a16:creationId xmlns:a16="http://schemas.microsoft.com/office/drawing/2014/main" id="{F1A59B8C-92BE-4DD6-54EC-BD003A1BD00E}"/>
              </a:ext>
            </a:extLst>
          </p:cNvPr>
          <p:cNvSpPr txBox="1"/>
          <p:nvPr/>
        </p:nvSpPr>
        <p:spPr>
          <a:xfrm>
            <a:off x="9721570" y="4196595"/>
            <a:ext cx="1714252" cy="1215717"/>
          </a:xfrm>
          <a:prstGeom prst="rect">
            <a:avLst/>
          </a:prstGeom>
          <a:noFill/>
        </p:spPr>
        <p:txBody>
          <a:bodyPr wrap="square" rtlCol="0">
            <a:spAutoFit/>
          </a:bodyPr>
          <a:lstStyle/>
          <a:p>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Defaults to 15% unless you have markup data in place or historic data on that lane. Let’s you know the average margin.</a:t>
            </a:r>
          </a:p>
          <a:p>
            <a:endParaRPr lang="en-US" dirty="0"/>
          </a:p>
        </p:txBody>
      </p:sp>
      <p:cxnSp>
        <p:nvCxnSpPr>
          <p:cNvPr id="17" name="Straight Arrow Connector 16">
            <a:extLst>
              <a:ext uri="{FF2B5EF4-FFF2-40B4-BE49-F238E27FC236}">
                <a16:creationId xmlns:a16="http://schemas.microsoft.com/office/drawing/2014/main" id="{49A005A4-8B5A-B4BA-465E-4FDAAD8DD712}"/>
              </a:ext>
            </a:extLst>
          </p:cNvPr>
          <p:cNvCxnSpPr/>
          <p:nvPr/>
        </p:nvCxnSpPr>
        <p:spPr>
          <a:xfrm flipH="1">
            <a:off x="9416600" y="1426357"/>
            <a:ext cx="231232" cy="240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93EE15-AB29-CCB1-F45F-16F9AE27597B}"/>
              </a:ext>
            </a:extLst>
          </p:cNvPr>
          <p:cNvCxnSpPr>
            <a:cxnSpLocks/>
            <a:stCxn id="7" idx="1"/>
          </p:cNvCxnSpPr>
          <p:nvPr/>
        </p:nvCxnSpPr>
        <p:spPr>
          <a:xfrm flipH="1">
            <a:off x="9314916" y="2215578"/>
            <a:ext cx="4016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CA80DC8-B619-C817-0FF2-290F952F88DB}"/>
              </a:ext>
            </a:extLst>
          </p:cNvPr>
          <p:cNvCxnSpPr/>
          <p:nvPr/>
        </p:nvCxnSpPr>
        <p:spPr>
          <a:xfrm>
            <a:off x="4042161" y="1478229"/>
            <a:ext cx="0" cy="692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30B3C1B-4554-D11E-3BA8-7F2E81047E33}"/>
              </a:ext>
            </a:extLst>
          </p:cNvPr>
          <p:cNvCxnSpPr/>
          <p:nvPr/>
        </p:nvCxnSpPr>
        <p:spPr>
          <a:xfrm flipH="1">
            <a:off x="7802310" y="2953280"/>
            <a:ext cx="1605485" cy="160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6A14BEF-29EC-9D0A-52D7-33194EC208A7}"/>
              </a:ext>
            </a:extLst>
          </p:cNvPr>
          <p:cNvCxnSpPr>
            <a:cxnSpLocks/>
          </p:cNvCxnSpPr>
          <p:nvPr/>
        </p:nvCxnSpPr>
        <p:spPr>
          <a:xfrm flipH="1">
            <a:off x="8730019" y="3428999"/>
            <a:ext cx="986549" cy="124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199167F-47E6-FD7B-568E-4DF2CEEB6B0F}"/>
              </a:ext>
            </a:extLst>
          </p:cNvPr>
          <p:cNvCxnSpPr>
            <a:cxnSpLocks/>
          </p:cNvCxnSpPr>
          <p:nvPr/>
        </p:nvCxnSpPr>
        <p:spPr>
          <a:xfrm flipH="1" flipV="1">
            <a:off x="8417607" y="4489737"/>
            <a:ext cx="1298961" cy="236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544B0BE-B414-9F1C-9093-EC49AE15DAC2}"/>
              </a:ext>
            </a:extLst>
          </p:cNvPr>
          <p:cNvCxnSpPr/>
          <p:nvPr/>
        </p:nvCxnSpPr>
        <p:spPr>
          <a:xfrm>
            <a:off x="5768411" y="3491044"/>
            <a:ext cx="683664" cy="19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732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89AA5F73-7A7B-7C9A-B9B6-B427D86E61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624" y="648101"/>
            <a:ext cx="6413830" cy="3714941"/>
          </a:xfrm>
        </p:spPr>
      </p:pic>
      <p:pic>
        <p:nvPicPr>
          <p:cNvPr id="7" name="Picture 6" descr="Graphical user interface, application&#10;&#10;Description automatically generated">
            <a:extLst>
              <a:ext uri="{FF2B5EF4-FFF2-40B4-BE49-F238E27FC236}">
                <a16:creationId xmlns:a16="http://schemas.microsoft.com/office/drawing/2014/main" id="{B8A9D0D4-E6D1-5713-929D-D57AFA372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001" y="660802"/>
            <a:ext cx="3956253" cy="3702240"/>
          </a:xfrm>
          <a:prstGeom prst="rect">
            <a:avLst/>
          </a:prstGeom>
        </p:spPr>
      </p:pic>
      <p:sp>
        <p:nvSpPr>
          <p:cNvPr id="10" name="TextBox 9">
            <a:extLst>
              <a:ext uri="{FF2B5EF4-FFF2-40B4-BE49-F238E27FC236}">
                <a16:creationId xmlns:a16="http://schemas.microsoft.com/office/drawing/2014/main" id="{C3348610-DD14-CC93-4395-95C7279143F0}"/>
              </a:ext>
            </a:extLst>
          </p:cNvPr>
          <p:cNvSpPr txBox="1"/>
          <p:nvPr/>
        </p:nvSpPr>
        <p:spPr>
          <a:xfrm>
            <a:off x="743484" y="4922378"/>
            <a:ext cx="5896599" cy="923330"/>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have moved this load in the last 30 days, you will be able to view averages and reports in the “Short term history” tab. </a:t>
            </a:r>
            <a:endParaRPr lang="en-US" dirty="0"/>
          </a:p>
        </p:txBody>
      </p:sp>
      <p:cxnSp>
        <p:nvCxnSpPr>
          <p:cNvPr id="12" name="Straight Arrow Connector 11">
            <a:extLst>
              <a:ext uri="{FF2B5EF4-FFF2-40B4-BE49-F238E27FC236}">
                <a16:creationId xmlns:a16="http://schemas.microsoft.com/office/drawing/2014/main" id="{CCA8B978-4D21-262D-FF5E-45F7FA820C77}"/>
              </a:ext>
            </a:extLst>
          </p:cNvPr>
          <p:cNvCxnSpPr/>
          <p:nvPr/>
        </p:nvCxnSpPr>
        <p:spPr>
          <a:xfrm flipH="1" flipV="1">
            <a:off x="1461331" y="2136449"/>
            <a:ext cx="512748" cy="2623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93FF729-FC8E-9737-DA8A-72E80F81F516}"/>
              </a:ext>
            </a:extLst>
          </p:cNvPr>
          <p:cNvCxnSpPr/>
          <p:nvPr/>
        </p:nvCxnSpPr>
        <p:spPr>
          <a:xfrm flipH="1" flipV="1">
            <a:off x="3767539" y="2119357"/>
            <a:ext cx="86614" cy="2803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5472532-0696-9AF4-D557-7430F63CF334}"/>
              </a:ext>
            </a:extLst>
          </p:cNvPr>
          <p:cNvCxnSpPr>
            <a:cxnSpLocks/>
          </p:cNvCxnSpPr>
          <p:nvPr/>
        </p:nvCxnSpPr>
        <p:spPr>
          <a:xfrm flipV="1">
            <a:off x="5729954" y="2238998"/>
            <a:ext cx="226465" cy="2521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CC1F07F-42CD-473F-970B-C2430B68E3AA}"/>
              </a:ext>
            </a:extLst>
          </p:cNvPr>
          <p:cNvSpPr txBox="1"/>
          <p:nvPr/>
        </p:nvSpPr>
        <p:spPr>
          <a:xfrm>
            <a:off x="7528845" y="4900275"/>
            <a:ext cx="3580688" cy="1200329"/>
          </a:xfrm>
          <a:prstGeom prst="rect">
            <a:avLst/>
          </a:prstGeom>
          <a:noFill/>
        </p:spPr>
        <p:txBody>
          <a:bodyPr wrap="square" rtlCol="0">
            <a:spAutoFit/>
          </a:bodyPr>
          <a:lstStyle/>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Hover over any of the dots to view details of the lane. Click on the dot to expand the box for more details.</a:t>
            </a:r>
          </a:p>
          <a:p>
            <a:endParaRPr lang="en-US" dirty="0"/>
          </a:p>
        </p:txBody>
      </p:sp>
      <p:cxnSp>
        <p:nvCxnSpPr>
          <p:cNvPr id="21" name="Straight Arrow Connector 20">
            <a:extLst>
              <a:ext uri="{FF2B5EF4-FFF2-40B4-BE49-F238E27FC236}">
                <a16:creationId xmlns:a16="http://schemas.microsoft.com/office/drawing/2014/main" id="{16506566-F87B-03D0-BDE4-69AEB407523A}"/>
              </a:ext>
            </a:extLst>
          </p:cNvPr>
          <p:cNvCxnSpPr/>
          <p:nvPr/>
        </p:nvCxnSpPr>
        <p:spPr>
          <a:xfrm flipV="1">
            <a:off x="8682527" y="4195985"/>
            <a:ext cx="0" cy="649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45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email&#10;&#10;Description automatically generated">
            <a:extLst>
              <a:ext uri="{FF2B5EF4-FFF2-40B4-BE49-F238E27FC236}">
                <a16:creationId xmlns:a16="http://schemas.microsoft.com/office/drawing/2014/main" id="{66968FAD-0048-86DC-AEFF-EEEF5A03D7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8308" y="1027906"/>
            <a:ext cx="6331275" cy="2952902"/>
          </a:xfrm>
        </p:spPr>
      </p:pic>
      <p:pic>
        <p:nvPicPr>
          <p:cNvPr id="8" name="Content Placeholder 4" descr="Graphical user interface, text&#10;&#10;Description automatically generated with medium confidence">
            <a:extLst>
              <a:ext uri="{FF2B5EF4-FFF2-40B4-BE49-F238E27FC236}">
                <a16:creationId xmlns:a16="http://schemas.microsoft.com/office/drawing/2014/main" id="{FC8F8F61-7BD7-DE5E-F602-6962E809C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557" y="4794636"/>
            <a:ext cx="6331275" cy="1193496"/>
          </a:xfrm>
          <a:prstGeom prst="rect">
            <a:avLst/>
          </a:prstGeom>
        </p:spPr>
      </p:pic>
      <p:sp>
        <p:nvSpPr>
          <p:cNvPr id="9" name="TextBox 8">
            <a:extLst>
              <a:ext uri="{FF2B5EF4-FFF2-40B4-BE49-F238E27FC236}">
                <a16:creationId xmlns:a16="http://schemas.microsoft.com/office/drawing/2014/main" id="{31E930A9-D65A-D4D4-5923-A5003C777159}"/>
              </a:ext>
            </a:extLst>
          </p:cNvPr>
          <p:cNvSpPr txBox="1"/>
          <p:nvPr/>
        </p:nvSpPr>
        <p:spPr>
          <a:xfrm>
            <a:off x="675117" y="1690688"/>
            <a:ext cx="2281727" cy="1397947"/>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The negotiation Coach is a  </a:t>
            </a:r>
            <a:r>
              <a:rPr lang="en-US" sz="1600" kern="100" dirty="0">
                <a:latin typeface="Calibri" panose="020F0502020204030204" pitchFamily="34" charset="0"/>
                <a:ea typeface="Calibri" panose="020F0502020204030204" pitchFamily="34" charset="0"/>
                <a:cs typeface="Times New Roman" panose="02020603050405020304" pitchFamily="18" charset="0"/>
              </a:rPr>
              <a:t>summary of your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short term history over the last 30 days.</a:t>
            </a:r>
          </a:p>
        </p:txBody>
      </p:sp>
      <p:sp>
        <p:nvSpPr>
          <p:cNvPr id="10" name="TextBox 9">
            <a:extLst>
              <a:ext uri="{FF2B5EF4-FFF2-40B4-BE49-F238E27FC236}">
                <a16:creationId xmlns:a16="http://schemas.microsoft.com/office/drawing/2014/main" id="{25BC2A69-F175-C1EE-FE7A-D106F41310AB}"/>
              </a:ext>
            </a:extLst>
          </p:cNvPr>
          <p:cNvSpPr txBox="1"/>
          <p:nvPr/>
        </p:nvSpPr>
        <p:spPr>
          <a:xfrm>
            <a:off x="333286" y="4800620"/>
            <a:ext cx="2503918" cy="1004186"/>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“Lane analytics” box lets you know how many days it takes on average to cover this lane.</a:t>
            </a:r>
          </a:p>
        </p:txBody>
      </p:sp>
    </p:spTree>
    <p:extLst>
      <p:ext uri="{BB962C8B-B14F-4D97-AF65-F5344CB8AC3E}">
        <p14:creationId xmlns:p14="http://schemas.microsoft.com/office/powerpoint/2010/main" val="1338870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6FA10-6F3F-A4DB-9190-129B4D3ECF8E}"/>
              </a:ext>
            </a:extLst>
          </p:cNvPr>
          <p:cNvSpPr>
            <a:spLocks noGrp="1"/>
          </p:cNvSpPr>
          <p:nvPr>
            <p:ph type="title"/>
          </p:nvPr>
        </p:nvSpPr>
        <p:spPr>
          <a:xfrm>
            <a:off x="411480" y="991443"/>
            <a:ext cx="4443154" cy="1087819"/>
          </a:xfrm>
        </p:spPr>
        <p:txBody>
          <a:bodyPr anchor="b">
            <a:normAutofit/>
          </a:bodyPr>
          <a:lstStyle/>
          <a:p>
            <a:r>
              <a:rPr lang="en-US" sz="3400" dirty="0"/>
              <a:t>SENDING RATES TO THE CUSTOMER</a:t>
            </a:r>
          </a:p>
        </p:txBody>
      </p:sp>
      <p:sp>
        <p:nvSpPr>
          <p:cNvPr id="14" name="Rectangle 13">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Content Placeholder 6" descr="Graphical user interface, text, application&#10;&#10;Description automatically generated">
            <a:extLst>
              <a:ext uri="{FF2B5EF4-FFF2-40B4-BE49-F238E27FC236}">
                <a16:creationId xmlns:a16="http://schemas.microsoft.com/office/drawing/2014/main" id="{0231904F-DB91-F8E6-6E72-F4DE04372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252" y="2371870"/>
            <a:ext cx="4443412" cy="2256272"/>
          </a:xfrm>
        </p:spPr>
      </p:pic>
      <p:pic>
        <p:nvPicPr>
          <p:cNvPr id="5" name="Content Placeholder 4" descr="Graphical user interface, text, application, email&#10;&#10;Description automatically generated">
            <a:extLst>
              <a:ext uri="{FF2B5EF4-FFF2-40B4-BE49-F238E27FC236}">
                <a16:creationId xmlns:a16="http://schemas.microsoft.com/office/drawing/2014/main" id="{0947DA42-2390-3424-F75C-9DCF95A5C8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816" y="1050569"/>
            <a:ext cx="6440424" cy="4701507"/>
          </a:xfrm>
          <a:prstGeom prst="rect">
            <a:avLst/>
          </a:prstGeom>
        </p:spPr>
      </p:pic>
      <p:sp>
        <p:nvSpPr>
          <p:cNvPr id="8" name="TextBox 7">
            <a:extLst>
              <a:ext uri="{FF2B5EF4-FFF2-40B4-BE49-F238E27FC236}">
                <a16:creationId xmlns:a16="http://schemas.microsoft.com/office/drawing/2014/main" id="{A76E1517-79D3-B7A8-107D-952E31FB62A5}"/>
              </a:ext>
            </a:extLst>
          </p:cNvPr>
          <p:cNvSpPr txBox="1"/>
          <p:nvPr/>
        </p:nvSpPr>
        <p:spPr>
          <a:xfrm>
            <a:off x="283650" y="4920750"/>
            <a:ext cx="4373807" cy="1736245"/>
          </a:xfrm>
          <a:prstGeom prst="rect">
            <a:avLst/>
          </a:prstGeom>
          <a:noFill/>
        </p:spPr>
        <p:txBody>
          <a:bodyPr wrap="square" rtlCol="0">
            <a:spAutoFit/>
          </a:bodyPr>
          <a:lstStyle/>
          <a:p>
            <a:pPr marL="342900" indent="-342900">
              <a:lnSpc>
                <a:spcPct val="107000"/>
              </a:lnSpc>
              <a:spcAft>
                <a:spcPts val="80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Click on the calculator to add more information and additional (e.g., Lumper) charges if necessary.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Y</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ou can copy the quote to your clipboard and open outlook and paste your notes to the body of your email.</a:t>
            </a:r>
          </a:p>
          <a:p>
            <a:pPr marL="342900" marR="0" lvl="0" indent="-342900">
              <a:lnSpc>
                <a:spcPct val="107000"/>
              </a:lnSpc>
              <a:spcBef>
                <a:spcPts val="0"/>
              </a:spcBef>
              <a:spcAft>
                <a:spcPts val="800"/>
              </a:spcAft>
              <a:buFont typeface="Symbol" panose="05050102010706020507" pitchFamily="18" charset="2"/>
              <a:buChar char=""/>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44982C6E-BEC3-C9DE-D761-6164F5EFA1EE}"/>
              </a:ext>
            </a:extLst>
          </p:cNvPr>
          <p:cNvCxnSpPr/>
          <p:nvPr/>
        </p:nvCxnSpPr>
        <p:spPr>
          <a:xfrm flipV="1">
            <a:off x="1956987" y="3777241"/>
            <a:ext cx="230736" cy="1119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09200EF-5EAE-4AA0-4EC2-A1D95EEDAB68}"/>
              </a:ext>
            </a:extLst>
          </p:cNvPr>
          <p:cNvCxnSpPr/>
          <p:nvPr/>
        </p:nvCxnSpPr>
        <p:spPr>
          <a:xfrm flipV="1">
            <a:off x="4520725" y="5752076"/>
            <a:ext cx="6067514" cy="28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97570A9-E419-C3D8-F4FA-5576C5996E51}"/>
              </a:ext>
            </a:extLst>
          </p:cNvPr>
          <p:cNvCxnSpPr/>
          <p:nvPr/>
        </p:nvCxnSpPr>
        <p:spPr>
          <a:xfrm flipV="1">
            <a:off x="4147815" y="3691783"/>
            <a:ext cx="5064551" cy="1657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90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0155189-D96C-4527-B0EC-654B946BE6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621055-8451-AE61-C26A-2062CAABBBBD}"/>
              </a:ext>
            </a:extLst>
          </p:cNvPr>
          <p:cNvSpPr>
            <a:spLocks noGrp="1"/>
          </p:cNvSpPr>
          <p:nvPr>
            <p:ph type="title"/>
          </p:nvPr>
        </p:nvSpPr>
        <p:spPr>
          <a:xfrm>
            <a:off x="794327" y="147152"/>
            <a:ext cx="9645309" cy="538140"/>
          </a:xfrm>
        </p:spPr>
        <p:txBody>
          <a:bodyPr vert="horz" lIns="91440" tIns="45720" rIns="91440" bIns="45720" rtlCol="0" anchor="b">
            <a:normAutofit/>
          </a:bodyPr>
          <a:lstStyle/>
          <a:p>
            <a:pPr algn="ctr"/>
            <a:r>
              <a:rPr lang="en-US" sz="3200" dirty="0"/>
              <a:t>WHAT YOUR CUSTOMER WILL SEE</a:t>
            </a:r>
          </a:p>
        </p:txBody>
      </p:sp>
      <p:pic>
        <p:nvPicPr>
          <p:cNvPr id="7" name="Picture 6" descr="Graphical user interface, text, application, email&#10;&#10;Description automatically generated">
            <a:extLst>
              <a:ext uri="{FF2B5EF4-FFF2-40B4-BE49-F238E27FC236}">
                <a16:creationId xmlns:a16="http://schemas.microsoft.com/office/drawing/2014/main" id="{0DF5B8F2-D273-7A7F-3B47-C8322854D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758" y="832444"/>
            <a:ext cx="4099198" cy="5483879"/>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C2AA535C-F4B0-07AD-1423-1A4DBA8C2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5849" y="4377640"/>
            <a:ext cx="2634596" cy="2166954"/>
          </a:xfrm>
          <a:prstGeom prst="rect">
            <a:avLst/>
          </a:prstGeom>
        </p:spPr>
      </p:pic>
      <p:pic>
        <p:nvPicPr>
          <p:cNvPr id="5" name="Content Placeholder 4" descr="Graphical user interface, text, application, email&#10;&#10;Description automatically generated">
            <a:extLst>
              <a:ext uri="{FF2B5EF4-FFF2-40B4-BE49-F238E27FC236}">
                <a16:creationId xmlns:a16="http://schemas.microsoft.com/office/drawing/2014/main" id="{588E93F3-65AE-64A0-928F-1CF21077118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616981" y="777756"/>
            <a:ext cx="5070219" cy="3599794"/>
          </a:xfrm>
          <a:prstGeom prst="rect">
            <a:avLst/>
          </a:prstGeom>
        </p:spPr>
      </p:pic>
      <p:sp>
        <p:nvSpPr>
          <p:cNvPr id="10" name="TextBox 9">
            <a:extLst>
              <a:ext uri="{FF2B5EF4-FFF2-40B4-BE49-F238E27FC236}">
                <a16:creationId xmlns:a16="http://schemas.microsoft.com/office/drawing/2014/main" id="{CD101120-A1F9-8C18-F9D3-4FB842C74B0B}"/>
              </a:ext>
            </a:extLst>
          </p:cNvPr>
          <p:cNvSpPr txBox="1"/>
          <p:nvPr/>
        </p:nvSpPr>
        <p:spPr>
          <a:xfrm>
            <a:off x="4727233" y="4530607"/>
            <a:ext cx="4329610" cy="1664558"/>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can send a quote to your customers; they will see the all-in rate plus any additional charges. Or you can copy it to your clipboard and open outlook and paste your notes to the body of your email. Your customer will have the opportunity to accept or reject the load.</a:t>
            </a:r>
          </a:p>
          <a:p>
            <a:pPr marL="342900" marR="0" lvl="0" indent="-342900">
              <a:lnSpc>
                <a:spcPct val="107000"/>
              </a:lnSpc>
              <a:spcBef>
                <a:spcPts val="0"/>
              </a:spcBef>
              <a:spcAft>
                <a:spcPts val="0"/>
              </a:spcAft>
              <a:buFont typeface="Symbol" panose="05050102010706020507" pitchFamily="18" charset="2"/>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 will get an email notification when your customer has responded. Your customer will get a message saying you will contact them. </a:t>
            </a:r>
          </a:p>
        </p:txBody>
      </p:sp>
      <p:cxnSp>
        <p:nvCxnSpPr>
          <p:cNvPr id="19" name="Straight Arrow Connector 18">
            <a:extLst>
              <a:ext uri="{FF2B5EF4-FFF2-40B4-BE49-F238E27FC236}">
                <a16:creationId xmlns:a16="http://schemas.microsoft.com/office/drawing/2014/main" id="{224123B5-CB0C-4F74-80BE-BA730969EA77}"/>
              </a:ext>
            </a:extLst>
          </p:cNvPr>
          <p:cNvCxnSpPr/>
          <p:nvPr/>
        </p:nvCxnSpPr>
        <p:spPr>
          <a:xfrm flipH="1">
            <a:off x="1692067" y="4939469"/>
            <a:ext cx="3375589" cy="830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F327279-19B3-01DB-C1DC-DCD7C2379526}"/>
              </a:ext>
            </a:extLst>
          </p:cNvPr>
          <p:cNvCxnSpPr>
            <a:cxnSpLocks/>
          </p:cNvCxnSpPr>
          <p:nvPr/>
        </p:nvCxnSpPr>
        <p:spPr>
          <a:xfrm flipV="1">
            <a:off x="7366475" y="3941092"/>
            <a:ext cx="0" cy="589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8976227-F66E-1634-C4C3-94AEB6C78A7E}"/>
              </a:ext>
            </a:extLst>
          </p:cNvPr>
          <p:cNvCxnSpPr>
            <a:cxnSpLocks/>
          </p:cNvCxnSpPr>
          <p:nvPr/>
        </p:nvCxnSpPr>
        <p:spPr>
          <a:xfrm>
            <a:off x="8785077" y="5682953"/>
            <a:ext cx="743484" cy="188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66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E4C9-2C7E-08AA-598A-B68B617173F6}"/>
              </a:ext>
            </a:extLst>
          </p:cNvPr>
          <p:cNvSpPr>
            <a:spLocks noGrp="1"/>
          </p:cNvSpPr>
          <p:nvPr>
            <p:ph type="title"/>
          </p:nvPr>
        </p:nvSpPr>
        <p:spPr/>
        <p:txBody>
          <a:bodyPr/>
          <a:lstStyle/>
          <a:p>
            <a:r>
              <a:rPr lang="en-US" dirty="0"/>
              <a:t>RECENT RATE QUOTES TO CUSTOMERS</a:t>
            </a:r>
          </a:p>
        </p:txBody>
      </p:sp>
      <p:pic>
        <p:nvPicPr>
          <p:cNvPr id="5" name="Content Placeholder 4" descr="Graphical user interface, application&#10;&#10;Description automatically generated">
            <a:extLst>
              <a:ext uri="{FF2B5EF4-FFF2-40B4-BE49-F238E27FC236}">
                <a16:creationId xmlns:a16="http://schemas.microsoft.com/office/drawing/2014/main" id="{7D731CDC-8CF2-2730-5155-02E928BF419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715" y="1948024"/>
            <a:ext cx="8007409" cy="2361461"/>
          </a:xfrm>
        </p:spPr>
      </p:pic>
      <p:sp>
        <p:nvSpPr>
          <p:cNvPr id="6" name="TextBox 5">
            <a:extLst>
              <a:ext uri="{FF2B5EF4-FFF2-40B4-BE49-F238E27FC236}">
                <a16:creationId xmlns:a16="http://schemas.microsoft.com/office/drawing/2014/main" id="{0DEF201A-4FCE-85FF-EA96-06AB9A268CDF}"/>
              </a:ext>
            </a:extLst>
          </p:cNvPr>
          <p:cNvSpPr txBox="1"/>
          <p:nvPr/>
        </p:nvSpPr>
        <p:spPr>
          <a:xfrm>
            <a:off x="1495715" y="4871102"/>
            <a:ext cx="8007409" cy="876266"/>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When your customers have accepted the quote, it will show up like this in the “Recent quotes” box.</a:t>
            </a:r>
          </a:p>
          <a:p>
            <a:pPr marL="342900" marR="0" lvl="0" indent="-342900">
              <a:lnSpc>
                <a:spcPct val="107000"/>
              </a:lnSpc>
              <a:spcBef>
                <a:spcPts val="0"/>
              </a:spcBef>
              <a:spcAft>
                <a:spcPts val="800"/>
              </a:spcAft>
              <a:buFont typeface="Symbol" panose="05050102010706020507" pitchFamily="18" charset="2"/>
              <a:buChar char=""/>
            </a:pPr>
            <a:r>
              <a:rPr lang="en-US" sz="1400" kern="100" dirty="0">
                <a:latin typeface="Calibri" panose="020F0502020204030204" pitchFamily="34" charset="0"/>
                <a:ea typeface="Calibri" panose="020F0502020204030204" pitchFamily="34" charset="0"/>
                <a:cs typeface="Times New Roman" panose="02020603050405020304" pitchFamily="18" charset="0"/>
              </a:rPr>
              <a:t>A</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nytime anyone searches for that exact lane and equipment type, it pops up here, plus any other quotes to different customers.</a:t>
            </a:r>
          </a:p>
        </p:txBody>
      </p:sp>
    </p:spTree>
    <p:extLst>
      <p:ext uri="{BB962C8B-B14F-4D97-AF65-F5344CB8AC3E}">
        <p14:creationId xmlns:p14="http://schemas.microsoft.com/office/powerpoint/2010/main" val="3110280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raphical user interface, website&#10;&#10;Description automatically generated">
            <a:extLst>
              <a:ext uri="{FF2B5EF4-FFF2-40B4-BE49-F238E27FC236}">
                <a16:creationId xmlns:a16="http://schemas.microsoft.com/office/drawing/2014/main" id="{86291613-252C-999C-F9A9-40B75BF07E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5816" y="1496666"/>
            <a:ext cx="6401302" cy="5161777"/>
          </a:xfrm>
        </p:spPr>
      </p:pic>
      <p:pic>
        <p:nvPicPr>
          <p:cNvPr id="10" name="Picture 9" descr="Graphical user interface, application, website&#10;&#10;Description automatically generated">
            <a:extLst>
              <a:ext uri="{FF2B5EF4-FFF2-40B4-BE49-F238E27FC236}">
                <a16:creationId xmlns:a16="http://schemas.microsoft.com/office/drawing/2014/main" id="{EF4AE152-4A89-DA76-5127-73256764E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98" y="4464676"/>
            <a:ext cx="2248016" cy="1479626"/>
          </a:xfrm>
          <a:prstGeom prst="rect">
            <a:avLst/>
          </a:prstGeom>
        </p:spPr>
      </p:pic>
      <p:sp>
        <p:nvSpPr>
          <p:cNvPr id="11" name="TextBox 10">
            <a:extLst>
              <a:ext uri="{FF2B5EF4-FFF2-40B4-BE49-F238E27FC236}">
                <a16:creationId xmlns:a16="http://schemas.microsoft.com/office/drawing/2014/main" id="{8B7E0038-1272-1888-4950-68468858E82A}"/>
              </a:ext>
            </a:extLst>
          </p:cNvPr>
          <p:cNvSpPr txBox="1"/>
          <p:nvPr/>
        </p:nvSpPr>
        <p:spPr>
          <a:xfrm>
            <a:off x="795298" y="480523"/>
            <a:ext cx="9357105" cy="871008"/>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Under the quotes tab you can view any quotes by customer, pickup or drop off location, username (email address). You will also see a Month over month view, it will show the last 30 days of quotes, along with the win/ loss record.</a:t>
            </a:r>
          </a:p>
        </p:txBody>
      </p:sp>
      <p:sp>
        <p:nvSpPr>
          <p:cNvPr id="12" name="TextBox 11">
            <a:extLst>
              <a:ext uri="{FF2B5EF4-FFF2-40B4-BE49-F238E27FC236}">
                <a16:creationId xmlns:a16="http://schemas.microsoft.com/office/drawing/2014/main" id="{56F06AD2-0193-3EE2-FFE7-B7CF1E4DEC59}"/>
              </a:ext>
            </a:extLst>
          </p:cNvPr>
          <p:cNvSpPr txBox="1"/>
          <p:nvPr/>
        </p:nvSpPr>
        <p:spPr>
          <a:xfrm>
            <a:off x="278025" y="3621141"/>
            <a:ext cx="2499962" cy="773673"/>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You can change the status of a quote if you did not win it and add a reason.</a:t>
            </a:r>
          </a:p>
        </p:txBody>
      </p:sp>
      <p:sp>
        <p:nvSpPr>
          <p:cNvPr id="13" name="TextBox 12">
            <a:extLst>
              <a:ext uri="{FF2B5EF4-FFF2-40B4-BE49-F238E27FC236}">
                <a16:creationId xmlns:a16="http://schemas.microsoft.com/office/drawing/2014/main" id="{41DE0F42-283B-7EF6-98F5-06614AAE013C}"/>
              </a:ext>
            </a:extLst>
          </p:cNvPr>
          <p:cNvSpPr txBox="1"/>
          <p:nvPr/>
        </p:nvSpPr>
        <p:spPr>
          <a:xfrm>
            <a:off x="9820828" y="5150473"/>
            <a:ext cx="2025354" cy="543162"/>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You can also search a timeframe.</a:t>
            </a:r>
          </a:p>
        </p:txBody>
      </p:sp>
      <p:sp>
        <p:nvSpPr>
          <p:cNvPr id="14" name="TextBox 13">
            <a:extLst>
              <a:ext uri="{FF2B5EF4-FFF2-40B4-BE49-F238E27FC236}">
                <a16:creationId xmlns:a16="http://schemas.microsoft.com/office/drawing/2014/main" id="{F1052969-053E-6180-5688-B6366DBFD141}"/>
              </a:ext>
            </a:extLst>
          </p:cNvPr>
          <p:cNvSpPr txBox="1"/>
          <p:nvPr/>
        </p:nvSpPr>
        <p:spPr>
          <a:xfrm>
            <a:off x="9800920" y="4007978"/>
            <a:ext cx="1948441" cy="773673"/>
          </a:xfrm>
          <a:prstGeom prst="rect">
            <a:avLst/>
          </a:prstGeom>
          <a:noFill/>
        </p:spPr>
        <p:txBody>
          <a:bodyPr wrap="square" rtlCol="0">
            <a:spAutoFit/>
          </a:bodyPr>
          <a:lstStyle/>
          <a:p>
            <a:pPr marL="342900" marR="0" lvl="0" indent="-342900">
              <a:lnSpc>
                <a:spcPct val="107000"/>
              </a:lnSpc>
              <a:spcBef>
                <a:spcPts val="0"/>
              </a:spcBef>
              <a:spcAft>
                <a:spcPts val="800"/>
              </a:spcAft>
              <a:buFont typeface="Symbol" panose="05050102010706020507" pitchFamily="18" charset="2"/>
              <a:buChar char=""/>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All the quotes can be exported to an excel file.</a:t>
            </a:r>
          </a:p>
        </p:txBody>
      </p:sp>
      <p:cxnSp>
        <p:nvCxnSpPr>
          <p:cNvPr id="16" name="Straight Arrow Connector 15">
            <a:extLst>
              <a:ext uri="{FF2B5EF4-FFF2-40B4-BE49-F238E27FC236}">
                <a16:creationId xmlns:a16="http://schemas.microsoft.com/office/drawing/2014/main" id="{7975CA09-E973-DE60-4516-405A33A23E5C}"/>
              </a:ext>
            </a:extLst>
          </p:cNvPr>
          <p:cNvCxnSpPr/>
          <p:nvPr/>
        </p:nvCxnSpPr>
        <p:spPr>
          <a:xfrm>
            <a:off x="4084890" y="1162228"/>
            <a:ext cx="0" cy="114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8021CCD-FC45-D8CB-FEE5-D05A4D9E9793}"/>
              </a:ext>
            </a:extLst>
          </p:cNvPr>
          <p:cNvCxnSpPr>
            <a:cxnSpLocks/>
          </p:cNvCxnSpPr>
          <p:nvPr/>
        </p:nvCxnSpPr>
        <p:spPr>
          <a:xfrm>
            <a:off x="5247118" y="1162228"/>
            <a:ext cx="0" cy="114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CB28344-5D9A-A70D-4A7E-03174B5C82CE}"/>
              </a:ext>
            </a:extLst>
          </p:cNvPr>
          <p:cNvCxnSpPr/>
          <p:nvPr/>
        </p:nvCxnSpPr>
        <p:spPr>
          <a:xfrm>
            <a:off x="6537533" y="1162228"/>
            <a:ext cx="0" cy="114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488ECDF-53D1-E109-916B-F84F8577FA8E}"/>
              </a:ext>
            </a:extLst>
          </p:cNvPr>
          <p:cNvCxnSpPr>
            <a:cxnSpLocks/>
          </p:cNvCxnSpPr>
          <p:nvPr/>
        </p:nvCxnSpPr>
        <p:spPr>
          <a:xfrm>
            <a:off x="8109959" y="1162228"/>
            <a:ext cx="0" cy="1145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3E261EF-D1D0-1862-5C71-8F31F85F963F}"/>
              </a:ext>
            </a:extLst>
          </p:cNvPr>
          <p:cNvCxnSpPr/>
          <p:nvPr/>
        </p:nvCxnSpPr>
        <p:spPr>
          <a:xfrm>
            <a:off x="2546647" y="4007977"/>
            <a:ext cx="1717704" cy="991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A55747A-D5D7-7550-D02C-9BA23C04E65A}"/>
              </a:ext>
            </a:extLst>
          </p:cNvPr>
          <p:cNvCxnSpPr>
            <a:cxnSpLocks/>
          </p:cNvCxnSpPr>
          <p:nvPr/>
        </p:nvCxnSpPr>
        <p:spPr>
          <a:xfrm flipH="1" flipV="1">
            <a:off x="7777277" y="4368320"/>
            <a:ext cx="2375126" cy="860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B99BDF3-2B92-8334-2A70-B05A79265A86}"/>
              </a:ext>
            </a:extLst>
          </p:cNvPr>
          <p:cNvCxnSpPr>
            <a:cxnSpLocks/>
          </p:cNvCxnSpPr>
          <p:nvPr/>
        </p:nvCxnSpPr>
        <p:spPr>
          <a:xfrm flipH="1" flipV="1">
            <a:off x="9263641" y="4272897"/>
            <a:ext cx="888762" cy="12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124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887</Words>
  <Application>Microsoft Office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Poppins</vt:lpstr>
      <vt:lpstr>Symbol</vt:lpstr>
      <vt:lpstr>Office Theme</vt:lpstr>
      <vt:lpstr>GREENSCREENS</vt:lpstr>
      <vt:lpstr>PowerPoint Presentation</vt:lpstr>
      <vt:lpstr>LANE DATA</vt:lpstr>
      <vt:lpstr>PowerPoint Presentation</vt:lpstr>
      <vt:lpstr>PowerPoint Presentation</vt:lpstr>
      <vt:lpstr>SENDING RATES TO THE CUSTOMER</vt:lpstr>
      <vt:lpstr>WHAT YOUR CUSTOMER WILL SEE</vt:lpstr>
      <vt:lpstr>RECENT RATE QUOTES TO CUSTOMERS</vt:lpstr>
      <vt:lpstr>PowerPoint Presentation</vt:lpstr>
      <vt:lpstr>PowerPoint Presentation</vt:lpstr>
      <vt:lpstr>PowerPoint Presentation</vt:lpstr>
      <vt:lpstr>Copy and paste your data into the excel file. The required fields are Transport type, you can enter Origin City or state or Zip, Destination city or zip, weight, and commodity. **If you don’t have all the zip codes then don’t enter them altogether. </vt:lpstr>
      <vt:lpstr>PowerPoint Presentation</vt:lpstr>
      <vt:lpstr>CARRIER BIDS</vt:lpstr>
      <vt:lpstr>SENDING BLAST BIDS TO CARRIERS</vt:lpstr>
      <vt:lpstr>WHAT THE CARRIER WILL RECEIVE</vt:lpstr>
      <vt:lpstr>Under the Bids tab you can view any bids by customer, pickup or drop off location, and pro number (order number). You will also see a Month over month view, it will show the last 30 days of bids.</vt:lpstr>
    </vt:vector>
  </TitlesOfParts>
  <Company>Beemac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GREENSCREENS</dc:title>
  <dc:creator>Veronica M. Dorsey</dc:creator>
  <cp:lastModifiedBy>Veronica M. Dorsey</cp:lastModifiedBy>
  <cp:revision>17</cp:revision>
  <dcterms:created xsi:type="dcterms:W3CDTF">2023-05-10T17:26:19Z</dcterms:created>
  <dcterms:modified xsi:type="dcterms:W3CDTF">2023-06-06T20:17:03Z</dcterms:modified>
</cp:coreProperties>
</file>